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0" r:id="rId2"/>
    <p:sldMasterId id="2147483672" r:id="rId3"/>
    <p:sldMasterId id="2147483687" r:id="rId4"/>
  </p:sldMasterIdLst>
  <p:notesMasterIdLst>
    <p:notesMasterId r:id="rId50"/>
  </p:notesMasterIdLst>
  <p:sldIdLst>
    <p:sldId id="256" r:id="rId5"/>
    <p:sldId id="297" r:id="rId6"/>
    <p:sldId id="1280" r:id="rId7"/>
    <p:sldId id="300" r:id="rId8"/>
    <p:sldId id="301" r:id="rId9"/>
    <p:sldId id="302" r:id="rId10"/>
    <p:sldId id="303" r:id="rId11"/>
    <p:sldId id="304" r:id="rId12"/>
    <p:sldId id="330" r:id="rId13"/>
    <p:sldId id="305" r:id="rId14"/>
    <p:sldId id="1241" r:id="rId15"/>
    <p:sldId id="1269" r:id="rId16"/>
    <p:sldId id="268" r:id="rId17"/>
    <p:sldId id="306" r:id="rId18"/>
    <p:sldId id="307" r:id="rId19"/>
    <p:sldId id="308" r:id="rId20"/>
    <p:sldId id="309" r:id="rId21"/>
    <p:sldId id="310" r:id="rId22"/>
    <p:sldId id="1328" r:id="rId23"/>
    <p:sldId id="311" r:id="rId24"/>
    <p:sldId id="271" r:id="rId25"/>
    <p:sldId id="313" r:id="rId26"/>
    <p:sldId id="314" r:id="rId27"/>
    <p:sldId id="315" r:id="rId28"/>
    <p:sldId id="317" r:id="rId29"/>
    <p:sldId id="316" r:id="rId30"/>
    <p:sldId id="318" r:id="rId31"/>
    <p:sldId id="1240" r:id="rId32"/>
    <p:sldId id="1202" r:id="rId33"/>
    <p:sldId id="1203" r:id="rId34"/>
    <p:sldId id="1210" r:id="rId35"/>
    <p:sldId id="320" r:id="rId36"/>
    <p:sldId id="321" r:id="rId37"/>
    <p:sldId id="322" r:id="rId38"/>
    <p:sldId id="323" r:id="rId39"/>
    <p:sldId id="324" r:id="rId40"/>
    <p:sldId id="325" r:id="rId41"/>
    <p:sldId id="326" r:id="rId42"/>
    <p:sldId id="327" r:id="rId43"/>
    <p:sldId id="328" r:id="rId44"/>
    <p:sldId id="1329" r:id="rId45"/>
    <p:sldId id="1327" r:id="rId46"/>
    <p:sldId id="1285" r:id="rId47"/>
    <p:sldId id="1326" r:id="rId48"/>
    <p:sldId id="1239" r:id="rId49"/>
  </p:sldIdLst>
  <p:sldSz cx="12192000" cy="6858000"/>
  <p:notesSz cx="6858000" cy="9144000"/>
  <p:custDataLst>
    <p:tags r:id="rId5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0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03" autoAdjust="0"/>
    <p:restoredTop sz="86385" autoAdjust="0"/>
  </p:normalViewPr>
  <p:slideViewPr>
    <p:cSldViewPr snapToGrid="0">
      <p:cViewPr varScale="1">
        <p:scale>
          <a:sx n="98" d="100"/>
          <a:sy n="98" d="100"/>
        </p:scale>
        <p:origin x="1140" y="90"/>
      </p:cViewPr>
      <p:guideLst/>
    </p:cSldViewPr>
  </p:slideViewPr>
  <p:outlineViewPr>
    <p:cViewPr>
      <p:scale>
        <a:sx n="33" d="100"/>
        <a:sy n="33" d="100"/>
      </p:scale>
      <p:origin x="0" y="-16566"/>
    </p:cViewPr>
  </p:outlineViewPr>
  <p:notesTextViewPr>
    <p:cViewPr>
      <p:scale>
        <a:sx n="1" d="1"/>
        <a:sy n="1" d="1"/>
      </p:scale>
      <p:origin x="0" y="0"/>
    </p:cViewPr>
  </p:notesTextViewPr>
  <p:notesViewPr>
    <p:cSldViewPr snapToGrid="0">
      <p:cViewPr varScale="1">
        <p:scale>
          <a:sx n="51" d="100"/>
          <a:sy n="51" d="100"/>
        </p:scale>
        <p:origin x="2694" y="3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tags" Target="tags/tag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diagrams/_rels/data1.xml.rels><?xml version="1.0" encoding="UTF-8" standalone="yes"?>
<Relationships xmlns="http://schemas.openxmlformats.org/package/2006/relationships"><Relationship Id="rId1" Type="http://schemas.openxmlformats.org/officeDocument/2006/relationships/hyperlink" Target="https://askjan.org/Training/JAN-Webcast-Frequently-Asked-Questions.cfm"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askjan.org/Training/JAN-Webcast-Frequently-Asked-Questions.cfm"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E41658-748A-416F-B25B-90E4AB62BFE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B0CF235-2E22-4C7A-8E13-61249CB1D138}">
      <dgm:prSet custT="1"/>
      <dgm:spPr/>
      <dgm:t>
        <a:bodyPr/>
        <a:lstStyle/>
        <a:p>
          <a:r>
            <a:rPr lang="en-US" sz="2400" b="1" dirty="0">
              <a:latin typeface="Arial" panose="020B0604020202020204" pitchFamily="34" charset="0"/>
              <a:cs typeface="Arial" panose="020B0604020202020204" pitchFamily="34" charset="0"/>
            </a:rPr>
            <a:t>Technical Difficulties</a:t>
          </a:r>
        </a:p>
      </dgm:t>
      <dgm:extLst>
        <a:ext uri="{E40237B7-FDA0-4F09-8148-C483321AD2D9}">
          <dgm14:cNvPr xmlns:dgm14="http://schemas.microsoft.com/office/drawing/2010/diagram" id="0" name="" descr="Technical Difficulties&#10;Q&amp;A option at the bottom of the screen&#10;800-526-7234 or 877-781-9403 (TTY) - or Live Chat at AskJAN.org&#10;Frequently Asked Questions (FAQ)&#10;https://AskJAN.org/Training/JAN-Webcast-Frequently-Asked-Questions.cfm"/>
        </a:ext>
      </dgm:extLst>
    </dgm:pt>
    <dgm:pt modelId="{14D84117-4829-415C-9281-99B764E2B6DA}" type="parTrans" cxnId="{3B14F641-B5A3-4AC9-8369-BAE6428CBA10}">
      <dgm:prSet/>
      <dgm:spPr/>
      <dgm:t>
        <a:bodyPr/>
        <a:lstStyle/>
        <a:p>
          <a:endParaRPr lang="en-US"/>
        </a:p>
      </dgm:t>
    </dgm:pt>
    <dgm:pt modelId="{A91D0426-4D62-47DD-9E4A-435D5A57758E}" type="sibTrans" cxnId="{3B14F641-B5A3-4AC9-8369-BAE6428CBA10}">
      <dgm:prSet/>
      <dgm:spPr/>
      <dgm:t>
        <a:bodyPr/>
        <a:lstStyle/>
        <a:p>
          <a:endParaRPr lang="en-US"/>
        </a:p>
      </dgm:t>
    </dgm:pt>
    <dgm:pt modelId="{64E69A92-5BE1-4ADB-AFBD-5CF6A4FC6A6D}">
      <dgm:prSet custT="1"/>
      <dgm:spPr/>
      <dgm:t>
        <a:bodyPr/>
        <a:lstStyle/>
        <a:p>
          <a:pPr>
            <a:spcAft>
              <a:spcPts val="600"/>
            </a:spcAft>
            <a:buFont typeface="Wingdings" panose="05000000000000000000" pitchFamily="2" charset="2"/>
            <a:buChar char="§"/>
          </a:pPr>
          <a:r>
            <a:rPr lang="en-US" sz="2400" b="0" dirty="0">
              <a:solidFill>
                <a:schemeClr val="accent1"/>
              </a:solidFill>
              <a:latin typeface="Arial" panose="020B0604020202020204" pitchFamily="34" charset="0"/>
              <a:cs typeface="Arial" panose="020B0604020202020204" pitchFamily="34" charset="0"/>
            </a:rPr>
            <a:t>Q&amp;A option at the bottom of the screen</a:t>
          </a:r>
          <a:endParaRPr lang="en-US" sz="2400" dirty="0">
            <a:solidFill>
              <a:schemeClr val="accent1"/>
            </a:solidFill>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Technical Difficulties&#10;"/>
        </a:ext>
      </dgm:extLst>
    </dgm:pt>
    <dgm:pt modelId="{B88D2E92-6254-4C1C-84DD-F126B52DF831}" type="parTrans" cxnId="{72569E5A-E370-4993-AC11-DFC42011F132}">
      <dgm:prSet/>
      <dgm:spPr/>
      <dgm:t>
        <a:bodyPr/>
        <a:lstStyle/>
        <a:p>
          <a:endParaRPr lang="en-US"/>
        </a:p>
      </dgm:t>
    </dgm:pt>
    <dgm:pt modelId="{00BCC3C3-7DFC-4C9F-98A8-31A78ED06A80}" type="sibTrans" cxnId="{72569E5A-E370-4993-AC11-DFC42011F132}">
      <dgm:prSet/>
      <dgm:spPr/>
      <dgm:t>
        <a:bodyPr/>
        <a:lstStyle/>
        <a:p>
          <a:endParaRPr lang="en-US"/>
        </a:p>
      </dgm:t>
    </dgm:pt>
    <dgm:pt modelId="{A0D0EC85-F76E-407A-B930-8719D0CAC1C7}">
      <dgm:prSet custT="1"/>
      <dgm:spPr/>
      <dgm:t>
        <a:bodyPr/>
        <a:lstStyle/>
        <a:p>
          <a:pPr>
            <a:spcAft>
              <a:spcPts val="600"/>
            </a:spcAft>
            <a:buFont typeface="Wingdings" panose="05000000000000000000" pitchFamily="2" charset="2"/>
            <a:buChar char="§"/>
          </a:pPr>
          <a:r>
            <a:rPr lang="en-US" sz="2400" dirty="0">
              <a:solidFill>
                <a:schemeClr val="accent1"/>
              </a:solidFill>
              <a:latin typeface="Arial" panose="020B0604020202020204" pitchFamily="34" charset="0"/>
              <a:cs typeface="Arial" panose="020B0604020202020204" pitchFamily="34" charset="0"/>
            </a:rPr>
            <a:t>800-526-7234 or 877-781-9403 (TTY) OR </a:t>
          </a:r>
          <a:r>
            <a:rPr lang="en-US" sz="2400" b="0" dirty="0">
              <a:solidFill>
                <a:schemeClr val="accent1"/>
              </a:solidFill>
              <a:latin typeface="Arial" panose="020B0604020202020204" pitchFamily="34" charset="0"/>
              <a:cs typeface="Arial" panose="020B0604020202020204" pitchFamily="34" charset="0"/>
            </a:rPr>
            <a:t>Live Chat at AskJAN.org</a:t>
          </a:r>
          <a:endParaRPr lang="en-US" sz="2400" dirty="0">
            <a:solidFill>
              <a:schemeClr val="accent1"/>
            </a:solidFill>
            <a:latin typeface="Arial" panose="020B0604020202020204" pitchFamily="34" charset="0"/>
            <a:cs typeface="Arial" panose="020B0604020202020204" pitchFamily="34" charset="0"/>
          </a:endParaRPr>
        </a:p>
      </dgm:t>
    </dgm:pt>
    <dgm:pt modelId="{8CDCFEF6-4728-45BC-B198-C9136E6007E4}" type="parTrans" cxnId="{B69D316B-8B53-428E-A800-2751D46E320F}">
      <dgm:prSet/>
      <dgm:spPr/>
      <dgm:t>
        <a:bodyPr/>
        <a:lstStyle/>
        <a:p>
          <a:endParaRPr lang="en-US"/>
        </a:p>
      </dgm:t>
    </dgm:pt>
    <dgm:pt modelId="{10C03239-F943-4575-B204-FB2E8DDC6451}" type="sibTrans" cxnId="{B69D316B-8B53-428E-A800-2751D46E320F}">
      <dgm:prSet/>
      <dgm:spPr/>
      <dgm:t>
        <a:bodyPr/>
        <a:lstStyle/>
        <a:p>
          <a:endParaRPr lang="en-US"/>
        </a:p>
      </dgm:t>
    </dgm:pt>
    <dgm:pt modelId="{E991C8F1-370B-4479-84C7-FCFBB9BD21ED}">
      <dgm:prSet custT="1"/>
      <dgm:spPr/>
      <dgm:t>
        <a:bodyPr/>
        <a:lstStyle/>
        <a:p>
          <a:pPr>
            <a:spcAft>
              <a:spcPts val="600"/>
            </a:spcAft>
            <a:buFont typeface="Wingdings" panose="05000000000000000000" pitchFamily="2" charset="2"/>
            <a:buChar char="§"/>
          </a:pPr>
          <a:r>
            <a:rPr lang="en-US" sz="2400" dirty="0">
              <a:solidFill>
                <a:schemeClr val="accent1"/>
              </a:solidFill>
              <a:latin typeface="Arial" panose="020B0604020202020204" pitchFamily="34" charset="0"/>
              <a:cs typeface="Arial" panose="020B0604020202020204" pitchFamily="34" charset="0"/>
            </a:rPr>
            <a:t>Frequently Asked Questions (FAQ)</a:t>
          </a:r>
          <a:br>
            <a:rPr lang="en-US" sz="2400" dirty="0">
              <a:solidFill>
                <a:schemeClr val="accent1"/>
              </a:solidFill>
              <a:latin typeface="Arial" panose="020B0604020202020204" pitchFamily="34" charset="0"/>
              <a:cs typeface="Arial" panose="020B0604020202020204" pitchFamily="34" charset="0"/>
            </a:rPr>
          </a:br>
          <a:r>
            <a:rPr lang="en-US" sz="2200" dirty="0">
              <a:solidFill>
                <a:srgbClr val="0070C0"/>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AskJAN.org/Training/JAN-Webcast-Frequently-Asked-</a:t>
          </a:r>
          <a:r>
            <a:rPr lang="en-US" sz="2200" dirty="0" err="1">
              <a:solidFill>
                <a:srgbClr val="0070C0"/>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Questions.cfm</a:t>
          </a:r>
          <a:endParaRPr lang="en-US" sz="2200" dirty="0">
            <a:solidFill>
              <a:srgbClr val="0070C0"/>
            </a:solidFill>
            <a:latin typeface="Arial" panose="020B0604020202020204" pitchFamily="34" charset="0"/>
            <a:cs typeface="Arial" panose="020B0604020202020204" pitchFamily="34" charset="0"/>
          </a:endParaRPr>
        </a:p>
      </dgm:t>
    </dgm:pt>
    <dgm:pt modelId="{930E5A43-25CF-43D8-9BD7-2AEC449FA1E4}" type="parTrans" cxnId="{9EC85DC8-9BF8-4F62-8653-D01315BFECBE}">
      <dgm:prSet/>
      <dgm:spPr/>
      <dgm:t>
        <a:bodyPr/>
        <a:lstStyle/>
        <a:p>
          <a:endParaRPr lang="en-US"/>
        </a:p>
      </dgm:t>
    </dgm:pt>
    <dgm:pt modelId="{9DA96016-F554-47B4-BF23-62ED0D5A4AEA}" type="sibTrans" cxnId="{9EC85DC8-9BF8-4F62-8653-D01315BFECBE}">
      <dgm:prSet/>
      <dgm:spPr/>
      <dgm:t>
        <a:bodyPr/>
        <a:lstStyle/>
        <a:p>
          <a:endParaRPr lang="en-US"/>
        </a:p>
      </dgm:t>
    </dgm:pt>
    <dgm:pt modelId="{60AB98D6-AF39-48B1-9FDA-980A27825AAB}">
      <dgm:prSet custT="1"/>
      <dgm:spPr/>
      <dgm:t>
        <a:bodyPr/>
        <a:lstStyle/>
        <a:p>
          <a:r>
            <a:rPr lang="en-US" sz="2400" b="1">
              <a:latin typeface="Arial" panose="020B0604020202020204" pitchFamily="34" charset="0"/>
              <a:cs typeface="Arial" panose="020B0604020202020204" pitchFamily="34" charset="0"/>
            </a:rPr>
            <a:t>Questions for Presenters</a:t>
          </a:r>
          <a:endParaRPr lang="en-US" sz="2400" b="1"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Questions for presenters"/>
        </a:ext>
      </dgm:extLst>
    </dgm:pt>
    <dgm:pt modelId="{AC2DDBC1-4497-4D5D-A172-B59FE646D1F0}" type="parTrans" cxnId="{E8685657-AD61-4141-B4AE-9B76FFAE870C}">
      <dgm:prSet/>
      <dgm:spPr/>
      <dgm:t>
        <a:bodyPr/>
        <a:lstStyle/>
        <a:p>
          <a:endParaRPr lang="en-US"/>
        </a:p>
      </dgm:t>
    </dgm:pt>
    <dgm:pt modelId="{BF9621C5-17DE-403B-8434-3F6C6A9D85C1}" type="sibTrans" cxnId="{E8685657-AD61-4141-B4AE-9B76FFAE870C}">
      <dgm:prSet/>
      <dgm:spPr/>
      <dgm:t>
        <a:bodyPr/>
        <a:lstStyle/>
        <a:p>
          <a:endParaRPr lang="en-US"/>
        </a:p>
      </dgm:t>
    </dgm:pt>
    <dgm:pt modelId="{97DDAC5C-016D-475E-981C-FE2556BF9CD0}">
      <dgm:prSet custT="1"/>
      <dgm:spPr/>
      <dgm:t>
        <a:bodyPr/>
        <a:lstStyle/>
        <a:p>
          <a:pPr>
            <a:spcAft>
              <a:spcPts val="600"/>
            </a:spcAft>
            <a:buFont typeface="Wingdings" panose="05000000000000000000" pitchFamily="2" charset="2"/>
            <a:buChar char="§"/>
          </a:pPr>
          <a:r>
            <a:rPr lang="en-US" sz="2400" b="0" dirty="0">
              <a:solidFill>
                <a:schemeClr val="accent1"/>
              </a:solidFill>
              <a:latin typeface="Arial" panose="020B0604020202020204" pitchFamily="34" charset="0"/>
              <a:cs typeface="Arial" panose="020B0604020202020204" pitchFamily="34" charset="0"/>
            </a:rPr>
            <a:t>Q&amp;A option at the bottom of the screen</a:t>
          </a:r>
          <a:endParaRPr lang="en-US" sz="2400" dirty="0">
            <a:solidFill>
              <a:schemeClr val="accent1"/>
            </a:solidFill>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Q&amp;A option at the bottom of the screen&#10;"/>
        </a:ext>
      </dgm:extLst>
    </dgm:pt>
    <dgm:pt modelId="{E06F4572-7324-4478-B4B8-8AAA7C56E6E3}" type="parTrans" cxnId="{FFE19E8D-FE22-4DF7-9858-1BEC076979D9}">
      <dgm:prSet/>
      <dgm:spPr/>
      <dgm:t>
        <a:bodyPr/>
        <a:lstStyle/>
        <a:p>
          <a:endParaRPr lang="en-US"/>
        </a:p>
      </dgm:t>
    </dgm:pt>
    <dgm:pt modelId="{D4284F25-C145-400F-A894-C1144BD7A212}" type="sibTrans" cxnId="{FFE19E8D-FE22-4DF7-9858-1BEC076979D9}">
      <dgm:prSet/>
      <dgm:spPr/>
      <dgm:t>
        <a:bodyPr/>
        <a:lstStyle/>
        <a:p>
          <a:endParaRPr lang="en-US"/>
        </a:p>
      </dgm:t>
    </dgm:pt>
    <dgm:pt modelId="{32773AEB-9017-42B8-9DBF-E8C601913FBE}" type="pres">
      <dgm:prSet presAssocID="{48E41658-748A-416F-B25B-90E4AB62BFE7}" presName="linear" presStyleCnt="0">
        <dgm:presLayoutVars>
          <dgm:dir/>
          <dgm:animLvl val="lvl"/>
          <dgm:resizeHandles val="exact"/>
        </dgm:presLayoutVars>
      </dgm:prSet>
      <dgm:spPr/>
    </dgm:pt>
    <dgm:pt modelId="{F4A51513-F584-4433-BB57-2565BE02335B}" type="pres">
      <dgm:prSet presAssocID="{EB0CF235-2E22-4C7A-8E13-61249CB1D138}" presName="parentLin" presStyleCnt="0"/>
      <dgm:spPr/>
    </dgm:pt>
    <dgm:pt modelId="{E34029AD-DE74-4F42-BADD-23386EED1BF2}" type="pres">
      <dgm:prSet presAssocID="{EB0CF235-2E22-4C7A-8E13-61249CB1D138}" presName="parentLeftMargin" presStyleLbl="node1" presStyleIdx="0" presStyleCnt="2"/>
      <dgm:spPr/>
    </dgm:pt>
    <dgm:pt modelId="{C33B9B2B-6CAA-4302-BE0D-981D8F0C9B10}" type="pres">
      <dgm:prSet presAssocID="{EB0CF235-2E22-4C7A-8E13-61249CB1D138}" presName="parentText" presStyleLbl="node1" presStyleIdx="0" presStyleCnt="2">
        <dgm:presLayoutVars>
          <dgm:chMax val="0"/>
          <dgm:bulletEnabled val="1"/>
        </dgm:presLayoutVars>
      </dgm:prSet>
      <dgm:spPr/>
    </dgm:pt>
    <dgm:pt modelId="{5A3242D5-FE94-4E3E-9662-9AF9A96828BB}" type="pres">
      <dgm:prSet presAssocID="{EB0CF235-2E22-4C7A-8E13-61249CB1D138}" presName="negativeSpace" presStyleCnt="0"/>
      <dgm:spPr/>
    </dgm:pt>
    <dgm:pt modelId="{C06939AD-943B-41EC-AB1A-4DF5ED39792E}" type="pres">
      <dgm:prSet presAssocID="{EB0CF235-2E22-4C7A-8E13-61249CB1D138}" presName="childText" presStyleLbl="conFgAcc1" presStyleIdx="0" presStyleCnt="2" custLinFactNeighborX="2" custLinFactNeighborY="-4211">
        <dgm:presLayoutVars>
          <dgm:bulletEnabled val="1"/>
        </dgm:presLayoutVars>
      </dgm:prSet>
      <dgm:spPr/>
    </dgm:pt>
    <dgm:pt modelId="{879F7C83-3D78-4D02-8F88-A45DA1A4C6FA}" type="pres">
      <dgm:prSet presAssocID="{A91D0426-4D62-47DD-9E4A-435D5A57758E}" presName="spaceBetweenRectangles" presStyleCnt="0"/>
      <dgm:spPr/>
    </dgm:pt>
    <dgm:pt modelId="{99FB2BE3-DB85-44EE-829E-2EF1B7B01D5A}" type="pres">
      <dgm:prSet presAssocID="{60AB98D6-AF39-48B1-9FDA-980A27825AAB}" presName="parentLin" presStyleCnt="0"/>
      <dgm:spPr/>
    </dgm:pt>
    <dgm:pt modelId="{CDCD3D56-5C4D-4636-A462-F138E142B50E}" type="pres">
      <dgm:prSet presAssocID="{60AB98D6-AF39-48B1-9FDA-980A27825AAB}" presName="parentLeftMargin" presStyleLbl="node1" presStyleIdx="0" presStyleCnt="2"/>
      <dgm:spPr/>
    </dgm:pt>
    <dgm:pt modelId="{BF394396-594D-48B4-88B6-57E0EB5F2607}" type="pres">
      <dgm:prSet presAssocID="{60AB98D6-AF39-48B1-9FDA-980A27825AAB}" presName="parentText" presStyleLbl="node1" presStyleIdx="1" presStyleCnt="2">
        <dgm:presLayoutVars>
          <dgm:chMax val="0"/>
          <dgm:bulletEnabled val="1"/>
        </dgm:presLayoutVars>
      </dgm:prSet>
      <dgm:spPr/>
    </dgm:pt>
    <dgm:pt modelId="{295D66FB-7A91-4C89-B07D-629291149789}" type="pres">
      <dgm:prSet presAssocID="{60AB98D6-AF39-48B1-9FDA-980A27825AAB}" presName="negativeSpace" presStyleCnt="0"/>
      <dgm:spPr/>
    </dgm:pt>
    <dgm:pt modelId="{D395A932-415F-4401-9F15-706E3511CF60}" type="pres">
      <dgm:prSet presAssocID="{60AB98D6-AF39-48B1-9FDA-980A27825AAB}" presName="childText" presStyleLbl="conFgAcc1" presStyleIdx="1" presStyleCnt="2">
        <dgm:presLayoutVars>
          <dgm:bulletEnabled val="1"/>
        </dgm:presLayoutVars>
      </dgm:prSet>
      <dgm:spPr/>
    </dgm:pt>
  </dgm:ptLst>
  <dgm:cxnLst>
    <dgm:cxn modelId="{0C6E4B0E-6CF6-4B5F-98E6-15B1F32094F7}" type="presOf" srcId="{48E41658-748A-416F-B25B-90E4AB62BFE7}" destId="{32773AEB-9017-42B8-9DBF-E8C601913FBE}" srcOrd="0" destOrd="0" presId="urn:microsoft.com/office/officeart/2005/8/layout/list1"/>
    <dgm:cxn modelId="{3899FF21-C1B0-4AA5-A7BD-638E4BC893E2}" type="presOf" srcId="{64E69A92-5BE1-4ADB-AFBD-5CF6A4FC6A6D}" destId="{C06939AD-943B-41EC-AB1A-4DF5ED39792E}" srcOrd="0" destOrd="0" presId="urn:microsoft.com/office/officeart/2005/8/layout/list1"/>
    <dgm:cxn modelId="{3B14F641-B5A3-4AC9-8369-BAE6428CBA10}" srcId="{48E41658-748A-416F-B25B-90E4AB62BFE7}" destId="{EB0CF235-2E22-4C7A-8E13-61249CB1D138}" srcOrd="0" destOrd="0" parTransId="{14D84117-4829-415C-9281-99B764E2B6DA}" sibTransId="{A91D0426-4D62-47DD-9E4A-435D5A57758E}"/>
    <dgm:cxn modelId="{B69D316B-8B53-428E-A800-2751D46E320F}" srcId="{EB0CF235-2E22-4C7A-8E13-61249CB1D138}" destId="{A0D0EC85-F76E-407A-B930-8719D0CAC1C7}" srcOrd="1" destOrd="0" parTransId="{8CDCFEF6-4728-45BC-B198-C9136E6007E4}" sibTransId="{10C03239-F943-4575-B204-FB2E8DDC6451}"/>
    <dgm:cxn modelId="{E310A54D-D998-4E51-BCBE-EF6D04216F6C}" type="presOf" srcId="{60AB98D6-AF39-48B1-9FDA-980A27825AAB}" destId="{CDCD3D56-5C4D-4636-A462-F138E142B50E}" srcOrd="0" destOrd="0" presId="urn:microsoft.com/office/officeart/2005/8/layout/list1"/>
    <dgm:cxn modelId="{52766150-E9FE-4F40-873D-5D1FAE6CD5EC}" type="presOf" srcId="{EB0CF235-2E22-4C7A-8E13-61249CB1D138}" destId="{E34029AD-DE74-4F42-BADD-23386EED1BF2}" srcOrd="0" destOrd="0" presId="urn:microsoft.com/office/officeart/2005/8/layout/list1"/>
    <dgm:cxn modelId="{19D22475-9229-4197-8D9E-44ECF1D0CC40}" type="presOf" srcId="{A0D0EC85-F76E-407A-B930-8719D0CAC1C7}" destId="{C06939AD-943B-41EC-AB1A-4DF5ED39792E}" srcOrd="0" destOrd="1" presId="urn:microsoft.com/office/officeart/2005/8/layout/list1"/>
    <dgm:cxn modelId="{E8685657-AD61-4141-B4AE-9B76FFAE870C}" srcId="{48E41658-748A-416F-B25B-90E4AB62BFE7}" destId="{60AB98D6-AF39-48B1-9FDA-980A27825AAB}" srcOrd="1" destOrd="0" parTransId="{AC2DDBC1-4497-4D5D-A172-B59FE646D1F0}" sibTransId="{BF9621C5-17DE-403B-8434-3F6C6A9D85C1}"/>
    <dgm:cxn modelId="{72569E5A-E370-4993-AC11-DFC42011F132}" srcId="{EB0CF235-2E22-4C7A-8E13-61249CB1D138}" destId="{64E69A92-5BE1-4ADB-AFBD-5CF6A4FC6A6D}" srcOrd="0" destOrd="0" parTransId="{B88D2E92-6254-4C1C-84DD-F126B52DF831}" sibTransId="{00BCC3C3-7DFC-4C9F-98A8-31A78ED06A80}"/>
    <dgm:cxn modelId="{61FBF78A-6653-4FC0-9914-44CE38A898F7}" type="presOf" srcId="{60AB98D6-AF39-48B1-9FDA-980A27825AAB}" destId="{BF394396-594D-48B4-88B6-57E0EB5F2607}" srcOrd="1" destOrd="0" presId="urn:microsoft.com/office/officeart/2005/8/layout/list1"/>
    <dgm:cxn modelId="{FFE19E8D-FE22-4DF7-9858-1BEC076979D9}" srcId="{60AB98D6-AF39-48B1-9FDA-980A27825AAB}" destId="{97DDAC5C-016D-475E-981C-FE2556BF9CD0}" srcOrd="0" destOrd="0" parTransId="{E06F4572-7324-4478-B4B8-8AAA7C56E6E3}" sibTransId="{D4284F25-C145-400F-A894-C1144BD7A212}"/>
    <dgm:cxn modelId="{9EC85DC8-9BF8-4F62-8653-D01315BFECBE}" srcId="{EB0CF235-2E22-4C7A-8E13-61249CB1D138}" destId="{E991C8F1-370B-4479-84C7-FCFBB9BD21ED}" srcOrd="2" destOrd="0" parTransId="{930E5A43-25CF-43D8-9BD7-2AEC449FA1E4}" sibTransId="{9DA96016-F554-47B4-BF23-62ED0D5A4AEA}"/>
    <dgm:cxn modelId="{34E7D1E7-3CAE-4F41-A82E-61C29DCD0101}" type="presOf" srcId="{E991C8F1-370B-4479-84C7-FCFBB9BD21ED}" destId="{C06939AD-943B-41EC-AB1A-4DF5ED39792E}" srcOrd="0" destOrd="2" presId="urn:microsoft.com/office/officeart/2005/8/layout/list1"/>
    <dgm:cxn modelId="{A36CE6F5-13C4-4116-ACA6-DB50C6093A7E}" type="presOf" srcId="{97DDAC5C-016D-475E-981C-FE2556BF9CD0}" destId="{D395A932-415F-4401-9F15-706E3511CF60}" srcOrd="0" destOrd="0" presId="urn:microsoft.com/office/officeart/2005/8/layout/list1"/>
    <dgm:cxn modelId="{EA2545FD-024A-4FFF-A43F-D284269E825E}" type="presOf" srcId="{EB0CF235-2E22-4C7A-8E13-61249CB1D138}" destId="{C33B9B2B-6CAA-4302-BE0D-981D8F0C9B10}" srcOrd="1" destOrd="0" presId="urn:microsoft.com/office/officeart/2005/8/layout/list1"/>
    <dgm:cxn modelId="{8876236E-737F-44FD-AACE-2890D7953DC1}" type="presParOf" srcId="{32773AEB-9017-42B8-9DBF-E8C601913FBE}" destId="{F4A51513-F584-4433-BB57-2565BE02335B}" srcOrd="0" destOrd="0" presId="urn:microsoft.com/office/officeart/2005/8/layout/list1"/>
    <dgm:cxn modelId="{57AE4D45-D8C0-4C19-9162-80DD3E723B09}" type="presParOf" srcId="{F4A51513-F584-4433-BB57-2565BE02335B}" destId="{E34029AD-DE74-4F42-BADD-23386EED1BF2}" srcOrd="0" destOrd="0" presId="urn:microsoft.com/office/officeart/2005/8/layout/list1"/>
    <dgm:cxn modelId="{244BE653-DA27-463C-A5DE-64BAD0928735}" type="presParOf" srcId="{F4A51513-F584-4433-BB57-2565BE02335B}" destId="{C33B9B2B-6CAA-4302-BE0D-981D8F0C9B10}" srcOrd="1" destOrd="0" presId="urn:microsoft.com/office/officeart/2005/8/layout/list1"/>
    <dgm:cxn modelId="{94D298CD-9991-4FB9-95CE-87261D7B2FD5}" type="presParOf" srcId="{32773AEB-9017-42B8-9DBF-E8C601913FBE}" destId="{5A3242D5-FE94-4E3E-9662-9AF9A96828BB}" srcOrd="1" destOrd="0" presId="urn:microsoft.com/office/officeart/2005/8/layout/list1"/>
    <dgm:cxn modelId="{7419E9B7-6826-4710-A125-56D32DDC46D2}" type="presParOf" srcId="{32773AEB-9017-42B8-9DBF-E8C601913FBE}" destId="{C06939AD-943B-41EC-AB1A-4DF5ED39792E}" srcOrd="2" destOrd="0" presId="urn:microsoft.com/office/officeart/2005/8/layout/list1"/>
    <dgm:cxn modelId="{3D309A02-D271-4395-8B0C-B9347886670E}" type="presParOf" srcId="{32773AEB-9017-42B8-9DBF-E8C601913FBE}" destId="{879F7C83-3D78-4D02-8F88-A45DA1A4C6FA}" srcOrd="3" destOrd="0" presId="urn:microsoft.com/office/officeart/2005/8/layout/list1"/>
    <dgm:cxn modelId="{DA6877F3-7C12-4A27-8B77-BDADAB3AAEDE}" type="presParOf" srcId="{32773AEB-9017-42B8-9DBF-E8C601913FBE}" destId="{99FB2BE3-DB85-44EE-829E-2EF1B7B01D5A}" srcOrd="4" destOrd="0" presId="urn:microsoft.com/office/officeart/2005/8/layout/list1"/>
    <dgm:cxn modelId="{038AA087-1A67-4C50-9E2B-D0AB15F64116}" type="presParOf" srcId="{99FB2BE3-DB85-44EE-829E-2EF1B7B01D5A}" destId="{CDCD3D56-5C4D-4636-A462-F138E142B50E}" srcOrd="0" destOrd="0" presId="urn:microsoft.com/office/officeart/2005/8/layout/list1"/>
    <dgm:cxn modelId="{D9B17644-2F7E-4693-BAB4-84D4A56BA3D3}" type="presParOf" srcId="{99FB2BE3-DB85-44EE-829E-2EF1B7B01D5A}" destId="{BF394396-594D-48B4-88B6-57E0EB5F2607}" srcOrd="1" destOrd="0" presId="urn:microsoft.com/office/officeart/2005/8/layout/list1"/>
    <dgm:cxn modelId="{A20B9AFA-5BA5-4793-8950-505FD6832BF9}" type="presParOf" srcId="{32773AEB-9017-42B8-9DBF-E8C601913FBE}" destId="{295D66FB-7A91-4C89-B07D-629291149789}" srcOrd="5" destOrd="0" presId="urn:microsoft.com/office/officeart/2005/8/layout/list1"/>
    <dgm:cxn modelId="{888CD5F0-9C2F-4410-80ED-1FF3828C3172}" type="presParOf" srcId="{32773AEB-9017-42B8-9DBF-E8C601913FBE}" destId="{D395A932-415F-4401-9F15-706E3511CF60}"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E41658-748A-416F-B25B-90E4AB62BFE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B0CF235-2E22-4C7A-8E13-61249CB1D138}">
      <dgm:prSet custT="1"/>
      <dgm:spPr/>
      <dgm:t>
        <a:bodyPr/>
        <a:lstStyle/>
        <a:p>
          <a:r>
            <a:rPr lang="en-US" sz="2400" b="1" dirty="0">
              <a:latin typeface="Arial" panose="020B0604020202020204" pitchFamily="34" charset="0"/>
              <a:cs typeface="Arial" panose="020B0604020202020204" pitchFamily="34" charset="0"/>
            </a:rPr>
            <a:t>PPT Slides</a:t>
          </a:r>
        </a:p>
      </dgm:t>
      <dgm:extLst>
        <a:ext uri="{E40237B7-FDA0-4F09-8148-C483321AD2D9}">
          <dgm14:cNvPr xmlns:dgm14="http://schemas.microsoft.com/office/drawing/2010/diagram" id="0" name="" descr="PPT Slides"/>
        </a:ext>
      </dgm:extLst>
    </dgm:pt>
    <dgm:pt modelId="{14D84117-4829-415C-9281-99B764E2B6DA}" type="parTrans" cxnId="{3B14F641-B5A3-4AC9-8369-BAE6428CBA10}">
      <dgm:prSet/>
      <dgm:spPr/>
      <dgm:t>
        <a:bodyPr/>
        <a:lstStyle/>
        <a:p>
          <a:endParaRPr lang="en-US"/>
        </a:p>
      </dgm:t>
    </dgm:pt>
    <dgm:pt modelId="{A91D0426-4D62-47DD-9E4A-435D5A57758E}" type="sibTrans" cxnId="{3B14F641-B5A3-4AC9-8369-BAE6428CBA10}">
      <dgm:prSet/>
      <dgm:spPr/>
      <dgm:t>
        <a:bodyPr/>
        <a:lstStyle/>
        <a:p>
          <a:endParaRPr lang="en-US"/>
        </a:p>
      </dgm:t>
    </dgm:pt>
    <dgm:pt modelId="{64E69A92-5BE1-4ADB-AFBD-5CF6A4FC6A6D}">
      <dgm:prSet custT="1"/>
      <dgm:spPr/>
      <dgm:t>
        <a:bodyPr/>
        <a:lstStyle/>
        <a:p>
          <a:pPr>
            <a:spcAft>
              <a:spcPts val="600"/>
            </a:spcAft>
            <a:buFont typeface="Wingdings" panose="05000000000000000000" pitchFamily="2" charset="2"/>
            <a:buChar char="§"/>
          </a:pPr>
          <a:r>
            <a:rPr lang="en-US" sz="2400" b="0" dirty="0">
              <a:solidFill>
                <a:schemeClr val="accent1"/>
              </a:solidFill>
              <a:latin typeface="Arial" panose="020B0604020202020204" pitchFamily="34" charset="0"/>
              <a:cs typeface="Arial" panose="020B0604020202020204" pitchFamily="34" charset="0"/>
            </a:rPr>
            <a:t>Link to PPT is included in webcast login email, see the link now in the chat, or go to this webcast event from the Training page at </a:t>
          </a:r>
          <a:r>
            <a:rPr lang="en-US" sz="2400" b="0" u="sng" dirty="0">
              <a:solidFill>
                <a:srgbClr val="0070C0"/>
              </a:solidFill>
              <a:latin typeface="Arial" panose="020B0604020202020204" pitchFamily="34" charset="0"/>
              <a:cs typeface="Arial" panose="020B0604020202020204" pitchFamily="34" charset="0"/>
            </a:rPr>
            <a:t>AskJAN.org</a:t>
          </a:r>
          <a:endParaRPr lang="en-US" sz="2400" u="sng" dirty="0">
            <a:solidFill>
              <a:srgbClr val="0070C0"/>
            </a:solidFill>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Click the link included in the webcast login email you received&#10;"/>
        </a:ext>
      </dgm:extLst>
    </dgm:pt>
    <dgm:pt modelId="{B88D2E92-6254-4C1C-84DD-F126B52DF831}" type="parTrans" cxnId="{72569E5A-E370-4993-AC11-DFC42011F132}">
      <dgm:prSet/>
      <dgm:spPr/>
      <dgm:t>
        <a:bodyPr/>
        <a:lstStyle/>
        <a:p>
          <a:endParaRPr lang="en-US"/>
        </a:p>
      </dgm:t>
    </dgm:pt>
    <dgm:pt modelId="{00BCC3C3-7DFC-4C9F-98A8-31A78ED06A80}" type="sibTrans" cxnId="{72569E5A-E370-4993-AC11-DFC42011F132}">
      <dgm:prSet/>
      <dgm:spPr/>
      <dgm:t>
        <a:bodyPr/>
        <a:lstStyle/>
        <a:p>
          <a:endParaRPr lang="en-US"/>
        </a:p>
      </dgm:t>
    </dgm:pt>
    <dgm:pt modelId="{60AB98D6-AF39-48B1-9FDA-980A27825AAB}">
      <dgm:prSet custT="1"/>
      <dgm:spPr/>
      <dgm:t>
        <a:bodyPr/>
        <a:lstStyle/>
        <a:p>
          <a:r>
            <a:rPr lang="en-US" sz="2400" b="1">
              <a:latin typeface="Arial" panose="020B0604020202020204" pitchFamily="34" charset="0"/>
              <a:cs typeface="Arial" panose="020B0604020202020204" pitchFamily="34" charset="0"/>
            </a:rPr>
            <a:t>Captioning</a:t>
          </a:r>
          <a:endParaRPr lang="en-US" sz="2400" b="1"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Captioning"/>
        </a:ext>
      </dgm:extLst>
    </dgm:pt>
    <dgm:pt modelId="{AC2DDBC1-4497-4D5D-A172-B59FE646D1F0}" type="parTrans" cxnId="{E8685657-AD61-4141-B4AE-9B76FFAE870C}">
      <dgm:prSet/>
      <dgm:spPr/>
      <dgm:t>
        <a:bodyPr/>
        <a:lstStyle/>
        <a:p>
          <a:endParaRPr lang="en-US"/>
        </a:p>
      </dgm:t>
    </dgm:pt>
    <dgm:pt modelId="{BF9621C5-17DE-403B-8434-3F6C6A9D85C1}" type="sibTrans" cxnId="{E8685657-AD61-4141-B4AE-9B76FFAE870C}">
      <dgm:prSet/>
      <dgm:spPr/>
      <dgm:t>
        <a:bodyPr/>
        <a:lstStyle/>
        <a:p>
          <a:endParaRPr lang="en-US"/>
        </a:p>
      </dgm:t>
    </dgm:pt>
    <dgm:pt modelId="{97DDAC5C-016D-475E-981C-FE2556BF9CD0}">
      <dgm:prSet custT="1"/>
      <dgm:spPr/>
      <dgm:t>
        <a:bodyPr/>
        <a:lstStyle/>
        <a:p>
          <a:pPr>
            <a:spcAft>
              <a:spcPts val="600"/>
            </a:spcAft>
            <a:buFont typeface="Wingdings" panose="05000000000000000000" pitchFamily="2" charset="2"/>
            <a:buChar char="§"/>
          </a:pPr>
          <a:r>
            <a:rPr lang="en-US" sz="2400" b="0" dirty="0">
              <a:solidFill>
                <a:schemeClr val="accent1"/>
              </a:solidFill>
              <a:latin typeface="Arial" panose="020B0604020202020204" pitchFamily="34" charset="0"/>
              <a:cs typeface="Arial" panose="020B0604020202020204" pitchFamily="34" charset="0"/>
            </a:rPr>
            <a:t>Use the closed caption (CC) option or captioning link in the chat</a:t>
          </a:r>
          <a:endParaRPr lang="en-US" sz="2400" dirty="0">
            <a:solidFill>
              <a:schemeClr val="accent1"/>
            </a:solidFill>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Use the closed caption (CC) option or StreamText link shared in the webcast chat&#10;Transcript will be available with webcast archive&#10;"/>
        </a:ext>
      </dgm:extLst>
    </dgm:pt>
    <dgm:pt modelId="{E06F4572-7324-4478-B4B8-8AAA7C56E6E3}" type="parTrans" cxnId="{FFE19E8D-FE22-4DF7-9858-1BEC076979D9}">
      <dgm:prSet/>
      <dgm:spPr/>
      <dgm:t>
        <a:bodyPr/>
        <a:lstStyle/>
        <a:p>
          <a:endParaRPr lang="en-US"/>
        </a:p>
      </dgm:t>
    </dgm:pt>
    <dgm:pt modelId="{D4284F25-C145-400F-A894-C1144BD7A212}" type="sibTrans" cxnId="{FFE19E8D-FE22-4DF7-9858-1BEC076979D9}">
      <dgm:prSet/>
      <dgm:spPr/>
      <dgm:t>
        <a:bodyPr/>
        <a:lstStyle/>
        <a:p>
          <a:endParaRPr lang="en-US"/>
        </a:p>
      </dgm:t>
    </dgm:pt>
    <dgm:pt modelId="{32773AEB-9017-42B8-9DBF-E8C601913FBE}" type="pres">
      <dgm:prSet presAssocID="{48E41658-748A-416F-B25B-90E4AB62BFE7}" presName="linear" presStyleCnt="0">
        <dgm:presLayoutVars>
          <dgm:dir/>
          <dgm:animLvl val="lvl"/>
          <dgm:resizeHandles val="exact"/>
        </dgm:presLayoutVars>
      </dgm:prSet>
      <dgm:spPr/>
    </dgm:pt>
    <dgm:pt modelId="{F4A51513-F584-4433-BB57-2565BE02335B}" type="pres">
      <dgm:prSet presAssocID="{EB0CF235-2E22-4C7A-8E13-61249CB1D138}" presName="parentLin" presStyleCnt="0"/>
      <dgm:spPr/>
    </dgm:pt>
    <dgm:pt modelId="{E34029AD-DE74-4F42-BADD-23386EED1BF2}" type="pres">
      <dgm:prSet presAssocID="{EB0CF235-2E22-4C7A-8E13-61249CB1D138}" presName="parentLeftMargin" presStyleLbl="node1" presStyleIdx="0" presStyleCnt="2"/>
      <dgm:spPr/>
    </dgm:pt>
    <dgm:pt modelId="{C33B9B2B-6CAA-4302-BE0D-981D8F0C9B10}" type="pres">
      <dgm:prSet presAssocID="{EB0CF235-2E22-4C7A-8E13-61249CB1D138}" presName="parentText" presStyleLbl="node1" presStyleIdx="0" presStyleCnt="2">
        <dgm:presLayoutVars>
          <dgm:chMax val="0"/>
          <dgm:bulletEnabled val="1"/>
        </dgm:presLayoutVars>
      </dgm:prSet>
      <dgm:spPr/>
    </dgm:pt>
    <dgm:pt modelId="{5A3242D5-FE94-4E3E-9662-9AF9A96828BB}" type="pres">
      <dgm:prSet presAssocID="{EB0CF235-2E22-4C7A-8E13-61249CB1D138}" presName="negativeSpace" presStyleCnt="0"/>
      <dgm:spPr/>
    </dgm:pt>
    <dgm:pt modelId="{C06939AD-943B-41EC-AB1A-4DF5ED39792E}" type="pres">
      <dgm:prSet presAssocID="{EB0CF235-2E22-4C7A-8E13-61249CB1D138}" presName="childText" presStyleLbl="conFgAcc1" presStyleIdx="0" presStyleCnt="2" custLinFactNeighborX="2" custLinFactNeighborY="-4211">
        <dgm:presLayoutVars>
          <dgm:bulletEnabled val="1"/>
        </dgm:presLayoutVars>
      </dgm:prSet>
      <dgm:spPr/>
    </dgm:pt>
    <dgm:pt modelId="{879F7C83-3D78-4D02-8F88-A45DA1A4C6FA}" type="pres">
      <dgm:prSet presAssocID="{A91D0426-4D62-47DD-9E4A-435D5A57758E}" presName="spaceBetweenRectangles" presStyleCnt="0"/>
      <dgm:spPr/>
    </dgm:pt>
    <dgm:pt modelId="{99FB2BE3-DB85-44EE-829E-2EF1B7B01D5A}" type="pres">
      <dgm:prSet presAssocID="{60AB98D6-AF39-48B1-9FDA-980A27825AAB}" presName="parentLin" presStyleCnt="0"/>
      <dgm:spPr/>
    </dgm:pt>
    <dgm:pt modelId="{CDCD3D56-5C4D-4636-A462-F138E142B50E}" type="pres">
      <dgm:prSet presAssocID="{60AB98D6-AF39-48B1-9FDA-980A27825AAB}" presName="parentLeftMargin" presStyleLbl="node1" presStyleIdx="0" presStyleCnt="2"/>
      <dgm:spPr/>
    </dgm:pt>
    <dgm:pt modelId="{BF394396-594D-48B4-88B6-57E0EB5F2607}" type="pres">
      <dgm:prSet presAssocID="{60AB98D6-AF39-48B1-9FDA-980A27825AAB}" presName="parentText" presStyleLbl="node1" presStyleIdx="1" presStyleCnt="2">
        <dgm:presLayoutVars>
          <dgm:chMax val="0"/>
          <dgm:bulletEnabled val="1"/>
        </dgm:presLayoutVars>
      </dgm:prSet>
      <dgm:spPr/>
    </dgm:pt>
    <dgm:pt modelId="{295D66FB-7A91-4C89-B07D-629291149789}" type="pres">
      <dgm:prSet presAssocID="{60AB98D6-AF39-48B1-9FDA-980A27825AAB}" presName="negativeSpace" presStyleCnt="0"/>
      <dgm:spPr/>
    </dgm:pt>
    <dgm:pt modelId="{D395A932-415F-4401-9F15-706E3511CF60}" type="pres">
      <dgm:prSet presAssocID="{60AB98D6-AF39-48B1-9FDA-980A27825AAB}" presName="childText" presStyleLbl="conFgAcc1" presStyleIdx="1" presStyleCnt="2">
        <dgm:presLayoutVars>
          <dgm:bulletEnabled val="1"/>
        </dgm:presLayoutVars>
      </dgm:prSet>
      <dgm:spPr/>
    </dgm:pt>
  </dgm:ptLst>
  <dgm:cxnLst>
    <dgm:cxn modelId="{0C6E4B0E-6CF6-4B5F-98E6-15B1F32094F7}" type="presOf" srcId="{48E41658-748A-416F-B25B-90E4AB62BFE7}" destId="{32773AEB-9017-42B8-9DBF-E8C601913FBE}" srcOrd="0" destOrd="0" presId="urn:microsoft.com/office/officeart/2005/8/layout/list1"/>
    <dgm:cxn modelId="{3899FF21-C1B0-4AA5-A7BD-638E4BC893E2}" type="presOf" srcId="{64E69A92-5BE1-4ADB-AFBD-5CF6A4FC6A6D}" destId="{C06939AD-943B-41EC-AB1A-4DF5ED39792E}" srcOrd="0" destOrd="0" presId="urn:microsoft.com/office/officeart/2005/8/layout/list1"/>
    <dgm:cxn modelId="{3B14F641-B5A3-4AC9-8369-BAE6428CBA10}" srcId="{48E41658-748A-416F-B25B-90E4AB62BFE7}" destId="{EB0CF235-2E22-4C7A-8E13-61249CB1D138}" srcOrd="0" destOrd="0" parTransId="{14D84117-4829-415C-9281-99B764E2B6DA}" sibTransId="{A91D0426-4D62-47DD-9E4A-435D5A57758E}"/>
    <dgm:cxn modelId="{E310A54D-D998-4E51-BCBE-EF6D04216F6C}" type="presOf" srcId="{60AB98D6-AF39-48B1-9FDA-980A27825AAB}" destId="{CDCD3D56-5C4D-4636-A462-F138E142B50E}" srcOrd="0" destOrd="0" presId="urn:microsoft.com/office/officeart/2005/8/layout/list1"/>
    <dgm:cxn modelId="{52766150-E9FE-4F40-873D-5D1FAE6CD5EC}" type="presOf" srcId="{EB0CF235-2E22-4C7A-8E13-61249CB1D138}" destId="{E34029AD-DE74-4F42-BADD-23386EED1BF2}" srcOrd="0" destOrd="0" presId="urn:microsoft.com/office/officeart/2005/8/layout/list1"/>
    <dgm:cxn modelId="{E8685657-AD61-4141-B4AE-9B76FFAE870C}" srcId="{48E41658-748A-416F-B25B-90E4AB62BFE7}" destId="{60AB98D6-AF39-48B1-9FDA-980A27825AAB}" srcOrd="1" destOrd="0" parTransId="{AC2DDBC1-4497-4D5D-A172-B59FE646D1F0}" sibTransId="{BF9621C5-17DE-403B-8434-3F6C6A9D85C1}"/>
    <dgm:cxn modelId="{72569E5A-E370-4993-AC11-DFC42011F132}" srcId="{EB0CF235-2E22-4C7A-8E13-61249CB1D138}" destId="{64E69A92-5BE1-4ADB-AFBD-5CF6A4FC6A6D}" srcOrd="0" destOrd="0" parTransId="{B88D2E92-6254-4C1C-84DD-F126B52DF831}" sibTransId="{00BCC3C3-7DFC-4C9F-98A8-31A78ED06A80}"/>
    <dgm:cxn modelId="{61FBF78A-6653-4FC0-9914-44CE38A898F7}" type="presOf" srcId="{60AB98D6-AF39-48B1-9FDA-980A27825AAB}" destId="{BF394396-594D-48B4-88B6-57E0EB5F2607}" srcOrd="1" destOrd="0" presId="urn:microsoft.com/office/officeart/2005/8/layout/list1"/>
    <dgm:cxn modelId="{FFE19E8D-FE22-4DF7-9858-1BEC076979D9}" srcId="{60AB98D6-AF39-48B1-9FDA-980A27825AAB}" destId="{97DDAC5C-016D-475E-981C-FE2556BF9CD0}" srcOrd="0" destOrd="0" parTransId="{E06F4572-7324-4478-B4B8-8AAA7C56E6E3}" sibTransId="{D4284F25-C145-400F-A894-C1144BD7A212}"/>
    <dgm:cxn modelId="{A36CE6F5-13C4-4116-ACA6-DB50C6093A7E}" type="presOf" srcId="{97DDAC5C-016D-475E-981C-FE2556BF9CD0}" destId="{D395A932-415F-4401-9F15-706E3511CF60}" srcOrd="0" destOrd="0" presId="urn:microsoft.com/office/officeart/2005/8/layout/list1"/>
    <dgm:cxn modelId="{EA2545FD-024A-4FFF-A43F-D284269E825E}" type="presOf" srcId="{EB0CF235-2E22-4C7A-8E13-61249CB1D138}" destId="{C33B9B2B-6CAA-4302-BE0D-981D8F0C9B10}" srcOrd="1" destOrd="0" presId="urn:microsoft.com/office/officeart/2005/8/layout/list1"/>
    <dgm:cxn modelId="{8876236E-737F-44FD-AACE-2890D7953DC1}" type="presParOf" srcId="{32773AEB-9017-42B8-9DBF-E8C601913FBE}" destId="{F4A51513-F584-4433-BB57-2565BE02335B}" srcOrd="0" destOrd="0" presId="urn:microsoft.com/office/officeart/2005/8/layout/list1"/>
    <dgm:cxn modelId="{57AE4D45-D8C0-4C19-9162-80DD3E723B09}" type="presParOf" srcId="{F4A51513-F584-4433-BB57-2565BE02335B}" destId="{E34029AD-DE74-4F42-BADD-23386EED1BF2}" srcOrd="0" destOrd="0" presId="urn:microsoft.com/office/officeart/2005/8/layout/list1"/>
    <dgm:cxn modelId="{244BE653-DA27-463C-A5DE-64BAD0928735}" type="presParOf" srcId="{F4A51513-F584-4433-BB57-2565BE02335B}" destId="{C33B9B2B-6CAA-4302-BE0D-981D8F0C9B10}" srcOrd="1" destOrd="0" presId="urn:microsoft.com/office/officeart/2005/8/layout/list1"/>
    <dgm:cxn modelId="{94D298CD-9991-4FB9-95CE-87261D7B2FD5}" type="presParOf" srcId="{32773AEB-9017-42B8-9DBF-E8C601913FBE}" destId="{5A3242D5-FE94-4E3E-9662-9AF9A96828BB}" srcOrd="1" destOrd="0" presId="urn:microsoft.com/office/officeart/2005/8/layout/list1"/>
    <dgm:cxn modelId="{7419E9B7-6826-4710-A125-56D32DDC46D2}" type="presParOf" srcId="{32773AEB-9017-42B8-9DBF-E8C601913FBE}" destId="{C06939AD-943B-41EC-AB1A-4DF5ED39792E}" srcOrd="2" destOrd="0" presId="urn:microsoft.com/office/officeart/2005/8/layout/list1"/>
    <dgm:cxn modelId="{3D309A02-D271-4395-8B0C-B9347886670E}" type="presParOf" srcId="{32773AEB-9017-42B8-9DBF-E8C601913FBE}" destId="{879F7C83-3D78-4D02-8F88-A45DA1A4C6FA}" srcOrd="3" destOrd="0" presId="urn:microsoft.com/office/officeart/2005/8/layout/list1"/>
    <dgm:cxn modelId="{DA6877F3-7C12-4A27-8B77-BDADAB3AAEDE}" type="presParOf" srcId="{32773AEB-9017-42B8-9DBF-E8C601913FBE}" destId="{99FB2BE3-DB85-44EE-829E-2EF1B7B01D5A}" srcOrd="4" destOrd="0" presId="urn:microsoft.com/office/officeart/2005/8/layout/list1"/>
    <dgm:cxn modelId="{038AA087-1A67-4C50-9E2B-D0AB15F64116}" type="presParOf" srcId="{99FB2BE3-DB85-44EE-829E-2EF1B7B01D5A}" destId="{CDCD3D56-5C4D-4636-A462-F138E142B50E}" srcOrd="0" destOrd="0" presId="urn:microsoft.com/office/officeart/2005/8/layout/list1"/>
    <dgm:cxn modelId="{D9B17644-2F7E-4693-BAB4-84D4A56BA3D3}" type="presParOf" srcId="{99FB2BE3-DB85-44EE-829E-2EF1B7B01D5A}" destId="{BF394396-594D-48B4-88B6-57E0EB5F2607}" srcOrd="1" destOrd="0" presId="urn:microsoft.com/office/officeart/2005/8/layout/list1"/>
    <dgm:cxn modelId="{A20B9AFA-5BA5-4793-8950-505FD6832BF9}" type="presParOf" srcId="{32773AEB-9017-42B8-9DBF-E8C601913FBE}" destId="{295D66FB-7A91-4C89-B07D-629291149789}" srcOrd="5" destOrd="0" presId="urn:microsoft.com/office/officeart/2005/8/layout/list1"/>
    <dgm:cxn modelId="{888CD5F0-9C2F-4410-80ED-1FF3828C3172}" type="presParOf" srcId="{32773AEB-9017-42B8-9DBF-E8C601913FBE}" destId="{D395A932-415F-4401-9F15-706E3511CF60}"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B7B5C9-E85B-4562-B0C3-16DA6BBF8EE6}" type="doc">
      <dgm:prSet loTypeId="urn:microsoft.com/office/officeart/2016/7/layout/VerticalSolidActionList" loCatId="List" qsTypeId="urn:microsoft.com/office/officeart/2005/8/quickstyle/simple1" qsCatId="simple" csTypeId="urn:microsoft.com/office/officeart/2005/8/colors/accent1_2" csCatId="accent1" phldr="1"/>
      <dgm:spPr/>
      <dgm:t>
        <a:bodyPr/>
        <a:lstStyle/>
        <a:p>
          <a:endParaRPr lang="en-US"/>
        </a:p>
      </dgm:t>
    </dgm:pt>
    <dgm:pt modelId="{8ACAB785-AC2A-4D2E-B9DF-3407BCD9C035}">
      <dgm:prSet custT="1"/>
      <dgm:spPr/>
      <dgm:t>
        <a:bodyPr/>
        <a:lstStyle/>
        <a:p>
          <a:r>
            <a:rPr lang="en-US" sz="2800">
              <a:latin typeface="Arial" panose="020B0604020202020204" pitchFamily="34" charset="0"/>
              <a:cs typeface="Arial" panose="020B0604020202020204" pitchFamily="34" charset="0"/>
            </a:rPr>
            <a:t>Visit</a:t>
          </a:r>
          <a:endParaRPr lang="en-US" sz="2800" dirty="0">
            <a:latin typeface="Arial" panose="020B0604020202020204" pitchFamily="34" charset="0"/>
            <a:cs typeface="Arial" panose="020B0604020202020204" pitchFamily="34" charset="0"/>
          </a:endParaRPr>
        </a:p>
      </dgm:t>
    </dgm:pt>
    <dgm:pt modelId="{F07C9693-6151-412C-910C-635EDE941326}" type="parTrans" cxnId="{09371DE9-6201-48DC-9F6B-1FA191C35CF2}">
      <dgm:prSet/>
      <dgm:spPr/>
      <dgm:t>
        <a:bodyPr/>
        <a:lstStyle/>
        <a:p>
          <a:endParaRPr lang="en-US"/>
        </a:p>
      </dgm:t>
    </dgm:pt>
    <dgm:pt modelId="{69E6F4DC-D787-4931-B7E9-6F56D48E4F03}" type="sibTrans" cxnId="{09371DE9-6201-48DC-9F6B-1FA191C35CF2}">
      <dgm:prSet/>
      <dgm:spPr/>
      <dgm:t>
        <a:bodyPr/>
        <a:lstStyle/>
        <a:p>
          <a:endParaRPr lang="en-US"/>
        </a:p>
      </dgm:t>
    </dgm:pt>
    <dgm:pt modelId="{37A3B53A-8575-48B8-B44D-8B948D4D4233}">
      <dgm:prSet custT="1"/>
      <dgm:spPr/>
      <dgm:t>
        <a:bodyPr/>
        <a:lstStyle/>
        <a:p>
          <a:r>
            <a:rPr lang="en-US" sz="2200" dirty="0">
              <a:solidFill>
                <a:srgbClr val="002060"/>
              </a:solidFill>
              <a:latin typeface="Arial" panose="020B0604020202020204" pitchFamily="34" charset="0"/>
              <a:cs typeface="Arial" panose="020B0604020202020204" pitchFamily="34" charset="0"/>
            </a:rPr>
            <a:t>AskJAN.org</a:t>
          </a:r>
        </a:p>
      </dgm:t>
    </dgm:pt>
    <dgm:pt modelId="{E473B189-50AD-4439-82CD-577386CA202C}" type="parTrans" cxnId="{63D6D5BB-7F8B-4EE4-8738-4E34EB26870D}">
      <dgm:prSet/>
      <dgm:spPr/>
      <dgm:t>
        <a:bodyPr/>
        <a:lstStyle/>
        <a:p>
          <a:endParaRPr lang="en-US"/>
        </a:p>
      </dgm:t>
    </dgm:pt>
    <dgm:pt modelId="{71748C51-AB7B-4BB9-9574-82A8430EC315}" type="sibTrans" cxnId="{63D6D5BB-7F8B-4EE4-8738-4E34EB26870D}">
      <dgm:prSet/>
      <dgm:spPr/>
      <dgm:t>
        <a:bodyPr/>
        <a:lstStyle/>
        <a:p>
          <a:endParaRPr lang="en-US"/>
        </a:p>
      </dgm:t>
    </dgm:pt>
    <dgm:pt modelId="{49BE56A4-9965-437C-8434-2A62BF01B3DC}">
      <dgm:prSet custT="1"/>
      <dgm:spPr/>
      <dgm:t>
        <a:bodyPr/>
        <a:lstStyle/>
        <a:p>
          <a:r>
            <a:rPr lang="en-US" sz="2800">
              <a:latin typeface="Arial" panose="020B0604020202020204" pitchFamily="34" charset="0"/>
              <a:cs typeface="Arial" panose="020B0604020202020204" pitchFamily="34" charset="0"/>
            </a:rPr>
            <a:t>Call</a:t>
          </a:r>
          <a:endParaRPr lang="en-US" sz="2800" dirty="0">
            <a:latin typeface="Arial" panose="020B0604020202020204" pitchFamily="34" charset="0"/>
            <a:cs typeface="Arial" panose="020B0604020202020204" pitchFamily="34" charset="0"/>
          </a:endParaRPr>
        </a:p>
      </dgm:t>
    </dgm:pt>
    <dgm:pt modelId="{9A6B54CE-0864-4619-852F-CC1050D929CA}" type="parTrans" cxnId="{20A6FE57-D66D-4A40-8EC9-EA6E300973D4}">
      <dgm:prSet/>
      <dgm:spPr/>
      <dgm:t>
        <a:bodyPr/>
        <a:lstStyle/>
        <a:p>
          <a:endParaRPr lang="en-US"/>
        </a:p>
      </dgm:t>
    </dgm:pt>
    <dgm:pt modelId="{F0DBC532-2ADA-4402-A4D7-2464EDC35BCC}" type="sibTrans" cxnId="{20A6FE57-D66D-4A40-8EC9-EA6E300973D4}">
      <dgm:prSet/>
      <dgm:spPr/>
      <dgm:t>
        <a:bodyPr/>
        <a:lstStyle/>
        <a:p>
          <a:endParaRPr lang="en-US"/>
        </a:p>
      </dgm:t>
    </dgm:pt>
    <dgm:pt modelId="{9D91E057-164E-4B0A-A113-56ABD94EDA0C}">
      <dgm:prSet custT="1"/>
      <dgm:spPr/>
      <dgm:t>
        <a:bodyPr/>
        <a:lstStyle/>
        <a:p>
          <a:r>
            <a:rPr lang="en-US" sz="1800" dirty="0">
              <a:solidFill>
                <a:srgbClr val="002060"/>
              </a:solidFill>
              <a:latin typeface="Arial" panose="020B0604020202020204" pitchFamily="34" charset="0"/>
              <a:cs typeface="Arial" panose="020B0604020202020204" pitchFamily="34" charset="0"/>
            </a:rPr>
            <a:t>800.526.7234</a:t>
          </a:r>
          <a:endParaRPr lang="en-US" sz="2800" dirty="0">
            <a:solidFill>
              <a:srgbClr val="002060"/>
            </a:solidFill>
            <a:latin typeface="Arial" panose="020B0604020202020204" pitchFamily="34" charset="0"/>
            <a:cs typeface="Arial" panose="020B0604020202020204" pitchFamily="34" charset="0"/>
          </a:endParaRPr>
        </a:p>
      </dgm:t>
    </dgm:pt>
    <dgm:pt modelId="{5A81F364-86FA-4E3E-B352-DFE5B002AE4C}" type="parTrans" cxnId="{76D0BBE6-E9BD-46BB-9614-10519203672C}">
      <dgm:prSet/>
      <dgm:spPr/>
      <dgm:t>
        <a:bodyPr/>
        <a:lstStyle/>
        <a:p>
          <a:endParaRPr lang="en-US"/>
        </a:p>
      </dgm:t>
    </dgm:pt>
    <dgm:pt modelId="{F53DA0D4-1609-4C08-BAD7-2F70B6F97CFB}" type="sibTrans" cxnId="{76D0BBE6-E9BD-46BB-9614-10519203672C}">
      <dgm:prSet/>
      <dgm:spPr/>
      <dgm:t>
        <a:bodyPr/>
        <a:lstStyle/>
        <a:p>
          <a:endParaRPr lang="en-US"/>
        </a:p>
      </dgm:t>
    </dgm:pt>
    <dgm:pt modelId="{97B88BEA-1C83-4896-986E-529E660E6FF2}">
      <dgm:prSet custT="1"/>
      <dgm:spPr/>
      <dgm:t>
        <a:bodyPr/>
        <a:lstStyle/>
        <a:p>
          <a:r>
            <a:rPr lang="en-US" sz="1800" dirty="0">
              <a:solidFill>
                <a:srgbClr val="002060"/>
              </a:solidFill>
              <a:latin typeface="Arial" panose="020B0604020202020204" pitchFamily="34" charset="0"/>
              <a:cs typeface="Arial" panose="020B0604020202020204" pitchFamily="34" charset="0"/>
            </a:rPr>
            <a:t>877.781.9403 (TTY)</a:t>
          </a:r>
          <a:endParaRPr lang="en-US" sz="1400" dirty="0">
            <a:solidFill>
              <a:srgbClr val="002060"/>
            </a:solidFill>
            <a:latin typeface="Arial" panose="020B0604020202020204" pitchFamily="34" charset="0"/>
            <a:cs typeface="Arial" panose="020B0604020202020204" pitchFamily="34" charset="0"/>
          </a:endParaRPr>
        </a:p>
      </dgm:t>
    </dgm:pt>
    <dgm:pt modelId="{03008A00-33C0-4916-814F-FD64F953A01D}" type="parTrans" cxnId="{DA45BF01-B25C-4A18-B97A-9B7BC3DDA572}">
      <dgm:prSet/>
      <dgm:spPr/>
      <dgm:t>
        <a:bodyPr/>
        <a:lstStyle/>
        <a:p>
          <a:endParaRPr lang="en-US"/>
        </a:p>
      </dgm:t>
    </dgm:pt>
    <dgm:pt modelId="{86B736CD-B11A-4697-8BFC-141B63F56893}" type="sibTrans" cxnId="{DA45BF01-B25C-4A18-B97A-9B7BC3DDA572}">
      <dgm:prSet/>
      <dgm:spPr/>
      <dgm:t>
        <a:bodyPr/>
        <a:lstStyle/>
        <a:p>
          <a:endParaRPr lang="en-US"/>
        </a:p>
      </dgm:t>
    </dgm:pt>
    <dgm:pt modelId="{A0D3DD45-4F65-4CC2-8604-503A1159E383}">
      <dgm:prSet custT="1"/>
      <dgm:spPr/>
      <dgm:t>
        <a:bodyPr/>
        <a:lstStyle/>
        <a:p>
          <a:r>
            <a:rPr lang="en-US" sz="2800" dirty="0">
              <a:latin typeface="Arial" panose="020B0604020202020204" pitchFamily="34" charset="0"/>
              <a:cs typeface="Arial" panose="020B0604020202020204" pitchFamily="34" charset="0"/>
            </a:rPr>
            <a:t>Live Chat</a:t>
          </a:r>
        </a:p>
      </dgm:t>
    </dgm:pt>
    <dgm:pt modelId="{1603659A-A2AA-4D7E-90D8-8E386C5D0706}" type="parTrans" cxnId="{D65A4540-D2BB-4169-A103-79DA5BDED9BD}">
      <dgm:prSet/>
      <dgm:spPr/>
      <dgm:t>
        <a:bodyPr/>
        <a:lstStyle/>
        <a:p>
          <a:endParaRPr lang="en-US"/>
        </a:p>
      </dgm:t>
    </dgm:pt>
    <dgm:pt modelId="{3AB7D0E4-AB9E-4C03-8A4F-65B0D35EFBB4}" type="sibTrans" cxnId="{D65A4540-D2BB-4169-A103-79DA5BDED9BD}">
      <dgm:prSet/>
      <dgm:spPr/>
      <dgm:t>
        <a:bodyPr/>
        <a:lstStyle/>
        <a:p>
          <a:endParaRPr lang="en-US"/>
        </a:p>
      </dgm:t>
    </dgm:pt>
    <dgm:pt modelId="{18EA27CD-2033-4A4C-9F96-1EA0682C2302}">
      <dgm:prSet custT="1"/>
      <dgm:spPr/>
      <dgm:t>
        <a:bodyPr/>
        <a:lstStyle/>
        <a:p>
          <a:r>
            <a:rPr lang="en-US" sz="2200" dirty="0">
              <a:solidFill>
                <a:srgbClr val="002060"/>
              </a:solidFill>
              <a:latin typeface="Arial" panose="020B0604020202020204" pitchFamily="34" charset="0"/>
              <a:cs typeface="Arial" panose="020B0604020202020204" pitchFamily="34" charset="0"/>
            </a:rPr>
            <a:t>@ AskJAN.org</a:t>
          </a:r>
        </a:p>
      </dgm:t>
    </dgm:pt>
    <dgm:pt modelId="{1C7D68EC-DE3F-4318-9DE7-EF504F6A6057}" type="parTrans" cxnId="{EA6D3D3C-ABFE-4953-A8F6-AFFB102DE9A3}">
      <dgm:prSet/>
      <dgm:spPr/>
      <dgm:t>
        <a:bodyPr/>
        <a:lstStyle/>
        <a:p>
          <a:endParaRPr lang="en-US"/>
        </a:p>
      </dgm:t>
    </dgm:pt>
    <dgm:pt modelId="{052CBF26-C647-4632-8CB4-3896352AA1FA}" type="sibTrans" cxnId="{EA6D3D3C-ABFE-4953-A8F6-AFFB102DE9A3}">
      <dgm:prSet/>
      <dgm:spPr/>
      <dgm:t>
        <a:bodyPr/>
        <a:lstStyle/>
        <a:p>
          <a:endParaRPr lang="en-US"/>
        </a:p>
      </dgm:t>
    </dgm:pt>
    <dgm:pt modelId="{FC1FEFC9-2F04-4DD2-AD6D-E59FCD44276C}">
      <dgm:prSet custT="1"/>
      <dgm:spPr/>
      <dgm:t>
        <a:bodyPr/>
        <a:lstStyle/>
        <a:p>
          <a:r>
            <a:rPr lang="en-US" sz="2800" dirty="0">
              <a:latin typeface="Arial" panose="020B0604020202020204" pitchFamily="34" charset="0"/>
              <a:cs typeface="Arial" panose="020B0604020202020204" pitchFamily="34" charset="0"/>
            </a:rPr>
            <a:t>Email</a:t>
          </a:r>
          <a:endParaRPr lang="en-US" sz="2200" dirty="0">
            <a:solidFill>
              <a:srgbClr val="002060"/>
            </a:solidFill>
            <a:latin typeface="Arial" panose="020B0604020202020204" pitchFamily="34" charset="0"/>
            <a:cs typeface="Arial" panose="020B0604020202020204" pitchFamily="34" charset="0"/>
          </a:endParaRPr>
        </a:p>
      </dgm:t>
    </dgm:pt>
    <dgm:pt modelId="{E462AE89-421B-4469-9DD2-DFF1505AC0D7}" type="parTrans" cxnId="{FCF5E7F5-2715-4542-867D-09184DEA160F}">
      <dgm:prSet/>
      <dgm:spPr/>
      <dgm:t>
        <a:bodyPr/>
        <a:lstStyle/>
        <a:p>
          <a:endParaRPr lang="en-US"/>
        </a:p>
      </dgm:t>
    </dgm:pt>
    <dgm:pt modelId="{EC3F3601-983A-4014-B0ED-A482BB187717}" type="sibTrans" cxnId="{FCF5E7F5-2715-4542-867D-09184DEA160F}">
      <dgm:prSet/>
      <dgm:spPr/>
      <dgm:t>
        <a:bodyPr/>
        <a:lstStyle/>
        <a:p>
          <a:endParaRPr lang="en-US"/>
        </a:p>
      </dgm:t>
    </dgm:pt>
    <dgm:pt modelId="{2A7A1DD2-1722-4E18-869B-B01993198337}">
      <dgm:prSet custT="1"/>
      <dgm:spPr/>
      <dgm:t>
        <a:bodyPr/>
        <a:lstStyle/>
        <a:p>
          <a:r>
            <a:rPr lang="en-US" sz="2200" dirty="0">
              <a:solidFill>
                <a:srgbClr val="002060"/>
              </a:solidFill>
              <a:latin typeface="Arial" panose="020B0604020202020204" pitchFamily="34" charset="0"/>
              <a:cs typeface="Arial" panose="020B0604020202020204" pitchFamily="34" charset="0"/>
            </a:rPr>
            <a:t>JAN@AskJAN.org</a:t>
          </a:r>
        </a:p>
      </dgm:t>
    </dgm:pt>
    <dgm:pt modelId="{E4467723-727E-40C0-9C05-BD16F5975C67}" type="parTrans" cxnId="{51C96E27-BE03-4808-9A81-CAE8FFE5FBE0}">
      <dgm:prSet/>
      <dgm:spPr/>
      <dgm:t>
        <a:bodyPr/>
        <a:lstStyle/>
        <a:p>
          <a:endParaRPr lang="en-US"/>
        </a:p>
      </dgm:t>
    </dgm:pt>
    <dgm:pt modelId="{C3A54CE1-1038-42D5-9E47-68A356DBD999}" type="sibTrans" cxnId="{51C96E27-BE03-4808-9A81-CAE8FFE5FBE0}">
      <dgm:prSet/>
      <dgm:spPr/>
      <dgm:t>
        <a:bodyPr/>
        <a:lstStyle/>
        <a:p>
          <a:endParaRPr lang="en-US"/>
        </a:p>
      </dgm:t>
    </dgm:pt>
    <dgm:pt modelId="{A3006EF7-0D45-4DEE-873A-90334446B58B}">
      <dgm:prSet custT="1"/>
      <dgm:spPr/>
      <dgm:t>
        <a:bodyPr/>
        <a:lstStyle/>
        <a:p>
          <a:r>
            <a:rPr lang="en-US" sz="2700">
              <a:latin typeface="Arial" panose="020B0604020202020204" pitchFamily="34" charset="0"/>
              <a:cs typeface="Arial" panose="020B0604020202020204" pitchFamily="34" charset="0"/>
            </a:rPr>
            <a:t>Social Media</a:t>
          </a:r>
          <a:endParaRPr lang="en-US" sz="2700" dirty="0">
            <a:latin typeface="Arial" panose="020B0604020202020204" pitchFamily="34" charset="0"/>
            <a:cs typeface="Arial" panose="020B0604020202020204" pitchFamily="34" charset="0"/>
          </a:endParaRPr>
        </a:p>
      </dgm:t>
    </dgm:pt>
    <dgm:pt modelId="{C57C3AB1-86FA-4DBB-9137-8A6F7965C6F2}" type="parTrans" cxnId="{34945F37-47EE-4F7C-9232-2758C7690927}">
      <dgm:prSet/>
      <dgm:spPr/>
      <dgm:t>
        <a:bodyPr/>
        <a:lstStyle/>
        <a:p>
          <a:endParaRPr lang="en-US"/>
        </a:p>
      </dgm:t>
    </dgm:pt>
    <dgm:pt modelId="{BF37630E-EA3F-462E-86D5-951B26ABCABC}" type="sibTrans" cxnId="{34945F37-47EE-4F7C-9232-2758C7690927}">
      <dgm:prSet/>
      <dgm:spPr/>
      <dgm:t>
        <a:bodyPr/>
        <a:lstStyle/>
        <a:p>
          <a:endParaRPr lang="en-US"/>
        </a:p>
      </dgm:t>
    </dgm:pt>
    <dgm:pt modelId="{4F2DF93E-E6A9-4AB9-B514-15D47164A693}">
      <dgm:prSet custT="1"/>
      <dgm:spPr/>
      <dgm:t>
        <a:bodyPr/>
        <a:lstStyle/>
        <a:p>
          <a:r>
            <a:rPr lang="en-US" sz="2000" dirty="0">
              <a:solidFill>
                <a:srgbClr val="002060"/>
              </a:solidFill>
              <a:latin typeface="Arial" panose="020B0604020202020204" pitchFamily="34" charset="0"/>
              <a:cs typeface="Arial" panose="020B0604020202020204" pitchFamily="34" charset="0"/>
            </a:rPr>
            <a:t>Facebook and LinkedIn – Job Accommodation Network</a:t>
          </a:r>
          <a:br>
            <a:rPr lang="en-US" sz="2000" dirty="0">
              <a:solidFill>
                <a:srgbClr val="002060"/>
              </a:solidFill>
              <a:latin typeface="Arial" panose="020B0604020202020204" pitchFamily="34" charset="0"/>
              <a:cs typeface="Arial" panose="020B0604020202020204" pitchFamily="34" charset="0"/>
            </a:rPr>
          </a:br>
          <a:r>
            <a:rPr lang="en-US" sz="2000" dirty="0">
              <a:solidFill>
                <a:srgbClr val="002060"/>
              </a:solidFill>
              <a:latin typeface="Arial" panose="020B0604020202020204" pitchFamily="34" charset="0"/>
              <a:cs typeface="Arial" panose="020B0604020202020204" pitchFamily="34" charset="0"/>
            </a:rPr>
            <a:t>X (Twitter) – @JANatJAN</a:t>
          </a:r>
        </a:p>
      </dgm:t>
    </dgm:pt>
    <dgm:pt modelId="{C8C62D38-2403-433E-BF37-055DDC2DD405}" type="parTrans" cxnId="{B83C7158-96A1-4A66-9233-CBC715892A6B}">
      <dgm:prSet/>
      <dgm:spPr/>
      <dgm:t>
        <a:bodyPr/>
        <a:lstStyle/>
        <a:p>
          <a:endParaRPr lang="en-US"/>
        </a:p>
      </dgm:t>
    </dgm:pt>
    <dgm:pt modelId="{09B8353E-59CD-4465-A0B7-78D75F847EB0}" type="sibTrans" cxnId="{B83C7158-96A1-4A66-9233-CBC715892A6B}">
      <dgm:prSet/>
      <dgm:spPr/>
      <dgm:t>
        <a:bodyPr/>
        <a:lstStyle/>
        <a:p>
          <a:endParaRPr lang="en-US"/>
        </a:p>
      </dgm:t>
    </dgm:pt>
    <dgm:pt modelId="{07FFBE56-8E5C-47B4-826F-78B60D33A189}" type="pres">
      <dgm:prSet presAssocID="{E1B7B5C9-E85B-4562-B0C3-16DA6BBF8EE6}" presName="Name0" presStyleCnt="0">
        <dgm:presLayoutVars>
          <dgm:dir/>
          <dgm:animLvl val="lvl"/>
          <dgm:resizeHandles val="exact"/>
        </dgm:presLayoutVars>
      </dgm:prSet>
      <dgm:spPr/>
    </dgm:pt>
    <dgm:pt modelId="{40A25EE5-414F-4CDC-9E2C-E081EC179671}" type="pres">
      <dgm:prSet presAssocID="{8ACAB785-AC2A-4D2E-B9DF-3407BCD9C035}" presName="linNode" presStyleCnt="0"/>
      <dgm:spPr/>
    </dgm:pt>
    <dgm:pt modelId="{358F9B01-4B8A-49E6-8182-92064EE7D17C}" type="pres">
      <dgm:prSet presAssocID="{8ACAB785-AC2A-4D2E-B9DF-3407BCD9C035}" presName="parentText" presStyleLbl="alignNode1" presStyleIdx="0" presStyleCnt="5">
        <dgm:presLayoutVars>
          <dgm:chMax val="1"/>
          <dgm:bulletEnabled/>
        </dgm:presLayoutVars>
      </dgm:prSet>
      <dgm:spPr/>
    </dgm:pt>
    <dgm:pt modelId="{C10D720D-524B-40A2-9A01-9A5E8D4E41AE}" type="pres">
      <dgm:prSet presAssocID="{8ACAB785-AC2A-4D2E-B9DF-3407BCD9C035}" presName="descendantText" presStyleLbl="alignAccFollowNode1" presStyleIdx="0" presStyleCnt="5">
        <dgm:presLayoutVars>
          <dgm:bulletEnabled/>
        </dgm:presLayoutVars>
      </dgm:prSet>
      <dgm:spPr/>
    </dgm:pt>
    <dgm:pt modelId="{7D49CA3D-23B6-48DE-9AD8-E36620B30B23}" type="pres">
      <dgm:prSet presAssocID="{69E6F4DC-D787-4931-B7E9-6F56D48E4F03}" presName="sp" presStyleCnt="0"/>
      <dgm:spPr/>
    </dgm:pt>
    <dgm:pt modelId="{5B4F5400-2CA5-4E04-9778-5EB04855F054}" type="pres">
      <dgm:prSet presAssocID="{49BE56A4-9965-437C-8434-2A62BF01B3DC}" presName="linNode" presStyleCnt="0"/>
      <dgm:spPr/>
    </dgm:pt>
    <dgm:pt modelId="{F603894A-3084-49F9-A36C-5951C1EE89B2}" type="pres">
      <dgm:prSet presAssocID="{49BE56A4-9965-437C-8434-2A62BF01B3DC}" presName="parentText" presStyleLbl="alignNode1" presStyleIdx="1" presStyleCnt="5">
        <dgm:presLayoutVars>
          <dgm:chMax val="1"/>
          <dgm:bulletEnabled/>
        </dgm:presLayoutVars>
      </dgm:prSet>
      <dgm:spPr/>
    </dgm:pt>
    <dgm:pt modelId="{1DC4E024-7BBB-4D38-86F8-4194D5DE58DA}" type="pres">
      <dgm:prSet presAssocID="{49BE56A4-9965-437C-8434-2A62BF01B3DC}" presName="descendantText" presStyleLbl="alignAccFollowNode1" presStyleIdx="1" presStyleCnt="5">
        <dgm:presLayoutVars>
          <dgm:bulletEnabled/>
        </dgm:presLayoutVars>
      </dgm:prSet>
      <dgm:spPr/>
    </dgm:pt>
    <dgm:pt modelId="{E0FFD8AD-8CF5-4E45-9D51-35685BCBCEBD}" type="pres">
      <dgm:prSet presAssocID="{F0DBC532-2ADA-4402-A4D7-2464EDC35BCC}" presName="sp" presStyleCnt="0"/>
      <dgm:spPr/>
    </dgm:pt>
    <dgm:pt modelId="{9B02DB0F-A71B-49D6-BE66-3D888A65B851}" type="pres">
      <dgm:prSet presAssocID="{A0D3DD45-4F65-4CC2-8604-503A1159E383}" presName="linNode" presStyleCnt="0"/>
      <dgm:spPr/>
    </dgm:pt>
    <dgm:pt modelId="{D6616D64-945C-4031-9A6D-F593D1F33F19}" type="pres">
      <dgm:prSet presAssocID="{A0D3DD45-4F65-4CC2-8604-503A1159E383}" presName="parentText" presStyleLbl="alignNode1" presStyleIdx="2" presStyleCnt="5">
        <dgm:presLayoutVars>
          <dgm:chMax val="1"/>
          <dgm:bulletEnabled/>
        </dgm:presLayoutVars>
      </dgm:prSet>
      <dgm:spPr/>
    </dgm:pt>
    <dgm:pt modelId="{616151C3-E234-47B5-9F99-ABAAD403D986}" type="pres">
      <dgm:prSet presAssocID="{A0D3DD45-4F65-4CC2-8604-503A1159E383}" presName="descendantText" presStyleLbl="alignAccFollowNode1" presStyleIdx="2" presStyleCnt="5" custLinFactNeighborX="-8" custLinFactNeighborY="1691">
        <dgm:presLayoutVars>
          <dgm:bulletEnabled/>
        </dgm:presLayoutVars>
      </dgm:prSet>
      <dgm:spPr/>
    </dgm:pt>
    <dgm:pt modelId="{D2B87F09-8361-4C2F-AD4C-8FBE177A8870}" type="pres">
      <dgm:prSet presAssocID="{3AB7D0E4-AB9E-4C03-8A4F-65B0D35EFBB4}" presName="sp" presStyleCnt="0"/>
      <dgm:spPr/>
    </dgm:pt>
    <dgm:pt modelId="{DE0B3176-54B0-4E96-912D-788BA68238C6}" type="pres">
      <dgm:prSet presAssocID="{FC1FEFC9-2F04-4DD2-AD6D-E59FCD44276C}" presName="linNode" presStyleCnt="0"/>
      <dgm:spPr/>
    </dgm:pt>
    <dgm:pt modelId="{9E7119BA-6D7B-4AF7-862A-6C863DC37D5B}" type="pres">
      <dgm:prSet presAssocID="{FC1FEFC9-2F04-4DD2-AD6D-E59FCD44276C}" presName="parentText" presStyleLbl="alignNode1" presStyleIdx="3" presStyleCnt="5">
        <dgm:presLayoutVars>
          <dgm:chMax val="1"/>
          <dgm:bulletEnabled/>
        </dgm:presLayoutVars>
      </dgm:prSet>
      <dgm:spPr/>
    </dgm:pt>
    <dgm:pt modelId="{BDFC0553-FF3D-4E22-B819-89FBB206C6D3}" type="pres">
      <dgm:prSet presAssocID="{FC1FEFC9-2F04-4DD2-AD6D-E59FCD44276C}" presName="descendantText" presStyleLbl="alignAccFollowNode1" presStyleIdx="3" presStyleCnt="5">
        <dgm:presLayoutVars>
          <dgm:bulletEnabled/>
        </dgm:presLayoutVars>
      </dgm:prSet>
      <dgm:spPr/>
    </dgm:pt>
    <dgm:pt modelId="{6491ABF5-336F-443E-94A5-EB321C19FB9B}" type="pres">
      <dgm:prSet presAssocID="{EC3F3601-983A-4014-B0ED-A482BB187717}" presName="sp" presStyleCnt="0"/>
      <dgm:spPr/>
    </dgm:pt>
    <dgm:pt modelId="{017F28BA-9260-49B2-84FB-A1981724ACE6}" type="pres">
      <dgm:prSet presAssocID="{A3006EF7-0D45-4DEE-873A-90334446B58B}" presName="linNode" presStyleCnt="0"/>
      <dgm:spPr/>
    </dgm:pt>
    <dgm:pt modelId="{74143DC2-0AFE-4F3A-AA20-35BD260D12F0}" type="pres">
      <dgm:prSet presAssocID="{A3006EF7-0D45-4DEE-873A-90334446B58B}" presName="parentText" presStyleLbl="alignNode1" presStyleIdx="4" presStyleCnt="5">
        <dgm:presLayoutVars>
          <dgm:chMax val="1"/>
          <dgm:bulletEnabled/>
        </dgm:presLayoutVars>
      </dgm:prSet>
      <dgm:spPr/>
    </dgm:pt>
    <dgm:pt modelId="{CBFB381D-2314-4C74-93DF-1C615E841C82}" type="pres">
      <dgm:prSet presAssocID="{A3006EF7-0D45-4DEE-873A-90334446B58B}" presName="descendantText" presStyleLbl="alignAccFollowNode1" presStyleIdx="4" presStyleCnt="5">
        <dgm:presLayoutVars>
          <dgm:bulletEnabled/>
        </dgm:presLayoutVars>
      </dgm:prSet>
      <dgm:spPr/>
    </dgm:pt>
  </dgm:ptLst>
  <dgm:cxnLst>
    <dgm:cxn modelId="{DA45BF01-B25C-4A18-B97A-9B7BC3DDA572}" srcId="{49BE56A4-9965-437C-8434-2A62BF01B3DC}" destId="{97B88BEA-1C83-4896-986E-529E660E6FF2}" srcOrd="1" destOrd="0" parTransId="{03008A00-33C0-4916-814F-FD64F953A01D}" sibTransId="{86B736CD-B11A-4697-8BFC-141B63F56893}"/>
    <dgm:cxn modelId="{B5612209-10EC-42D6-92E5-506F311E9510}" type="presOf" srcId="{9D91E057-164E-4B0A-A113-56ABD94EDA0C}" destId="{1DC4E024-7BBB-4D38-86F8-4194D5DE58DA}" srcOrd="0" destOrd="0" presId="urn:microsoft.com/office/officeart/2016/7/layout/VerticalSolidActionList"/>
    <dgm:cxn modelId="{6043C80C-5C2B-4A19-BA12-A28A07AC5CA0}" type="presOf" srcId="{37A3B53A-8575-48B8-B44D-8B948D4D4233}" destId="{C10D720D-524B-40A2-9A01-9A5E8D4E41AE}" srcOrd="0" destOrd="0" presId="urn:microsoft.com/office/officeart/2016/7/layout/VerticalSolidActionList"/>
    <dgm:cxn modelId="{51C96E27-BE03-4808-9A81-CAE8FFE5FBE0}" srcId="{FC1FEFC9-2F04-4DD2-AD6D-E59FCD44276C}" destId="{2A7A1DD2-1722-4E18-869B-B01993198337}" srcOrd="0" destOrd="0" parTransId="{E4467723-727E-40C0-9C05-BD16F5975C67}" sibTransId="{C3A54CE1-1038-42D5-9E47-68A356DBD999}"/>
    <dgm:cxn modelId="{0FEB2931-A2C3-4ED4-ADCF-595CF821C213}" type="presOf" srcId="{A3006EF7-0D45-4DEE-873A-90334446B58B}" destId="{74143DC2-0AFE-4F3A-AA20-35BD260D12F0}" srcOrd="0" destOrd="0" presId="urn:microsoft.com/office/officeart/2016/7/layout/VerticalSolidActionList"/>
    <dgm:cxn modelId="{34945F37-47EE-4F7C-9232-2758C7690927}" srcId="{E1B7B5C9-E85B-4562-B0C3-16DA6BBF8EE6}" destId="{A3006EF7-0D45-4DEE-873A-90334446B58B}" srcOrd="4" destOrd="0" parTransId="{C57C3AB1-86FA-4DBB-9137-8A6F7965C6F2}" sibTransId="{BF37630E-EA3F-462E-86D5-951B26ABCABC}"/>
    <dgm:cxn modelId="{B13A953B-B7BC-493D-A250-B9DFA9838655}" type="presOf" srcId="{A0D3DD45-4F65-4CC2-8604-503A1159E383}" destId="{D6616D64-945C-4031-9A6D-F593D1F33F19}" srcOrd="0" destOrd="0" presId="urn:microsoft.com/office/officeart/2016/7/layout/VerticalSolidActionList"/>
    <dgm:cxn modelId="{EA6D3D3C-ABFE-4953-A8F6-AFFB102DE9A3}" srcId="{A0D3DD45-4F65-4CC2-8604-503A1159E383}" destId="{18EA27CD-2033-4A4C-9F96-1EA0682C2302}" srcOrd="0" destOrd="0" parTransId="{1C7D68EC-DE3F-4318-9DE7-EF504F6A6057}" sibTransId="{052CBF26-C647-4632-8CB4-3896352AA1FA}"/>
    <dgm:cxn modelId="{A156593E-2100-4412-9710-E71904B7EA0C}" type="presOf" srcId="{49BE56A4-9965-437C-8434-2A62BF01B3DC}" destId="{F603894A-3084-49F9-A36C-5951C1EE89B2}" srcOrd="0" destOrd="0" presId="urn:microsoft.com/office/officeart/2016/7/layout/VerticalSolidActionList"/>
    <dgm:cxn modelId="{D65A4540-D2BB-4169-A103-79DA5BDED9BD}" srcId="{E1B7B5C9-E85B-4562-B0C3-16DA6BBF8EE6}" destId="{A0D3DD45-4F65-4CC2-8604-503A1159E383}" srcOrd="2" destOrd="0" parTransId="{1603659A-A2AA-4D7E-90D8-8E386C5D0706}" sibTransId="{3AB7D0E4-AB9E-4C03-8A4F-65B0D35EFBB4}"/>
    <dgm:cxn modelId="{5944F666-D188-4E7B-982E-EE260D511FB7}" type="presOf" srcId="{4F2DF93E-E6A9-4AB9-B514-15D47164A693}" destId="{CBFB381D-2314-4C74-93DF-1C615E841C82}" srcOrd="0" destOrd="0" presId="urn:microsoft.com/office/officeart/2016/7/layout/VerticalSolidActionList"/>
    <dgm:cxn modelId="{2641834B-5CD4-479F-ADF2-CA4190EBCFD8}" type="presOf" srcId="{FC1FEFC9-2F04-4DD2-AD6D-E59FCD44276C}" destId="{9E7119BA-6D7B-4AF7-862A-6C863DC37D5B}" srcOrd="0" destOrd="0" presId="urn:microsoft.com/office/officeart/2016/7/layout/VerticalSolidActionList"/>
    <dgm:cxn modelId="{9179B36E-4507-4BCC-BAC6-371F66169461}" type="presOf" srcId="{97B88BEA-1C83-4896-986E-529E660E6FF2}" destId="{1DC4E024-7BBB-4D38-86F8-4194D5DE58DA}" srcOrd="0" destOrd="1" presId="urn:microsoft.com/office/officeart/2016/7/layout/VerticalSolidActionList"/>
    <dgm:cxn modelId="{20A6FE57-D66D-4A40-8EC9-EA6E300973D4}" srcId="{E1B7B5C9-E85B-4562-B0C3-16DA6BBF8EE6}" destId="{49BE56A4-9965-437C-8434-2A62BF01B3DC}" srcOrd="1" destOrd="0" parTransId="{9A6B54CE-0864-4619-852F-CC1050D929CA}" sibTransId="{F0DBC532-2ADA-4402-A4D7-2464EDC35BCC}"/>
    <dgm:cxn modelId="{B83C7158-96A1-4A66-9233-CBC715892A6B}" srcId="{A3006EF7-0D45-4DEE-873A-90334446B58B}" destId="{4F2DF93E-E6A9-4AB9-B514-15D47164A693}" srcOrd="0" destOrd="0" parTransId="{C8C62D38-2403-433E-BF37-055DDC2DD405}" sibTransId="{09B8353E-59CD-4465-A0B7-78D75F847EB0}"/>
    <dgm:cxn modelId="{4EBD27A0-B7A2-4737-91DE-52E36C39BFAC}" type="presOf" srcId="{E1B7B5C9-E85B-4562-B0C3-16DA6BBF8EE6}" destId="{07FFBE56-8E5C-47B4-826F-78B60D33A189}" srcOrd="0" destOrd="0" presId="urn:microsoft.com/office/officeart/2016/7/layout/VerticalSolidActionList"/>
    <dgm:cxn modelId="{1EF9DDB5-0F02-487C-9142-174A6229BE3E}" type="presOf" srcId="{2A7A1DD2-1722-4E18-869B-B01993198337}" destId="{BDFC0553-FF3D-4E22-B819-89FBB206C6D3}" srcOrd="0" destOrd="0" presId="urn:microsoft.com/office/officeart/2016/7/layout/VerticalSolidActionList"/>
    <dgm:cxn modelId="{E53CCCBA-9B32-4F55-A0D6-9E9A79260ACF}" type="presOf" srcId="{18EA27CD-2033-4A4C-9F96-1EA0682C2302}" destId="{616151C3-E234-47B5-9F99-ABAAD403D986}" srcOrd="0" destOrd="0" presId="urn:microsoft.com/office/officeart/2016/7/layout/VerticalSolidActionList"/>
    <dgm:cxn modelId="{63D6D5BB-7F8B-4EE4-8738-4E34EB26870D}" srcId="{8ACAB785-AC2A-4D2E-B9DF-3407BCD9C035}" destId="{37A3B53A-8575-48B8-B44D-8B948D4D4233}" srcOrd="0" destOrd="0" parTransId="{E473B189-50AD-4439-82CD-577386CA202C}" sibTransId="{71748C51-AB7B-4BB9-9574-82A8430EC315}"/>
    <dgm:cxn modelId="{76D0BBE6-E9BD-46BB-9614-10519203672C}" srcId="{49BE56A4-9965-437C-8434-2A62BF01B3DC}" destId="{9D91E057-164E-4B0A-A113-56ABD94EDA0C}" srcOrd="0" destOrd="0" parTransId="{5A81F364-86FA-4E3E-B352-DFE5B002AE4C}" sibTransId="{F53DA0D4-1609-4C08-BAD7-2F70B6F97CFB}"/>
    <dgm:cxn modelId="{09371DE9-6201-48DC-9F6B-1FA191C35CF2}" srcId="{E1B7B5C9-E85B-4562-B0C3-16DA6BBF8EE6}" destId="{8ACAB785-AC2A-4D2E-B9DF-3407BCD9C035}" srcOrd="0" destOrd="0" parTransId="{F07C9693-6151-412C-910C-635EDE941326}" sibTransId="{69E6F4DC-D787-4931-B7E9-6F56D48E4F03}"/>
    <dgm:cxn modelId="{3A0328EB-2ABA-498C-B254-C9FA6FEF2943}" type="presOf" srcId="{8ACAB785-AC2A-4D2E-B9DF-3407BCD9C035}" destId="{358F9B01-4B8A-49E6-8182-92064EE7D17C}" srcOrd="0" destOrd="0" presId="urn:microsoft.com/office/officeart/2016/7/layout/VerticalSolidActionList"/>
    <dgm:cxn modelId="{FCF5E7F5-2715-4542-867D-09184DEA160F}" srcId="{E1B7B5C9-E85B-4562-B0C3-16DA6BBF8EE6}" destId="{FC1FEFC9-2F04-4DD2-AD6D-E59FCD44276C}" srcOrd="3" destOrd="0" parTransId="{E462AE89-421B-4469-9DD2-DFF1505AC0D7}" sibTransId="{EC3F3601-983A-4014-B0ED-A482BB187717}"/>
    <dgm:cxn modelId="{0734BF0A-626C-41B8-BFCA-90494E6F12E7}" type="presParOf" srcId="{07FFBE56-8E5C-47B4-826F-78B60D33A189}" destId="{40A25EE5-414F-4CDC-9E2C-E081EC179671}" srcOrd="0" destOrd="0" presId="urn:microsoft.com/office/officeart/2016/7/layout/VerticalSolidActionList"/>
    <dgm:cxn modelId="{E7D70241-7432-4EA1-B7AC-56AE4B2316E8}" type="presParOf" srcId="{40A25EE5-414F-4CDC-9E2C-E081EC179671}" destId="{358F9B01-4B8A-49E6-8182-92064EE7D17C}" srcOrd="0" destOrd="0" presId="urn:microsoft.com/office/officeart/2016/7/layout/VerticalSolidActionList"/>
    <dgm:cxn modelId="{9BA6F410-7C02-4BE6-8901-192457BF38F6}" type="presParOf" srcId="{40A25EE5-414F-4CDC-9E2C-E081EC179671}" destId="{C10D720D-524B-40A2-9A01-9A5E8D4E41AE}" srcOrd="1" destOrd="0" presId="urn:microsoft.com/office/officeart/2016/7/layout/VerticalSolidActionList"/>
    <dgm:cxn modelId="{09DADCAC-A46F-4531-8275-61C8A3860689}" type="presParOf" srcId="{07FFBE56-8E5C-47B4-826F-78B60D33A189}" destId="{7D49CA3D-23B6-48DE-9AD8-E36620B30B23}" srcOrd="1" destOrd="0" presId="urn:microsoft.com/office/officeart/2016/7/layout/VerticalSolidActionList"/>
    <dgm:cxn modelId="{5C8A7E98-B760-44B2-8DDF-C7CA0B2B4369}" type="presParOf" srcId="{07FFBE56-8E5C-47B4-826F-78B60D33A189}" destId="{5B4F5400-2CA5-4E04-9778-5EB04855F054}" srcOrd="2" destOrd="0" presId="urn:microsoft.com/office/officeart/2016/7/layout/VerticalSolidActionList"/>
    <dgm:cxn modelId="{30B07061-56A4-4175-99EE-F721A4832B7E}" type="presParOf" srcId="{5B4F5400-2CA5-4E04-9778-5EB04855F054}" destId="{F603894A-3084-49F9-A36C-5951C1EE89B2}" srcOrd="0" destOrd="0" presId="urn:microsoft.com/office/officeart/2016/7/layout/VerticalSolidActionList"/>
    <dgm:cxn modelId="{85DA5D41-DF27-47A9-8D92-AF5C4D9D372F}" type="presParOf" srcId="{5B4F5400-2CA5-4E04-9778-5EB04855F054}" destId="{1DC4E024-7BBB-4D38-86F8-4194D5DE58DA}" srcOrd="1" destOrd="0" presId="urn:microsoft.com/office/officeart/2016/7/layout/VerticalSolidActionList"/>
    <dgm:cxn modelId="{D90B7599-CCCB-482B-A84C-D04723B3A945}" type="presParOf" srcId="{07FFBE56-8E5C-47B4-826F-78B60D33A189}" destId="{E0FFD8AD-8CF5-4E45-9D51-35685BCBCEBD}" srcOrd="3" destOrd="0" presId="urn:microsoft.com/office/officeart/2016/7/layout/VerticalSolidActionList"/>
    <dgm:cxn modelId="{3507611B-4B03-4267-9E3D-32D7E7A5BC4A}" type="presParOf" srcId="{07FFBE56-8E5C-47B4-826F-78B60D33A189}" destId="{9B02DB0F-A71B-49D6-BE66-3D888A65B851}" srcOrd="4" destOrd="0" presId="urn:microsoft.com/office/officeart/2016/7/layout/VerticalSolidActionList"/>
    <dgm:cxn modelId="{44C792F7-F662-4F49-AB8A-88D611463F4A}" type="presParOf" srcId="{9B02DB0F-A71B-49D6-BE66-3D888A65B851}" destId="{D6616D64-945C-4031-9A6D-F593D1F33F19}" srcOrd="0" destOrd="0" presId="urn:microsoft.com/office/officeart/2016/7/layout/VerticalSolidActionList"/>
    <dgm:cxn modelId="{09E87C70-F8AC-4CD3-8624-1BBA850E00EF}" type="presParOf" srcId="{9B02DB0F-A71B-49D6-BE66-3D888A65B851}" destId="{616151C3-E234-47B5-9F99-ABAAD403D986}" srcOrd="1" destOrd="0" presId="urn:microsoft.com/office/officeart/2016/7/layout/VerticalSolidActionList"/>
    <dgm:cxn modelId="{0C467449-744C-476A-8E1E-19F594A2E6A6}" type="presParOf" srcId="{07FFBE56-8E5C-47B4-826F-78B60D33A189}" destId="{D2B87F09-8361-4C2F-AD4C-8FBE177A8870}" srcOrd="5" destOrd="0" presId="urn:microsoft.com/office/officeart/2016/7/layout/VerticalSolidActionList"/>
    <dgm:cxn modelId="{F1E752F7-0C6C-4102-852C-AE58EAAAAE17}" type="presParOf" srcId="{07FFBE56-8E5C-47B4-826F-78B60D33A189}" destId="{DE0B3176-54B0-4E96-912D-788BA68238C6}" srcOrd="6" destOrd="0" presId="urn:microsoft.com/office/officeart/2016/7/layout/VerticalSolidActionList"/>
    <dgm:cxn modelId="{5B165FA2-7360-4C4D-8AB6-0B09CB308C60}" type="presParOf" srcId="{DE0B3176-54B0-4E96-912D-788BA68238C6}" destId="{9E7119BA-6D7B-4AF7-862A-6C863DC37D5B}" srcOrd="0" destOrd="0" presId="urn:microsoft.com/office/officeart/2016/7/layout/VerticalSolidActionList"/>
    <dgm:cxn modelId="{52111B20-3911-4C1B-8195-551462AF7215}" type="presParOf" srcId="{DE0B3176-54B0-4E96-912D-788BA68238C6}" destId="{BDFC0553-FF3D-4E22-B819-89FBB206C6D3}" srcOrd="1" destOrd="0" presId="urn:microsoft.com/office/officeart/2016/7/layout/VerticalSolidActionList"/>
    <dgm:cxn modelId="{2317705B-5CE9-479F-B214-56F8EC319EE7}" type="presParOf" srcId="{07FFBE56-8E5C-47B4-826F-78B60D33A189}" destId="{6491ABF5-336F-443E-94A5-EB321C19FB9B}" srcOrd="7" destOrd="0" presId="urn:microsoft.com/office/officeart/2016/7/layout/VerticalSolidActionList"/>
    <dgm:cxn modelId="{4DC21BDA-2C2A-4003-8742-0A93CC841699}" type="presParOf" srcId="{07FFBE56-8E5C-47B4-826F-78B60D33A189}" destId="{017F28BA-9260-49B2-84FB-A1981724ACE6}" srcOrd="8" destOrd="0" presId="urn:microsoft.com/office/officeart/2016/7/layout/VerticalSolidActionList"/>
    <dgm:cxn modelId="{F7761E00-CB0A-4698-9C43-166FD51262AD}" type="presParOf" srcId="{017F28BA-9260-49B2-84FB-A1981724ACE6}" destId="{74143DC2-0AFE-4F3A-AA20-35BD260D12F0}" srcOrd="0" destOrd="0" presId="urn:microsoft.com/office/officeart/2016/7/layout/VerticalSolidActionList"/>
    <dgm:cxn modelId="{C4DC7631-1B43-4658-AF43-F124DF24C2CC}" type="presParOf" srcId="{017F28BA-9260-49B2-84FB-A1981724ACE6}" destId="{CBFB381D-2314-4C74-93DF-1C615E841C82}"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6939AD-943B-41EC-AB1A-4DF5ED39792E}">
      <dsp:nvSpPr>
        <dsp:cNvPr id="0" name=""/>
        <dsp:cNvSpPr/>
      </dsp:nvSpPr>
      <dsp:spPr>
        <a:xfrm>
          <a:off x="0" y="382881"/>
          <a:ext cx="11029950" cy="2086875"/>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6047" tIns="520700" rIns="856047" bIns="170688" numCol="1" spcCol="1270" anchor="t" anchorCtr="0">
          <a:noAutofit/>
        </a:bodyPr>
        <a:lstStyle/>
        <a:p>
          <a:pPr marL="228600" lvl="1" indent="-228600" algn="l" defTabSz="1066800">
            <a:lnSpc>
              <a:spcPct val="90000"/>
            </a:lnSpc>
            <a:spcBef>
              <a:spcPct val="0"/>
            </a:spcBef>
            <a:spcAft>
              <a:spcPts val="600"/>
            </a:spcAft>
            <a:buFont typeface="Wingdings" panose="05000000000000000000" pitchFamily="2" charset="2"/>
            <a:buChar char="§"/>
          </a:pPr>
          <a:r>
            <a:rPr lang="en-US" sz="2400" b="0" kern="1200" dirty="0">
              <a:solidFill>
                <a:schemeClr val="accent1"/>
              </a:solidFill>
              <a:latin typeface="Arial" panose="020B0604020202020204" pitchFamily="34" charset="0"/>
              <a:cs typeface="Arial" panose="020B0604020202020204" pitchFamily="34" charset="0"/>
            </a:rPr>
            <a:t>Q&amp;A option at the bottom of the screen</a:t>
          </a:r>
          <a:endParaRPr lang="en-US" sz="2400" kern="1200" dirty="0">
            <a:solidFill>
              <a:schemeClr val="accent1"/>
            </a:solidFill>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ts val="600"/>
            </a:spcAft>
            <a:buFont typeface="Wingdings" panose="05000000000000000000" pitchFamily="2" charset="2"/>
            <a:buChar char="§"/>
          </a:pPr>
          <a:r>
            <a:rPr lang="en-US" sz="2400" kern="1200" dirty="0">
              <a:solidFill>
                <a:schemeClr val="accent1"/>
              </a:solidFill>
              <a:latin typeface="Arial" panose="020B0604020202020204" pitchFamily="34" charset="0"/>
              <a:cs typeface="Arial" panose="020B0604020202020204" pitchFamily="34" charset="0"/>
            </a:rPr>
            <a:t>800-526-7234 or 877-781-9403 (TTY) OR </a:t>
          </a:r>
          <a:r>
            <a:rPr lang="en-US" sz="2400" b="0" kern="1200" dirty="0">
              <a:solidFill>
                <a:schemeClr val="accent1"/>
              </a:solidFill>
              <a:latin typeface="Arial" panose="020B0604020202020204" pitchFamily="34" charset="0"/>
              <a:cs typeface="Arial" panose="020B0604020202020204" pitchFamily="34" charset="0"/>
            </a:rPr>
            <a:t>Live Chat at AskJAN.org</a:t>
          </a:r>
          <a:endParaRPr lang="en-US" sz="2400" kern="1200" dirty="0">
            <a:solidFill>
              <a:schemeClr val="accent1"/>
            </a:solidFill>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ts val="600"/>
            </a:spcAft>
            <a:buFont typeface="Wingdings" panose="05000000000000000000" pitchFamily="2" charset="2"/>
            <a:buChar char="§"/>
          </a:pPr>
          <a:r>
            <a:rPr lang="en-US" sz="2400" kern="1200" dirty="0">
              <a:solidFill>
                <a:schemeClr val="accent1"/>
              </a:solidFill>
              <a:latin typeface="Arial" panose="020B0604020202020204" pitchFamily="34" charset="0"/>
              <a:cs typeface="Arial" panose="020B0604020202020204" pitchFamily="34" charset="0"/>
            </a:rPr>
            <a:t>Frequently Asked Questions (FAQ)</a:t>
          </a:r>
          <a:br>
            <a:rPr lang="en-US" sz="2400" kern="1200" dirty="0">
              <a:solidFill>
                <a:schemeClr val="accent1"/>
              </a:solidFill>
              <a:latin typeface="Arial" panose="020B0604020202020204" pitchFamily="34" charset="0"/>
              <a:cs typeface="Arial" panose="020B0604020202020204" pitchFamily="34" charset="0"/>
            </a:rPr>
          </a:br>
          <a:r>
            <a:rPr lang="en-US" sz="2200" kern="1200" dirty="0">
              <a:solidFill>
                <a:srgbClr val="0070C0"/>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AskJAN.org/Training/JAN-Webcast-Frequently-Asked-</a:t>
          </a:r>
          <a:r>
            <a:rPr lang="en-US" sz="2200" kern="1200" dirty="0" err="1">
              <a:solidFill>
                <a:srgbClr val="0070C0"/>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Questions.cfm</a:t>
          </a:r>
          <a:endParaRPr lang="en-US" sz="2200" kern="1200" dirty="0">
            <a:solidFill>
              <a:srgbClr val="0070C0"/>
            </a:solidFill>
            <a:latin typeface="Arial" panose="020B0604020202020204" pitchFamily="34" charset="0"/>
            <a:cs typeface="Arial" panose="020B0604020202020204" pitchFamily="34" charset="0"/>
          </a:endParaRPr>
        </a:p>
      </dsp:txBody>
      <dsp:txXfrm>
        <a:off x="0" y="382881"/>
        <a:ext cx="11029950" cy="2086875"/>
      </dsp:txXfrm>
    </dsp:sp>
    <dsp:sp modelId="{C33B9B2B-6CAA-4302-BE0D-981D8F0C9B10}">
      <dsp:nvSpPr>
        <dsp:cNvPr id="0" name=""/>
        <dsp:cNvSpPr/>
      </dsp:nvSpPr>
      <dsp:spPr>
        <a:xfrm>
          <a:off x="551497" y="19566"/>
          <a:ext cx="7720965" cy="73800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834" tIns="0" rIns="291834" bIns="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Arial" panose="020B0604020202020204" pitchFamily="34" charset="0"/>
              <a:cs typeface="Arial" panose="020B0604020202020204" pitchFamily="34" charset="0"/>
            </a:rPr>
            <a:t>Technical Difficulties</a:t>
          </a:r>
        </a:p>
      </dsp:txBody>
      <dsp:txXfrm>
        <a:off x="587523" y="55592"/>
        <a:ext cx="7648913" cy="665948"/>
      </dsp:txXfrm>
    </dsp:sp>
    <dsp:sp modelId="{D395A932-415F-4401-9F15-706E3511CF60}">
      <dsp:nvSpPr>
        <dsp:cNvPr id="0" name=""/>
        <dsp:cNvSpPr/>
      </dsp:nvSpPr>
      <dsp:spPr>
        <a:xfrm>
          <a:off x="0" y="2979441"/>
          <a:ext cx="11029950" cy="1023750"/>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6047" tIns="520700" rIns="856047" bIns="170688" numCol="1" spcCol="1270" anchor="t" anchorCtr="0">
          <a:noAutofit/>
        </a:bodyPr>
        <a:lstStyle/>
        <a:p>
          <a:pPr marL="228600" lvl="1" indent="-228600" algn="l" defTabSz="1066800">
            <a:lnSpc>
              <a:spcPct val="90000"/>
            </a:lnSpc>
            <a:spcBef>
              <a:spcPct val="0"/>
            </a:spcBef>
            <a:spcAft>
              <a:spcPts val="600"/>
            </a:spcAft>
            <a:buFont typeface="Wingdings" panose="05000000000000000000" pitchFamily="2" charset="2"/>
            <a:buChar char="§"/>
          </a:pPr>
          <a:r>
            <a:rPr lang="en-US" sz="2400" b="0" kern="1200" dirty="0">
              <a:solidFill>
                <a:schemeClr val="accent1"/>
              </a:solidFill>
              <a:latin typeface="Arial" panose="020B0604020202020204" pitchFamily="34" charset="0"/>
              <a:cs typeface="Arial" panose="020B0604020202020204" pitchFamily="34" charset="0"/>
            </a:rPr>
            <a:t>Q&amp;A option at the bottom of the screen</a:t>
          </a:r>
          <a:endParaRPr lang="en-US" sz="2400" kern="1200" dirty="0">
            <a:solidFill>
              <a:schemeClr val="accent1"/>
            </a:solidFill>
            <a:latin typeface="Arial" panose="020B0604020202020204" pitchFamily="34" charset="0"/>
            <a:cs typeface="Arial" panose="020B0604020202020204" pitchFamily="34" charset="0"/>
          </a:endParaRPr>
        </a:p>
      </dsp:txBody>
      <dsp:txXfrm>
        <a:off x="0" y="2979441"/>
        <a:ext cx="11029950" cy="1023750"/>
      </dsp:txXfrm>
    </dsp:sp>
    <dsp:sp modelId="{BF394396-594D-48B4-88B6-57E0EB5F2607}">
      <dsp:nvSpPr>
        <dsp:cNvPr id="0" name=""/>
        <dsp:cNvSpPr/>
      </dsp:nvSpPr>
      <dsp:spPr>
        <a:xfrm>
          <a:off x="551497" y="2610441"/>
          <a:ext cx="7720965" cy="73800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834" tIns="0" rIns="291834" bIns="0" numCol="1" spcCol="1270" anchor="ctr" anchorCtr="0">
          <a:noAutofit/>
        </a:bodyPr>
        <a:lstStyle/>
        <a:p>
          <a:pPr marL="0" lvl="0" indent="0" algn="l" defTabSz="1066800">
            <a:lnSpc>
              <a:spcPct val="90000"/>
            </a:lnSpc>
            <a:spcBef>
              <a:spcPct val="0"/>
            </a:spcBef>
            <a:spcAft>
              <a:spcPct val="35000"/>
            </a:spcAft>
            <a:buNone/>
          </a:pPr>
          <a:r>
            <a:rPr lang="en-US" sz="2400" b="1" kern="1200">
              <a:latin typeface="Arial" panose="020B0604020202020204" pitchFamily="34" charset="0"/>
              <a:cs typeface="Arial" panose="020B0604020202020204" pitchFamily="34" charset="0"/>
            </a:rPr>
            <a:t>Questions for Presenters</a:t>
          </a:r>
          <a:endParaRPr lang="en-US" sz="2400" b="1" kern="1200" dirty="0">
            <a:latin typeface="Arial" panose="020B0604020202020204" pitchFamily="34" charset="0"/>
            <a:cs typeface="Arial" panose="020B0604020202020204" pitchFamily="34" charset="0"/>
          </a:endParaRPr>
        </a:p>
      </dsp:txBody>
      <dsp:txXfrm>
        <a:off x="587523" y="2646467"/>
        <a:ext cx="7648913" cy="6659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6939AD-943B-41EC-AB1A-4DF5ED39792E}">
      <dsp:nvSpPr>
        <dsp:cNvPr id="0" name=""/>
        <dsp:cNvSpPr/>
      </dsp:nvSpPr>
      <dsp:spPr>
        <a:xfrm>
          <a:off x="0" y="401419"/>
          <a:ext cx="11029950" cy="1678950"/>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6047" tIns="541528" rIns="856047" bIns="170688" numCol="1" spcCol="1270" anchor="t" anchorCtr="0">
          <a:noAutofit/>
        </a:bodyPr>
        <a:lstStyle/>
        <a:p>
          <a:pPr marL="228600" lvl="1" indent="-228600" algn="l" defTabSz="1066800">
            <a:lnSpc>
              <a:spcPct val="90000"/>
            </a:lnSpc>
            <a:spcBef>
              <a:spcPct val="0"/>
            </a:spcBef>
            <a:spcAft>
              <a:spcPts val="600"/>
            </a:spcAft>
            <a:buFont typeface="Wingdings" panose="05000000000000000000" pitchFamily="2" charset="2"/>
            <a:buChar char="§"/>
          </a:pPr>
          <a:r>
            <a:rPr lang="en-US" sz="2400" b="0" kern="1200" dirty="0">
              <a:solidFill>
                <a:schemeClr val="accent1"/>
              </a:solidFill>
              <a:latin typeface="Arial" panose="020B0604020202020204" pitchFamily="34" charset="0"/>
              <a:cs typeface="Arial" panose="020B0604020202020204" pitchFamily="34" charset="0"/>
            </a:rPr>
            <a:t>Link to PPT is included in webcast login email, see the link now in the chat, or go to this webcast event from the Training page at </a:t>
          </a:r>
          <a:r>
            <a:rPr lang="en-US" sz="2400" b="0" u="sng" kern="1200" dirty="0">
              <a:solidFill>
                <a:srgbClr val="0070C0"/>
              </a:solidFill>
              <a:latin typeface="Arial" panose="020B0604020202020204" pitchFamily="34" charset="0"/>
              <a:cs typeface="Arial" panose="020B0604020202020204" pitchFamily="34" charset="0"/>
            </a:rPr>
            <a:t>AskJAN.org</a:t>
          </a:r>
          <a:endParaRPr lang="en-US" sz="2400" u="sng" kern="1200" dirty="0">
            <a:solidFill>
              <a:srgbClr val="0070C0"/>
            </a:solidFill>
            <a:latin typeface="Arial" panose="020B0604020202020204" pitchFamily="34" charset="0"/>
            <a:cs typeface="Arial" panose="020B0604020202020204" pitchFamily="34" charset="0"/>
          </a:endParaRPr>
        </a:p>
      </dsp:txBody>
      <dsp:txXfrm>
        <a:off x="0" y="401419"/>
        <a:ext cx="11029950" cy="1678950"/>
      </dsp:txXfrm>
    </dsp:sp>
    <dsp:sp modelId="{C33B9B2B-6CAA-4302-BE0D-981D8F0C9B10}">
      <dsp:nvSpPr>
        <dsp:cNvPr id="0" name=""/>
        <dsp:cNvSpPr/>
      </dsp:nvSpPr>
      <dsp:spPr>
        <a:xfrm>
          <a:off x="551497" y="23571"/>
          <a:ext cx="7720965" cy="76752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834" tIns="0" rIns="291834" bIns="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Arial" panose="020B0604020202020204" pitchFamily="34" charset="0"/>
              <a:cs typeface="Arial" panose="020B0604020202020204" pitchFamily="34" charset="0"/>
            </a:rPr>
            <a:t>PPT Slides</a:t>
          </a:r>
        </a:p>
      </dsp:txBody>
      <dsp:txXfrm>
        <a:off x="588964" y="61038"/>
        <a:ext cx="7646031" cy="692586"/>
      </dsp:txXfrm>
    </dsp:sp>
    <dsp:sp modelId="{D395A932-415F-4401-9F15-706E3511CF60}">
      <dsp:nvSpPr>
        <dsp:cNvPr id="0" name=""/>
        <dsp:cNvSpPr/>
      </dsp:nvSpPr>
      <dsp:spPr>
        <a:xfrm>
          <a:off x="0" y="2610441"/>
          <a:ext cx="11029950" cy="1044225"/>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6047" tIns="541528" rIns="856047" bIns="170688" numCol="1" spcCol="1270" anchor="t" anchorCtr="0">
          <a:noAutofit/>
        </a:bodyPr>
        <a:lstStyle/>
        <a:p>
          <a:pPr marL="228600" lvl="1" indent="-228600" algn="l" defTabSz="1066800">
            <a:lnSpc>
              <a:spcPct val="90000"/>
            </a:lnSpc>
            <a:spcBef>
              <a:spcPct val="0"/>
            </a:spcBef>
            <a:spcAft>
              <a:spcPts val="600"/>
            </a:spcAft>
            <a:buFont typeface="Wingdings" panose="05000000000000000000" pitchFamily="2" charset="2"/>
            <a:buChar char="§"/>
          </a:pPr>
          <a:r>
            <a:rPr lang="en-US" sz="2400" b="0" kern="1200" dirty="0">
              <a:solidFill>
                <a:schemeClr val="accent1"/>
              </a:solidFill>
              <a:latin typeface="Arial" panose="020B0604020202020204" pitchFamily="34" charset="0"/>
              <a:cs typeface="Arial" panose="020B0604020202020204" pitchFamily="34" charset="0"/>
            </a:rPr>
            <a:t>Use the closed caption (CC) option or captioning link in the chat</a:t>
          </a:r>
          <a:endParaRPr lang="en-US" sz="2400" kern="1200" dirty="0">
            <a:solidFill>
              <a:schemeClr val="accent1"/>
            </a:solidFill>
            <a:latin typeface="Arial" panose="020B0604020202020204" pitchFamily="34" charset="0"/>
            <a:cs typeface="Arial" panose="020B0604020202020204" pitchFamily="34" charset="0"/>
          </a:endParaRPr>
        </a:p>
      </dsp:txBody>
      <dsp:txXfrm>
        <a:off x="0" y="2610441"/>
        <a:ext cx="11029950" cy="1044225"/>
      </dsp:txXfrm>
    </dsp:sp>
    <dsp:sp modelId="{BF394396-594D-48B4-88B6-57E0EB5F2607}">
      <dsp:nvSpPr>
        <dsp:cNvPr id="0" name=""/>
        <dsp:cNvSpPr/>
      </dsp:nvSpPr>
      <dsp:spPr>
        <a:xfrm>
          <a:off x="551497" y="2226681"/>
          <a:ext cx="7720965" cy="76752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834" tIns="0" rIns="291834" bIns="0" numCol="1" spcCol="1270" anchor="ctr" anchorCtr="0">
          <a:noAutofit/>
        </a:bodyPr>
        <a:lstStyle/>
        <a:p>
          <a:pPr marL="0" lvl="0" indent="0" algn="l" defTabSz="1066800">
            <a:lnSpc>
              <a:spcPct val="90000"/>
            </a:lnSpc>
            <a:spcBef>
              <a:spcPct val="0"/>
            </a:spcBef>
            <a:spcAft>
              <a:spcPct val="35000"/>
            </a:spcAft>
            <a:buNone/>
          </a:pPr>
          <a:r>
            <a:rPr lang="en-US" sz="2400" b="1" kern="1200">
              <a:latin typeface="Arial" panose="020B0604020202020204" pitchFamily="34" charset="0"/>
              <a:cs typeface="Arial" panose="020B0604020202020204" pitchFamily="34" charset="0"/>
            </a:rPr>
            <a:t>Captioning</a:t>
          </a:r>
          <a:endParaRPr lang="en-US" sz="2400" b="1" kern="1200" dirty="0">
            <a:latin typeface="Arial" panose="020B0604020202020204" pitchFamily="34" charset="0"/>
            <a:cs typeface="Arial" panose="020B0604020202020204" pitchFamily="34" charset="0"/>
          </a:endParaRPr>
        </a:p>
      </dsp:txBody>
      <dsp:txXfrm>
        <a:off x="588964" y="2264148"/>
        <a:ext cx="7646031" cy="6925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0D720D-524B-40A2-9A01-9A5E8D4E41AE}">
      <dsp:nvSpPr>
        <dsp:cNvPr id="0" name=""/>
        <dsp:cNvSpPr/>
      </dsp:nvSpPr>
      <dsp:spPr>
        <a:xfrm>
          <a:off x="2205989" y="1598"/>
          <a:ext cx="8823960" cy="701343"/>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178141" rIns="171209" bIns="178141" numCol="1" spcCol="1270" anchor="ctr" anchorCtr="0">
          <a:noAutofit/>
        </a:bodyPr>
        <a:lstStyle/>
        <a:p>
          <a:pPr marL="0" lvl="0" indent="0" algn="l" defTabSz="977900">
            <a:lnSpc>
              <a:spcPct val="90000"/>
            </a:lnSpc>
            <a:spcBef>
              <a:spcPct val="0"/>
            </a:spcBef>
            <a:spcAft>
              <a:spcPct val="35000"/>
            </a:spcAft>
            <a:buNone/>
          </a:pPr>
          <a:r>
            <a:rPr lang="en-US" sz="2200" kern="1200" dirty="0">
              <a:solidFill>
                <a:srgbClr val="002060"/>
              </a:solidFill>
              <a:latin typeface="Arial" panose="020B0604020202020204" pitchFamily="34" charset="0"/>
              <a:cs typeface="Arial" panose="020B0604020202020204" pitchFamily="34" charset="0"/>
            </a:rPr>
            <a:t>AskJAN.org</a:t>
          </a:r>
        </a:p>
      </dsp:txBody>
      <dsp:txXfrm>
        <a:off x="2205989" y="1598"/>
        <a:ext cx="8823960" cy="701343"/>
      </dsp:txXfrm>
    </dsp:sp>
    <dsp:sp modelId="{358F9B01-4B8A-49E6-8182-92064EE7D17C}">
      <dsp:nvSpPr>
        <dsp:cNvPr id="0" name=""/>
        <dsp:cNvSpPr/>
      </dsp:nvSpPr>
      <dsp:spPr>
        <a:xfrm>
          <a:off x="0" y="1598"/>
          <a:ext cx="2205990" cy="701343"/>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69277" rIns="116734" bIns="69277" numCol="1" spcCol="1270" anchor="ctr" anchorCtr="0">
          <a:noAutofit/>
        </a:bodyPr>
        <a:lstStyle/>
        <a:p>
          <a:pPr marL="0" lvl="0" indent="0" algn="ctr" defTabSz="1244600">
            <a:lnSpc>
              <a:spcPct val="90000"/>
            </a:lnSpc>
            <a:spcBef>
              <a:spcPct val="0"/>
            </a:spcBef>
            <a:spcAft>
              <a:spcPct val="35000"/>
            </a:spcAft>
            <a:buNone/>
          </a:pPr>
          <a:r>
            <a:rPr lang="en-US" sz="2800" kern="1200">
              <a:latin typeface="Arial" panose="020B0604020202020204" pitchFamily="34" charset="0"/>
              <a:cs typeface="Arial" panose="020B0604020202020204" pitchFamily="34" charset="0"/>
            </a:rPr>
            <a:t>Visit</a:t>
          </a:r>
          <a:endParaRPr lang="en-US" sz="2800" kern="1200" dirty="0">
            <a:latin typeface="Arial" panose="020B0604020202020204" pitchFamily="34" charset="0"/>
            <a:cs typeface="Arial" panose="020B0604020202020204" pitchFamily="34" charset="0"/>
          </a:endParaRPr>
        </a:p>
      </dsp:txBody>
      <dsp:txXfrm>
        <a:off x="0" y="1598"/>
        <a:ext cx="2205990" cy="701343"/>
      </dsp:txXfrm>
    </dsp:sp>
    <dsp:sp modelId="{1DC4E024-7BBB-4D38-86F8-4194D5DE58DA}">
      <dsp:nvSpPr>
        <dsp:cNvPr id="0" name=""/>
        <dsp:cNvSpPr/>
      </dsp:nvSpPr>
      <dsp:spPr>
        <a:xfrm>
          <a:off x="2205990" y="745022"/>
          <a:ext cx="8823960" cy="701343"/>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178141" rIns="171209" bIns="178141" numCol="1" spcCol="1270" anchor="ctr" anchorCtr="0">
          <a:noAutofit/>
        </a:bodyPr>
        <a:lstStyle/>
        <a:p>
          <a:pPr marL="0" lvl="0" indent="0" algn="l" defTabSz="800100">
            <a:lnSpc>
              <a:spcPct val="90000"/>
            </a:lnSpc>
            <a:spcBef>
              <a:spcPct val="0"/>
            </a:spcBef>
            <a:spcAft>
              <a:spcPct val="35000"/>
            </a:spcAft>
            <a:buNone/>
          </a:pPr>
          <a:r>
            <a:rPr lang="en-US" sz="1800" kern="1200" dirty="0">
              <a:solidFill>
                <a:srgbClr val="002060"/>
              </a:solidFill>
              <a:latin typeface="Arial" panose="020B0604020202020204" pitchFamily="34" charset="0"/>
              <a:cs typeface="Arial" panose="020B0604020202020204" pitchFamily="34" charset="0"/>
            </a:rPr>
            <a:t>800.526.7234</a:t>
          </a:r>
          <a:endParaRPr lang="en-US" sz="2800" kern="1200" dirty="0">
            <a:solidFill>
              <a:srgbClr val="002060"/>
            </a:solidFill>
            <a:latin typeface="Arial" panose="020B0604020202020204" pitchFamily="34" charset="0"/>
            <a:cs typeface="Arial" panose="020B0604020202020204" pitchFamily="34" charset="0"/>
          </a:endParaRPr>
        </a:p>
        <a:p>
          <a:pPr marL="0" lvl="0" indent="0" algn="l" defTabSz="800100">
            <a:lnSpc>
              <a:spcPct val="90000"/>
            </a:lnSpc>
            <a:spcBef>
              <a:spcPct val="0"/>
            </a:spcBef>
            <a:spcAft>
              <a:spcPct val="35000"/>
            </a:spcAft>
            <a:buNone/>
          </a:pPr>
          <a:r>
            <a:rPr lang="en-US" sz="1800" kern="1200" dirty="0">
              <a:solidFill>
                <a:srgbClr val="002060"/>
              </a:solidFill>
              <a:latin typeface="Arial" panose="020B0604020202020204" pitchFamily="34" charset="0"/>
              <a:cs typeface="Arial" panose="020B0604020202020204" pitchFamily="34" charset="0"/>
            </a:rPr>
            <a:t>877.781.9403 (TTY)</a:t>
          </a:r>
          <a:endParaRPr lang="en-US" sz="1400" kern="1200" dirty="0">
            <a:solidFill>
              <a:srgbClr val="002060"/>
            </a:solidFill>
            <a:latin typeface="Arial" panose="020B0604020202020204" pitchFamily="34" charset="0"/>
            <a:cs typeface="Arial" panose="020B0604020202020204" pitchFamily="34" charset="0"/>
          </a:endParaRPr>
        </a:p>
      </dsp:txBody>
      <dsp:txXfrm>
        <a:off x="2205990" y="745022"/>
        <a:ext cx="8823960" cy="701343"/>
      </dsp:txXfrm>
    </dsp:sp>
    <dsp:sp modelId="{F603894A-3084-49F9-A36C-5951C1EE89B2}">
      <dsp:nvSpPr>
        <dsp:cNvPr id="0" name=""/>
        <dsp:cNvSpPr/>
      </dsp:nvSpPr>
      <dsp:spPr>
        <a:xfrm>
          <a:off x="0" y="745022"/>
          <a:ext cx="2205990" cy="701343"/>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69277" rIns="116734" bIns="69277" numCol="1" spcCol="1270" anchor="ctr" anchorCtr="0">
          <a:noAutofit/>
        </a:bodyPr>
        <a:lstStyle/>
        <a:p>
          <a:pPr marL="0" lvl="0" indent="0" algn="ctr" defTabSz="1244600">
            <a:lnSpc>
              <a:spcPct val="90000"/>
            </a:lnSpc>
            <a:spcBef>
              <a:spcPct val="0"/>
            </a:spcBef>
            <a:spcAft>
              <a:spcPct val="35000"/>
            </a:spcAft>
            <a:buNone/>
          </a:pPr>
          <a:r>
            <a:rPr lang="en-US" sz="2800" kern="1200">
              <a:latin typeface="Arial" panose="020B0604020202020204" pitchFamily="34" charset="0"/>
              <a:cs typeface="Arial" panose="020B0604020202020204" pitchFamily="34" charset="0"/>
            </a:rPr>
            <a:t>Call</a:t>
          </a:r>
          <a:endParaRPr lang="en-US" sz="2800" kern="1200" dirty="0">
            <a:latin typeface="Arial" panose="020B0604020202020204" pitchFamily="34" charset="0"/>
            <a:cs typeface="Arial" panose="020B0604020202020204" pitchFamily="34" charset="0"/>
          </a:endParaRPr>
        </a:p>
      </dsp:txBody>
      <dsp:txXfrm>
        <a:off x="0" y="745022"/>
        <a:ext cx="2205990" cy="701343"/>
      </dsp:txXfrm>
    </dsp:sp>
    <dsp:sp modelId="{616151C3-E234-47B5-9F99-ABAAD403D986}">
      <dsp:nvSpPr>
        <dsp:cNvPr id="0" name=""/>
        <dsp:cNvSpPr/>
      </dsp:nvSpPr>
      <dsp:spPr>
        <a:xfrm>
          <a:off x="2205813" y="1500306"/>
          <a:ext cx="8823960" cy="701343"/>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178141" rIns="171209" bIns="178141" numCol="1" spcCol="1270" anchor="ctr" anchorCtr="0">
          <a:noAutofit/>
        </a:bodyPr>
        <a:lstStyle/>
        <a:p>
          <a:pPr marL="0" lvl="0" indent="0" algn="l" defTabSz="977900">
            <a:lnSpc>
              <a:spcPct val="90000"/>
            </a:lnSpc>
            <a:spcBef>
              <a:spcPct val="0"/>
            </a:spcBef>
            <a:spcAft>
              <a:spcPct val="35000"/>
            </a:spcAft>
            <a:buNone/>
          </a:pPr>
          <a:r>
            <a:rPr lang="en-US" sz="2200" kern="1200" dirty="0">
              <a:solidFill>
                <a:srgbClr val="002060"/>
              </a:solidFill>
              <a:latin typeface="Arial" panose="020B0604020202020204" pitchFamily="34" charset="0"/>
              <a:cs typeface="Arial" panose="020B0604020202020204" pitchFamily="34" charset="0"/>
            </a:rPr>
            <a:t>@ AskJAN.org</a:t>
          </a:r>
        </a:p>
      </dsp:txBody>
      <dsp:txXfrm>
        <a:off x="2205813" y="1500306"/>
        <a:ext cx="8823960" cy="701343"/>
      </dsp:txXfrm>
    </dsp:sp>
    <dsp:sp modelId="{D6616D64-945C-4031-9A6D-F593D1F33F19}">
      <dsp:nvSpPr>
        <dsp:cNvPr id="0" name=""/>
        <dsp:cNvSpPr/>
      </dsp:nvSpPr>
      <dsp:spPr>
        <a:xfrm>
          <a:off x="0" y="1488447"/>
          <a:ext cx="2205990" cy="701343"/>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69277" rIns="116734" bIns="69277"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Live Chat</a:t>
          </a:r>
        </a:p>
      </dsp:txBody>
      <dsp:txXfrm>
        <a:off x="0" y="1488447"/>
        <a:ext cx="2205990" cy="701343"/>
      </dsp:txXfrm>
    </dsp:sp>
    <dsp:sp modelId="{BDFC0553-FF3D-4E22-B819-89FBB206C6D3}">
      <dsp:nvSpPr>
        <dsp:cNvPr id="0" name=""/>
        <dsp:cNvSpPr/>
      </dsp:nvSpPr>
      <dsp:spPr>
        <a:xfrm>
          <a:off x="2205990" y="2231871"/>
          <a:ext cx="8823960" cy="701343"/>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178141" rIns="171209" bIns="178141" numCol="1" spcCol="1270" anchor="ctr" anchorCtr="0">
          <a:noAutofit/>
        </a:bodyPr>
        <a:lstStyle/>
        <a:p>
          <a:pPr marL="0" lvl="0" indent="0" algn="l" defTabSz="977900">
            <a:lnSpc>
              <a:spcPct val="90000"/>
            </a:lnSpc>
            <a:spcBef>
              <a:spcPct val="0"/>
            </a:spcBef>
            <a:spcAft>
              <a:spcPct val="35000"/>
            </a:spcAft>
            <a:buNone/>
          </a:pPr>
          <a:r>
            <a:rPr lang="en-US" sz="2200" kern="1200" dirty="0">
              <a:solidFill>
                <a:srgbClr val="002060"/>
              </a:solidFill>
              <a:latin typeface="Arial" panose="020B0604020202020204" pitchFamily="34" charset="0"/>
              <a:cs typeface="Arial" panose="020B0604020202020204" pitchFamily="34" charset="0"/>
            </a:rPr>
            <a:t>JAN@AskJAN.org</a:t>
          </a:r>
        </a:p>
      </dsp:txBody>
      <dsp:txXfrm>
        <a:off x="2205990" y="2231871"/>
        <a:ext cx="8823960" cy="701343"/>
      </dsp:txXfrm>
    </dsp:sp>
    <dsp:sp modelId="{9E7119BA-6D7B-4AF7-862A-6C863DC37D5B}">
      <dsp:nvSpPr>
        <dsp:cNvPr id="0" name=""/>
        <dsp:cNvSpPr/>
      </dsp:nvSpPr>
      <dsp:spPr>
        <a:xfrm>
          <a:off x="0" y="2231871"/>
          <a:ext cx="2205990" cy="701343"/>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69277" rIns="116734" bIns="69277"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Email</a:t>
          </a:r>
          <a:endParaRPr lang="en-US" sz="2200" kern="1200" dirty="0">
            <a:solidFill>
              <a:srgbClr val="002060"/>
            </a:solidFill>
            <a:latin typeface="Arial" panose="020B0604020202020204" pitchFamily="34" charset="0"/>
            <a:cs typeface="Arial" panose="020B0604020202020204" pitchFamily="34" charset="0"/>
          </a:endParaRPr>
        </a:p>
      </dsp:txBody>
      <dsp:txXfrm>
        <a:off x="0" y="2231871"/>
        <a:ext cx="2205990" cy="701343"/>
      </dsp:txXfrm>
    </dsp:sp>
    <dsp:sp modelId="{CBFB381D-2314-4C74-93DF-1C615E841C82}">
      <dsp:nvSpPr>
        <dsp:cNvPr id="0" name=""/>
        <dsp:cNvSpPr/>
      </dsp:nvSpPr>
      <dsp:spPr>
        <a:xfrm>
          <a:off x="2205990" y="2975295"/>
          <a:ext cx="8823960" cy="701343"/>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178141" rIns="171209" bIns="178141" numCol="1" spcCol="1270" anchor="ctr" anchorCtr="0">
          <a:noAutofit/>
        </a:bodyPr>
        <a:lstStyle/>
        <a:p>
          <a:pPr marL="0" lvl="0" indent="0" algn="l" defTabSz="889000">
            <a:lnSpc>
              <a:spcPct val="90000"/>
            </a:lnSpc>
            <a:spcBef>
              <a:spcPct val="0"/>
            </a:spcBef>
            <a:spcAft>
              <a:spcPct val="35000"/>
            </a:spcAft>
            <a:buNone/>
          </a:pPr>
          <a:r>
            <a:rPr lang="en-US" sz="2000" kern="1200" dirty="0">
              <a:solidFill>
                <a:srgbClr val="002060"/>
              </a:solidFill>
              <a:latin typeface="Arial" panose="020B0604020202020204" pitchFamily="34" charset="0"/>
              <a:cs typeface="Arial" panose="020B0604020202020204" pitchFamily="34" charset="0"/>
            </a:rPr>
            <a:t>Facebook and LinkedIn – Job Accommodation Network</a:t>
          </a:r>
          <a:br>
            <a:rPr lang="en-US" sz="2000" kern="1200" dirty="0">
              <a:solidFill>
                <a:srgbClr val="002060"/>
              </a:solidFill>
              <a:latin typeface="Arial" panose="020B0604020202020204" pitchFamily="34" charset="0"/>
              <a:cs typeface="Arial" panose="020B0604020202020204" pitchFamily="34" charset="0"/>
            </a:rPr>
          </a:br>
          <a:r>
            <a:rPr lang="en-US" sz="2000" kern="1200" dirty="0">
              <a:solidFill>
                <a:srgbClr val="002060"/>
              </a:solidFill>
              <a:latin typeface="Arial" panose="020B0604020202020204" pitchFamily="34" charset="0"/>
              <a:cs typeface="Arial" panose="020B0604020202020204" pitchFamily="34" charset="0"/>
            </a:rPr>
            <a:t>X (Twitter) – @JANatJAN</a:t>
          </a:r>
        </a:p>
      </dsp:txBody>
      <dsp:txXfrm>
        <a:off x="2205990" y="2975295"/>
        <a:ext cx="8823960" cy="701343"/>
      </dsp:txXfrm>
    </dsp:sp>
    <dsp:sp modelId="{74143DC2-0AFE-4F3A-AA20-35BD260D12F0}">
      <dsp:nvSpPr>
        <dsp:cNvPr id="0" name=""/>
        <dsp:cNvSpPr/>
      </dsp:nvSpPr>
      <dsp:spPr>
        <a:xfrm>
          <a:off x="0" y="2975295"/>
          <a:ext cx="2205990" cy="701343"/>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69277" rIns="116734" bIns="69277" numCol="1" spcCol="1270" anchor="ctr" anchorCtr="0">
          <a:noAutofit/>
        </a:bodyPr>
        <a:lstStyle/>
        <a:p>
          <a:pPr marL="0" lvl="0" indent="0" algn="ctr" defTabSz="1200150">
            <a:lnSpc>
              <a:spcPct val="90000"/>
            </a:lnSpc>
            <a:spcBef>
              <a:spcPct val="0"/>
            </a:spcBef>
            <a:spcAft>
              <a:spcPct val="35000"/>
            </a:spcAft>
            <a:buNone/>
          </a:pPr>
          <a:r>
            <a:rPr lang="en-US" sz="2700" kern="1200">
              <a:latin typeface="Arial" panose="020B0604020202020204" pitchFamily="34" charset="0"/>
              <a:cs typeface="Arial" panose="020B0604020202020204" pitchFamily="34" charset="0"/>
            </a:rPr>
            <a:t>Social Media</a:t>
          </a:r>
          <a:endParaRPr lang="en-US" sz="2700" kern="1200" dirty="0">
            <a:latin typeface="Arial" panose="020B0604020202020204" pitchFamily="34" charset="0"/>
            <a:cs typeface="Arial" panose="020B0604020202020204" pitchFamily="34" charset="0"/>
          </a:endParaRPr>
        </a:p>
      </dsp:txBody>
      <dsp:txXfrm>
        <a:off x="0" y="2975295"/>
        <a:ext cx="2205990" cy="70134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1964DE-B770-493F-9344-8F0AA6F01F65}" type="datetimeFigureOut">
              <a:rPr lang="en-US" smtClean="0"/>
              <a:t>11/7/2023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8B637-82BB-40CF-BAE3-E3A2234FE2A4}" type="slidenum">
              <a:rPr lang="en-US" smtClean="0"/>
              <a:t>‹#›</a:t>
            </a:fld>
            <a:endParaRPr lang="en-US"/>
          </a:p>
        </p:txBody>
      </p:sp>
    </p:spTree>
    <p:extLst>
      <p:ext uri="{BB962C8B-B14F-4D97-AF65-F5344CB8AC3E}">
        <p14:creationId xmlns:p14="http://schemas.microsoft.com/office/powerpoint/2010/main" val="583305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1</a:t>
            </a:fld>
            <a:endParaRPr lang="en-US"/>
          </a:p>
        </p:txBody>
      </p:sp>
    </p:spTree>
    <p:extLst>
      <p:ext uri="{BB962C8B-B14F-4D97-AF65-F5344CB8AC3E}">
        <p14:creationId xmlns:p14="http://schemas.microsoft.com/office/powerpoint/2010/main" val="559832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27</a:t>
            </a:fld>
            <a:endParaRPr lang="en-US"/>
          </a:p>
        </p:txBody>
      </p:sp>
    </p:spTree>
    <p:extLst>
      <p:ext uri="{BB962C8B-B14F-4D97-AF65-F5344CB8AC3E}">
        <p14:creationId xmlns:p14="http://schemas.microsoft.com/office/powerpoint/2010/main" val="2241638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6288B637-82BB-40CF-BAE3-E3A2234FE2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2975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6288B637-82BB-40CF-BAE3-E3A2234FE2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033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Teresa</a:t>
            </a:r>
          </a:p>
          <a:p>
            <a:endParaRPr lang="en-US" dirty="0"/>
          </a:p>
          <a:p>
            <a:r>
              <a:rPr lang="en-US" dirty="0"/>
              <a:t>https://icanbreathe.com/</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88B637-82BB-40CF-BAE3-E3A2234FE2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0560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34</a:t>
            </a:fld>
            <a:endParaRPr lang="en-US"/>
          </a:p>
        </p:txBody>
      </p:sp>
    </p:spTree>
    <p:extLst>
      <p:ext uri="{BB962C8B-B14F-4D97-AF65-F5344CB8AC3E}">
        <p14:creationId xmlns:p14="http://schemas.microsoft.com/office/powerpoint/2010/main" val="1065940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27E513A-D5CD-49C2-A479-060BE207EFE2}"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1265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88B637-82BB-40CF-BAE3-E3A2234FE2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66668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288B637-82BB-40CF-BAE3-E3A2234FE2A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6438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88B637-82BB-40CF-BAE3-E3A2234FE2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1513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288B637-82BB-40CF-BAE3-E3A2234FE2A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76794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Teresa</a:t>
            </a:r>
          </a:p>
          <a:p>
            <a:r>
              <a:rPr lang="en-US" altLang="en-US" dirty="0"/>
              <a:t>Let's take a closer look at option one, removing the person</a:t>
            </a:r>
          </a:p>
          <a:p>
            <a:endParaRPr lang="en-US" altLang="en-US" dirty="0"/>
          </a:p>
          <a:p>
            <a:r>
              <a:rPr lang="en-US" altLang="en-US" dirty="0"/>
              <a:t>Sometimes a person might need to leave an area only occasionally.   For example, they may need to take a day or work from home on days when the office is being cleaned, or when products like pesticides are being used in the building. </a:t>
            </a:r>
          </a:p>
          <a:p>
            <a:endParaRPr lang="en-US" altLang="en-US" dirty="0"/>
          </a:p>
          <a:p>
            <a:r>
              <a:rPr lang="en-US" altLang="en-US" dirty="0"/>
              <a:t>People with certain respiratory conditions may need to take time off for work from home, when construction or repair work is taking place.  For instance, a person who reacts to the odor of industrial glue, or the smells that are released by new carpet or new furniture may need to give those materials some time to off gas before they come back to work.</a:t>
            </a:r>
          </a:p>
          <a:p>
            <a:endParaRPr lang="en-US" altLang="en-US" dirty="0"/>
          </a:p>
          <a:p>
            <a:r>
              <a:rPr lang="en-US" altLang="en-US" dirty="0"/>
              <a:t>Also, it may help if a person knows that they can leave the area, or leave the building temporarily when they are having a reaction.  For this reason, it can be very helpful to find a safe path of travel out of the building.  That way when the person is trying to leave to recover, they aren't continuously exposed to things that trigger their symptoms on their way out of the building, or on their way to a safe area like a fragrance free break room or bathroom.</a:t>
            </a:r>
          </a:p>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9</a:t>
            </a:fld>
            <a:endParaRPr lang="en-US"/>
          </a:p>
        </p:txBody>
      </p:sp>
    </p:spTree>
    <p:extLst>
      <p:ext uri="{BB962C8B-B14F-4D97-AF65-F5344CB8AC3E}">
        <p14:creationId xmlns:p14="http://schemas.microsoft.com/office/powerpoint/2010/main" val="3614934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12</a:t>
            </a:fld>
            <a:endParaRPr lang="en-US"/>
          </a:p>
        </p:txBody>
      </p:sp>
    </p:spTree>
    <p:extLst>
      <p:ext uri="{BB962C8B-B14F-4D97-AF65-F5344CB8AC3E}">
        <p14:creationId xmlns:p14="http://schemas.microsoft.com/office/powerpoint/2010/main" val="378578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Teresa</a:t>
            </a:r>
          </a:p>
          <a:p>
            <a:pPr>
              <a:defRPr/>
            </a:pPr>
            <a:endParaRPr lang="en-US" dirty="0"/>
          </a:p>
          <a:p>
            <a:pPr>
              <a:defRPr/>
            </a:pPr>
            <a:r>
              <a:rPr lang="en-US" dirty="0"/>
              <a:t>As mentioned earlier, here at the job accommodation network. We talked to both employers and employees. Sometimes we even get questions from coworkers and friends and family members. So our perspective is a little bit unique because we get to talk to people who are involved with all aspects of accommodations.</a:t>
            </a:r>
          </a:p>
          <a:p>
            <a:pPr>
              <a:defRPr/>
            </a:pPr>
            <a:endParaRPr lang="en-US" dirty="0"/>
          </a:p>
          <a:p>
            <a:pPr>
              <a:defRPr/>
            </a:pPr>
            <a:r>
              <a:rPr lang="en-US" dirty="0"/>
              <a:t>When it comes to fragrance issues in the workplace, an issue that comes up again and again is a sense that one's challenges are being misunderstood.  This feeling of being misunderstood by the way can be experienced by almost anyone involved in the accommodation process.</a:t>
            </a:r>
          </a:p>
          <a:p>
            <a:pPr>
              <a:defRPr/>
            </a:pPr>
            <a:endParaRPr lang="en-US" dirty="0"/>
          </a:p>
          <a:p>
            <a:pPr>
              <a:defRPr/>
            </a:pPr>
            <a:r>
              <a:rPr lang="en-US" dirty="0"/>
              <a:t>First, I'd like to talk from the perspective of an individual with MCS or another form of fragrance sensitivity. Remember fragrance sensitivity can be a component of several different conditions including multiple chemical sensitivity or MCS, respiratory conditions such as reactive airway disease, and asthma, migraines, and allergies. Additionally conditions that may not meet the definition of disability such as pregnancy can also have a fragrance component.</a:t>
            </a:r>
          </a:p>
          <a:p>
            <a:pPr>
              <a:defRPr/>
            </a:pPr>
            <a:endParaRPr lang="en-US" dirty="0"/>
          </a:p>
          <a:p>
            <a:pPr>
              <a:defRPr/>
            </a:pPr>
            <a:r>
              <a:rPr lang="en-US" dirty="0"/>
              <a:t>When an individual is experiencing a sensitivity, they often describe it as being sensitive to strong fragrances.  In some cases, though they may just have realized over time that they experience certain symptoms like migraines, nausea, or excessive coughing when they are around people who are wearing perfume or cologne. Sometimes people associate their symptoms with objects as well such as scented candles, or air freshener.  Because of the way our sense of smell works, is not always easy to figure out exactly which sent in an environment is causing a problem.  This is partially because most of us are able to detect multiple scents at one time, but have difficulty telling where the scents are coming from without some context </a:t>
            </a:r>
          </a:p>
          <a:p>
            <a:pPr>
              <a:defRPr/>
            </a:pPr>
            <a:r>
              <a:rPr lang="en-US" dirty="0"/>
              <a:t>clues.</a:t>
            </a:r>
          </a:p>
          <a:p>
            <a:pPr>
              <a:defRPr/>
            </a:pPr>
            <a:r>
              <a:rPr lang="en-US" dirty="0"/>
              <a:t>Have you ever tried to re-create a recipe by trying to figure out what herbs and spices were used? It was probably easier for you to get certain ingredients correct, because they were very prominent in the recipe, and perhaps you can even see them, like the tomatoes and spaghetti sauce. But I bet that when it came to the herbs and spices. It was a little more challenging. You may have even had to guess and use trial and error to figure out whether to add basil, oregano. You probably used your knowledge of what usually goes into spaghetti sauce to figure out to add basil, oregano, rather than cloves.  In the same way an individual with fragrant sensitivity uses their knowledge of the types of things that people usually used to get ready for the morning and to wash their clothes to try to figure out what sent may be causing the problem.</a:t>
            </a:r>
          </a:p>
          <a:p>
            <a:pPr>
              <a:defRPr/>
            </a:pPr>
            <a:endParaRPr lang="en-US" dirty="0"/>
          </a:p>
          <a:p>
            <a:pPr>
              <a:defRPr/>
            </a:pPr>
            <a:r>
              <a:rPr lang="en-US" dirty="0"/>
              <a:t>Another challenge is that sometimes the fragrance and self is not causing the person's headache or nausea or other reaction. Sometimes a fragrance is simply used to mask the odor of the chemicals and cleaning agents in a product. Sometimes ingredients of a product may trigger symptoms in a person who is chemically sensitive, but they don't realize it because they notice the fragrance that is masking the smells of those ingredients.</a:t>
            </a:r>
          </a:p>
          <a:p>
            <a:pPr>
              <a:defRPr/>
            </a:pPr>
            <a:endParaRPr lang="en-US" dirty="0"/>
          </a:p>
          <a:p>
            <a:pPr>
              <a:defRPr/>
            </a:pPr>
            <a:r>
              <a:rPr lang="en-US" dirty="0"/>
              <a:t>Some people describe this as trying to find the one discordant note being played by a musician and an orchestra. We hear the louder notes first. Sometimes it's only after the horns and violins have gone quiet that we can hear a problem with the piccolo.</a:t>
            </a:r>
          </a:p>
          <a:p>
            <a:pPr>
              <a:defRPr/>
            </a:pPr>
            <a:endParaRPr lang="en-US" dirty="0"/>
          </a:p>
          <a:p>
            <a:pPr>
              <a:defRPr/>
            </a:pPr>
            <a:r>
              <a:rPr lang="en-US" dirty="0"/>
              <a:t>Incidentally, one reason why it is so challenging to find truly fragrance free shampoos and conditioners is that the ingredients, that is, the chemicals used to make these products tend to have an unpleasant "chemical" odor. Even products that are unscented may have a masking center added so that the orders of the ingredients are less prominent.  This is done so that people will buy a product.  How often have you been in the shampoo aisle of the grocery store and seen people flipping open the caps of shampoos and conditioners to see if they like scent?</a:t>
            </a:r>
          </a:p>
          <a:p>
            <a:pPr>
              <a:defRPr/>
            </a:pPr>
            <a:endParaRPr lang="en-US" dirty="0"/>
          </a:p>
          <a:p>
            <a:pPr>
              <a:defRPr/>
            </a:pPr>
            <a:r>
              <a:rPr lang="en-US" dirty="0"/>
              <a:t>Here at JAN I once to talk to a woman with autism who was actually unable to tolerate fragrance free products because she found the chemical odors of the ingredients and personal care products to be so distracting that it was hard to get through her day.  So there is a flipside to this fragrance issue too. </a:t>
            </a:r>
          </a:p>
          <a:p>
            <a:pPr>
              <a:defRPr/>
            </a:pPr>
            <a:endParaRPr lang="en-US" dirty="0"/>
          </a:p>
          <a:p>
            <a:pPr>
              <a:defRPr/>
            </a:pPr>
            <a:r>
              <a:rPr lang="en-US" dirty="0"/>
              <a:t>What we hear over and over again from people with fragrance sensitivity is that they just want to feel well.  They may have a lot of trouble figuring out exactly what is causing them to feel unwell.  They may have gone through a lot of trial and error in their own personal lives trying to figure out what products they can use without feeling sick.  Because the condition is relatively uncommon and somewhat stigmatized people may feel that others don't understand what they're going through.  They may also feel that their coworkers are picking on them or testing them, and in some cases it may be true.  However sometimes people have these feelings even when the people around them are truly trying to do their best.</a:t>
            </a:r>
          </a:p>
          <a:p>
            <a:pPr>
              <a:defRPr/>
            </a:pPr>
            <a:endParaRPr lang="en-US" dirty="0"/>
          </a:p>
          <a:p>
            <a:pPr>
              <a:defRPr/>
            </a:pPr>
            <a:endParaRPr lang="en-US" dirty="0"/>
          </a:p>
          <a:p>
            <a:pPr>
              <a:defRPr/>
            </a:pPr>
            <a:endParaRPr lang="en-US" dirty="0"/>
          </a:p>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14</a:t>
            </a:fld>
            <a:endParaRPr lang="en-US"/>
          </a:p>
        </p:txBody>
      </p:sp>
    </p:spTree>
    <p:extLst>
      <p:ext uri="{BB962C8B-B14F-4D97-AF65-F5344CB8AC3E}">
        <p14:creationId xmlns:p14="http://schemas.microsoft.com/office/powerpoint/2010/main" val="3885206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Teresa</a:t>
            </a:r>
          </a:p>
          <a:p>
            <a:pPr>
              <a:defRPr/>
            </a:pPr>
            <a:r>
              <a:rPr lang="en-US" dirty="0"/>
              <a:t>As I mentioned previously, misunderstandings can happen on all sides.  Many times a coworker will be happy to change or eliminate one product like a hand lotion or perfume.  If that helps, great.  But people often find it frustrating to eliminate or replace multiple products from their personal care, or laundry routine.  This is especially common when someone has changed their routine multiple times, perhaps even with some costs incurred, but there coworker is still saying that they are having difficulty.  Sometimes people even think that there coworker is faking symptoms in order to control others and make them feel bad.  </a:t>
            </a:r>
          </a:p>
          <a:p>
            <a:pPr>
              <a:defRPr/>
            </a:pPr>
            <a:endParaRPr lang="en-US" dirty="0"/>
          </a:p>
          <a:p>
            <a:pPr>
              <a:defRPr/>
            </a:pPr>
            <a:r>
              <a:rPr lang="en-US" dirty="0"/>
              <a:t>Scents are powerfully symbolic in our culture.  Many of us use certain fragrances to relax or to feel energized. Some scents, especially floral scents are associated with important life events like getting married or falling in love.  Food scents can also bring back positive memories from childhood, or we may associate scents like cinnamon and clove with holidays.  When we can't remember or celebrate events with scents, we might feel deprived or that are memories and feelings aren't important.  When we wear something that makes us feel good because of its fragrance, we may feel insulted when someone says that it makes them feel ill.</a:t>
            </a:r>
          </a:p>
          <a:p>
            <a:pPr>
              <a:defRPr/>
            </a:pPr>
            <a:endParaRPr lang="en-US" dirty="0"/>
          </a:p>
          <a:p>
            <a:pPr>
              <a:defRPr/>
            </a:pPr>
            <a:r>
              <a:rPr lang="en-US" dirty="0"/>
              <a:t>It may help to remember that people with fragrance sensitivity can have these powerful positive associations with scents too. Most people don't develop a sensitivity until adulthood, and it may get worse over time.  But overlaid on top of this are negative events where exposure to a fragrance that used to evoke positive feelings instead brought out a powerful migraine, waves of nausea, or a sense that one's throat was about to close. </a:t>
            </a:r>
          </a:p>
          <a:p>
            <a:pPr>
              <a:defRPr/>
            </a:pPr>
            <a:endParaRPr lang="en-US" dirty="0"/>
          </a:p>
          <a:p>
            <a:pPr>
              <a:defRPr/>
            </a:pPr>
            <a:r>
              <a:rPr lang="en-US" dirty="0"/>
              <a:t>One person who was explaining her experience to me, said that once a year, her husband gets out a bottle of cologne that keeps hidden away all through the year. He goes outside, sprays it into the air and stepped through it, just to give himself a light mist of scent.  Then his wife is fragrance sensitive comes outside and they kiss.  He immediately goes inside and takes a shower so that he can be with her for the rest of the day.  They both have positive associations with the scent of this cologne that he wore when they were first dating, but she can't be around him when he is wearing it.</a:t>
            </a:r>
          </a:p>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15</a:t>
            </a:fld>
            <a:endParaRPr lang="en-US"/>
          </a:p>
        </p:txBody>
      </p:sp>
    </p:spTree>
    <p:extLst>
      <p:ext uri="{BB962C8B-B14F-4D97-AF65-F5344CB8AC3E}">
        <p14:creationId xmlns:p14="http://schemas.microsoft.com/office/powerpoint/2010/main" val="1668048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Teresa</a:t>
            </a:r>
          </a:p>
          <a:p>
            <a:pPr>
              <a:defRPr/>
            </a:pPr>
            <a:endParaRPr lang="en-US" dirty="0"/>
          </a:p>
          <a:p>
            <a:pPr>
              <a:defRPr/>
            </a:pPr>
            <a:r>
              <a:rPr lang="en-US" dirty="0"/>
              <a:t>Often people who are fragrant sensitive in their coworkers initially try to work things out one-on-one on an informal basis.  A supervisor or HR professional may not even realize that there is a problem until they start getting angry emails and phone calls, or until they confront an individual with fragrant sensitivity about frequent absences.</a:t>
            </a:r>
          </a:p>
          <a:p>
            <a:pPr>
              <a:defRPr/>
            </a:pPr>
            <a:endParaRPr lang="en-US" dirty="0"/>
          </a:p>
          <a:p>
            <a:pPr>
              <a:defRPr/>
            </a:pPr>
            <a:r>
              <a:rPr lang="en-US" dirty="0"/>
              <a:t>Some of the topics that frequently come up during our calls with employers involve such issues as difficulty getting accurate information, frustration when a good faith attempt to accommodate doesn't work out, or worrying that it may not actually be possible to do what fragrant sensitive employee is asking.</a:t>
            </a:r>
          </a:p>
          <a:p>
            <a:pPr>
              <a:defRPr/>
            </a:pPr>
            <a:endParaRPr lang="en-US" dirty="0"/>
          </a:p>
          <a:p>
            <a:pPr>
              <a:defRPr/>
            </a:pPr>
            <a:r>
              <a:rPr lang="en-US" dirty="0"/>
              <a:t>One difficulty with getting information is that medical providers often don't have definitive tests that they can perform to prove what is causing symptoms.  Employers often ask for lab tests, when there isn't a lab test in existence or when the only tests that might give them the information that they want aren't covered by the employees insurance.  Employers often don't realize that when they ask a doctor to provide a list of the substances to which a person reacts. That list may come from a conversation between the employee and the doctor.  Sometimes doctors may also give fake recommendations like, "avoid strong fragrances," without specifying what fragrances they mean. Sometimes this is medically appropriate, depending on the medical condition. However with other conditions,  person may be primarily sensitive to one specific substance even in very small amounts.  For example, a person with a severe food allergy may react to very  small concentrations of the scent of that food, but may be okay with other scents, even if they are strong.  However, a person with reactive airway disease who is sensitive to strong fragrances and that they cause a burning sensation in the chest, or a tendency to cough, may be okay with mild scents.  It's as though every case is different, which makes it difficult for employers to generalize and work from their past successes to come up with strategies. Another issue that causes frustrations for employers is that the first attempted accommodating may not work.  Often an employer will be very willing to do something like remove the air fresheners from a bathroom, but feel frustrated when the person is still experiencing symptoms after this step is taken.  </a:t>
            </a:r>
          </a:p>
          <a:p>
            <a:pPr>
              <a:defRPr/>
            </a:pPr>
            <a:endParaRPr lang="en-US" dirty="0"/>
          </a:p>
          <a:p>
            <a:pPr>
              <a:defRPr/>
            </a:pPr>
            <a:r>
              <a:rPr lang="en-US" dirty="0"/>
              <a:t>Fragrance policies are frequent point of contention.  They can work well if everyone is on board and acting in good faith, but they are particularly challenging in settings where people deal with members of the public. After all, members of the public haven't read the employee handbook. Also, most people can understand the need to limit perfumes and colognes, but they may not think of their laundry soap as being fragranced.</a:t>
            </a:r>
          </a:p>
          <a:p>
            <a:pPr>
              <a:defRPr/>
            </a:pPr>
            <a:endParaRPr lang="en-US" dirty="0"/>
          </a:p>
          <a:p>
            <a:pPr>
              <a:defRPr/>
            </a:pPr>
            <a:r>
              <a:rPr lang="en-US" dirty="0"/>
              <a:t>Employees sometimes ask employers to make a workplace fragrance free.  There are certain things that are within an employer's control, like the cleaning products that they purchase for use in the workplace, or what is written in the employee handbook, but employers sometimes worry about trying to implement a fragrance free policy, knowing that it is very  challenging to truly eliminate all scented products from an environment. They may also worry about creating conflict among their staff, or about what members of the public will think about the policy.</a:t>
            </a:r>
          </a:p>
          <a:p>
            <a:pPr>
              <a:defRPr/>
            </a:pPr>
            <a:endParaRPr lang="en-US" dirty="0"/>
          </a:p>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16</a:t>
            </a:fld>
            <a:endParaRPr lang="en-US"/>
          </a:p>
        </p:txBody>
      </p:sp>
    </p:spTree>
    <p:extLst>
      <p:ext uri="{BB962C8B-B14F-4D97-AF65-F5344CB8AC3E}">
        <p14:creationId xmlns:p14="http://schemas.microsoft.com/office/powerpoint/2010/main" val="3636990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Linda </a:t>
            </a:r>
          </a:p>
          <a:p>
            <a:endParaRPr lang="en-US" altLang="en-US" dirty="0"/>
          </a:p>
          <a:p>
            <a:r>
              <a:rPr lang="en-US" altLang="en-US" dirty="0"/>
              <a:t>So what can be done to overcome these challenges? We want to share with you some accommodation ideas to explore and what types of workplace environments. Each might work best in. We can't tell employers whether any specific accommodation will work; our role is to give the employer or employee some ideas to explore to see if they might work.</a:t>
            </a:r>
          </a:p>
          <a:p>
            <a:endParaRPr lang="en-US" altLang="en-US" dirty="0"/>
          </a:p>
          <a:p>
            <a:r>
              <a:rPr lang="en-US" altLang="en-US" dirty="0"/>
              <a:t>So let's look at the big picture:</a:t>
            </a:r>
          </a:p>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17</a:t>
            </a:fld>
            <a:endParaRPr lang="en-US"/>
          </a:p>
        </p:txBody>
      </p:sp>
    </p:spTree>
    <p:extLst>
      <p:ext uri="{BB962C8B-B14F-4D97-AF65-F5344CB8AC3E}">
        <p14:creationId xmlns:p14="http://schemas.microsoft.com/office/powerpoint/2010/main" val="17452966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baseline="0">
                <a:solidFill>
                  <a:srgbClr val="0070C0"/>
                </a:solidFill>
                <a:latin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a:xfrm>
            <a:off x="1301919" y="5956137"/>
            <a:ext cx="9210508" cy="365125"/>
          </a:xfrm>
        </p:spPr>
        <p:txBody>
          <a:bodyPr/>
          <a:lstStyle>
            <a:lvl1pPr>
              <a:defRPr sz="1100" b="0">
                <a:solidFill>
                  <a:schemeClr val="bg1"/>
                </a:solidFill>
                <a:latin typeface="Arial" panose="020B0604020202020204" pitchFamily="34" charset="0"/>
                <a:cs typeface="Arial" panose="020B0604020202020204" pitchFamily="34" charset="0"/>
              </a:defRPr>
            </a:lvl1pPr>
          </a:lstStyle>
          <a:p>
            <a:r>
              <a:rPr lang="en-US" dirty="0"/>
              <a:t>JAN </a:t>
            </a:r>
            <a:r>
              <a:rPr lang="en-US" cap="none" dirty="0"/>
              <a:t>is a service of the U.S. Department of Labor’s Office of Disability Employment Policy/ODEP.</a:t>
            </a:r>
            <a:endParaRPr lang="en-US" dirty="0"/>
          </a:p>
        </p:txBody>
      </p:sp>
      <p:pic>
        <p:nvPicPr>
          <p:cNvPr id="9" name="Picture 8" descr="Logo&#10;&#10;Description automatically generated">
            <a:extLst>
              <a:ext uri="{FF2B5EF4-FFF2-40B4-BE49-F238E27FC236}">
                <a16:creationId xmlns:a16="http://schemas.microsoft.com/office/drawing/2014/main" id="{AD0831CD-E4B3-4EBC-A372-1675D6499B42}"/>
              </a:ext>
            </a:extLst>
          </p:cNvPr>
          <p:cNvPicPr>
            <a:picLocks noChangeAspect="1"/>
          </p:cNvPicPr>
          <p:nvPr userDrawn="1"/>
        </p:nvPicPr>
        <p:blipFill>
          <a:blip r:embed="rId2"/>
          <a:stretch>
            <a:fillRect/>
          </a:stretch>
        </p:blipFill>
        <p:spPr>
          <a:xfrm>
            <a:off x="8807944" y="600050"/>
            <a:ext cx="2901456" cy="920420"/>
          </a:xfrm>
          <a:prstGeom prst="rect">
            <a:avLst/>
          </a:prstGeom>
        </p:spPr>
      </p:pic>
      <p:pic>
        <p:nvPicPr>
          <p:cNvPr id="11" name="Picture 10" descr="A picture containing logo&#10;&#10;Description automatically generated">
            <a:extLst>
              <a:ext uri="{FF2B5EF4-FFF2-40B4-BE49-F238E27FC236}">
                <a16:creationId xmlns:a16="http://schemas.microsoft.com/office/drawing/2014/main" id="{BB2924D2-6B07-4364-87D8-49285B82131D}"/>
              </a:ext>
            </a:extLst>
          </p:cNvPr>
          <p:cNvPicPr>
            <a:picLocks noChangeAspect="1"/>
          </p:cNvPicPr>
          <p:nvPr userDrawn="1"/>
        </p:nvPicPr>
        <p:blipFill>
          <a:blip r:embed="rId3"/>
          <a:stretch>
            <a:fillRect/>
          </a:stretch>
        </p:blipFill>
        <p:spPr>
          <a:xfrm>
            <a:off x="531897" y="5369586"/>
            <a:ext cx="684659" cy="951676"/>
          </a:xfrm>
          <a:prstGeom prst="rect">
            <a:avLst/>
          </a:prstGeom>
        </p:spPr>
      </p:pic>
    </p:spTree>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16496B-62A4-45AD-A174-D929C967C4CB}" type="datetime1">
              <a:rPr lang="en-US" smtClean="0"/>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832A0D10-1C02-40CB-A684-779709F45FE8}" type="datetime1">
              <a:rPr lang="en-US" smtClean="0"/>
              <a:t>11/7/2023</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baseline="0">
                <a:solidFill>
                  <a:srgbClr val="0070C0"/>
                </a:solidFill>
                <a:latin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a:xfrm>
            <a:off x="1301919" y="5956137"/>
            <a:ext cx="9210508" cy="365125"/>
          </a:xfrm>
        </p:spPr>
        <p:txBody>
          <a:bodyPr/>
          <a:lstStyle>
            <a:lvl1pPr>
              <a:defRPr sz="1100" b="1">
                <a:solidFill>
                  <a:schemeClr val="bg1"/>
                </a:solidFill>
                <a:latin typeface="Arial" panose="020B0604020202020204" pitchFamily="34" charset="0"/>
                <a:cs typeface="Arial" panose="020B0604020202020204" pitchFamily="34" charset="0"/>
              </a:defRPr>
            </a:lvl1pPr>
          </a:lstStyle>
          <a:p>
            <a:r>
              <a:rPr lang="en-US" dirty="0"/>
              <a:t>JAN is funded by a contract with the Office of disability employment policy, u.s. department of labor.</a:t>
            </a:r>
          </a:p>
        </p:txBody>
      </p:sp>
      <p:pic>
        <p:nvPicPr>
          <p:cNvPr id="9" name="Picture 8" descr="Logo&#10;&#10;Description automatically generated">
            <a:extLst>
              <a:ext uri="{FF2B5EF4-FFF2-40B4-BE49-F238E27FC236}">
                <a16:creationId xmlns:a16="http://schemas.microsoft.com/office/drawing/2014/main" id="{AD0831CD-E4B3-4EBC-A372-1675D6499B42}"/>
              </a:ext>
            </a:extLst>
          </p:cNvPr>
          <p:cNvPicPr>
            <a:picLocks noChangeAspect="1"/>
          </p:cNvPicPr>
          <p:nvPr userDrawn="1"/>
        </p:nvPicPr>
        <p:blipFill>
          <a:blip r:embed="rId2"/>
          <a:stretch>
            <a:fillRect/>
          </a:stretch>
        </p:blipFill>
        <p:spPr>
          <a:xfrm>
            <a:off x="8807944" y="600050"/>
            <a:ext cx="2901456" cy="920420"/>
          </a:xfrm>
          <a:prstGeom prst="rect">
            <a:avLst/>
          </a:prstGeom>
        </p:spPr>
      </p:pic>
      <p:pic>
        <p:nvPicPr>
          <p:cNvPr id="11" name="Picture 10" descr="A picture containing logo&#10;&#10;Description automatically generated">
            <a:extLst>
              <a:ext uri="{FF2B5EF4-FFF2-40B4-BE49-F238E27FC236}">
                <a16:creationId xmlns:a16="http://schemas.microsoft.com/office/drawing/2014/main" id="{BB2924D2-6B07-4364-87D8-49285B82131D}"/>
              </a:ext>
            </a:extLst>
          </p:cNvPr>
          <p:cNvPicPr>
            <a:picLocks noChangeAspect="1"/>
          </p:cNvPicPr>
          <p:nvPr userDrawn="1"/>
        </p:nvPicPr>
        <p:blipFill>
          <a:blip r:embed="rId3"/>
          <a:stretch>
            <a:fillRect/>
          </a:stretch>
        </p:blipFill>
        <p:spPr>
          <a:xfrm>
            <a:off x="531897" y="5369586"/>
            <a:ext cx="684659" cy="951676"/>
          </a:xfrm>
          <a:prstGeom prst="rect">
            <a:avLst/>
          </a:prstGeom>
        </p:spPr>
      </p:pic>
    </p:spTree>
    <p:extLst>
      <p:ext uri="{BB962C8B-B14F-4D97-AF65-F5344CB8AC3E}">
        <p14:creationId xmlns:p14="http://schemas.microsoft.com/office/powerpoint/2010/main" val="3183349751"/>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dirty="0"/>
              <a:t>Click to edit Master title style</a:t>
            </a:r>
          </a:p>
        </p:txBody>
      </p:sp>
      <p:sp>
        <p:nvSpPr>
          <p:cNvPr id="3" name="Content Placeholder 2"/>
          <p:cNvSpPr>
            <a:spLocks noGrp="1"/>
          </p:cNvSpPr>
          <p:nvPr>
            <p:ph idx="1"/>
          </p:nvPr>
        </p:nvSpPr>
        <p:spPr>
          <a:xfrm>
            <a:off x="581192" y="2180496"/>
            <a:ext cx="11029615" cy="3678303"/>
          </a:xfrm>
        </p:spPr>
        <p:txBody>
          <a:bodyPr/>
          <a:lstStyle>
            <a:lvl1pPr>
              <a:buClr>
                <a:schemeClr val="accent1"/>
              </a:buClr>
              <a:defRPr>
                <a:solidFill>
                  <a:schemeClr val="accent1"/>
                </a:solidFill>
                <a:latin typeface="Arial Nova" panose="020B0504020202020204" pitchFamily="34" charset="0"/>
                <a:cs typeface="Arial" panose="020B0604020202020204" pitchFamily="34" charset="0"/>
              </a:defRPr>
            </a:lvl1pPr>
            <a:lvl2pPr>
              <a:buClr>
                <a:schemeClr val="accent1"/>
              </a:buClr>
              <a:defRPr baseline="0">
                <a:solidFill>
                  <a:schemeClr val="accent1"/>
                </a:solidFill>
                <a:latin typeface="Arial" panose="020B0604020202020204" pitchFamily="34" charset="0"/>
                <a:cs typeface="Arial" panose="020B0604020202020204" pitchFamily="34" charset="0"/>
              </a:defRPr>
            </a:lvl2pPr>
            <a:lvl3pPr>
              <a:buClr>
                <a:schemeClr val="accent1"/>
              </a:buClr>
              <a:defRPr baseline="0">
                <a:solidFill>
                  <a:schemeClr val="accent1"/>
                </a:solidFill>
                <a:latin typeface="Arial" panose="020B0604020202020204" pitchFamily="34" charset="0"/>
                <a:cs typeface="Arial" panose="020B0604020202020204" pitchFamily="34" charset="0"/>
              </a:defRPr>
            </a:lvl3pPr>
            <a:lvl4pPr>
              <a:buClr>
                <a:schemeClr val="accent1"/>
              </a:buClr>
              <a:defRPr baseline="0">
                <a:solidFill>
                  <a:schemeClr val="accent1"/>
                </a:solidFill>
                <a:latin typeface="Arial" panose="020B0604020202020204" pitchFamily="34" charset="0"/>
                <a:cs typeface="Arial" panose="020B0604020202020204" pitchFamily="34" charset="0"/>
              </a:defRPr>
            </a:lvl4pPr>
            <a:lvl5pPr>
              <a:buClr>
                <a:schemeClr val="accent1"/>
              </a:buClr>
              <a:defRPr baseline="0">
                <a:solidFill>
                  <a:schemeClr val="accent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1989" y="70115"/>
            <a:ext cx="717635" cy="335001"/>
          </a:xfrm>
        </p:spPr>
        <p:txBody>
          <a:bodyPr/>
          <a:lstStyle>
            <a:lvl1pPr>
              <a:defRPr sz="1800"/>
            </a:lvl1pPr>
          </a:lstStyle>
          <a:p>
            <a:fld id="{D57F1E4F-1CFF-5643-939E-217C01CDF565}" type="slidenum">
              <a:rPr lang="en-US" smtClean="0"/>
              <a:pPr/>
              <a:t>‹#›</a:t>
            </a:fld>
            <a:endParaRPr lang="en-US" dirty="0"/>
          </a:p>
        </p:txBody>
      </p:sp>
      <p:pic>
        <p:nvPicPr>
          <p:cNvPr id="9" name="Picture 8" descr="JAN Logo&#10;Job Accommodation Network">
            <a:extLst>
              <a:ext uri="{FF2B5EF4-FFF2-40B4-BE49-F238E27FC236}">
                <a16:creationId xmlns:a16="http://schemas.microsoft.com/office/drawing/2014/main" id="{523C6B85-2FEC-47E8-8F92-6B9D0C65FBE4}"/>
              </a:ext>
            </a:extLst>
          </p:cNvPr>
          <p:cNvPicPr>
            <a:picLocks noChangeAspect="1"/>
          </p:cNvPicPr>
          <p:nvPr userDrawn="1"/>
        </p:nvPicPr>
        <p:blipFill>
          <a:blip r:embed="rId2"/>
          <a:stretch>
            <a:fillRect/>
          </a:stretch>
        </p:blipFill>
        <p:spPr>
          <a:xfrm>
            <a:off x="10220416" y="6064502"/>
            <a:ext cx="1830966" cy="580832"/>
          </a:xfrm>
          <a:prstGeom prst="rect">
            <a:avLst/>
          </a:prstGeom>
        </p:spPr>
      </p:pic>
    </p:spTree>
    <p:extLst>
      <p:ext uri="{BB962C8B-B14F-4D97-AF65-F5344CB8AC3E}">
        <p14:creationId xmlns:p14="http://schemas.microsoft.com/office/powerpoint/2010/main" val="21920330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66C84B26-3D2A-4741-A536-840D4BB0A26D}" type="datetime1">
              <a:rPr lang="en-US" smtClean="0"/>
              <a:t>11/7/2023</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15493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DF33448-939B-4EC9-AF81-FED917661257}" type="datetime1">
              <a:rPr lang="en-US" smtClean="0"/>
              <a:t>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761743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B8E1A0-F19E-43ED-A9FD-BBBB6365A0B1}" type="datetime1">
              <a:rPr lang="en-US" smtClean="0"/>
              <a:t>11/7/2023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389000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pic>
        <p:nvPicPr>
          <p:cNvPr id="6" name="Picture 5">
            <a:extLst>
              <a:ext uri="{FF2B5EF4-FFF2-40B4-BE49-F238E27FC236}">
                <a16:creationId xmlns:a16="http://schemas.microsoft.com/office/drawing/2014/main" id="{D7348744-0FA1-4A44-857D-902A1E55684D}"/>
              </a:ext>
            </a:extLst>
          </p:cNvPr>
          <p:cNvPicPr>
            <a:picLocks noChangeAspect="1"/>
          </p:cNvPicPr>
          <p:nvPr userDrawn="1"/>
        </p:nvPicPr>
        <p:blipFill>
          <a:blip r:embed="rId2"/>
          <a:stretch>
            <a:fillRect/>
          </a:stretch>
        </p:blipFill>
        <p:spPr>
          <a:xfrm>
            <a:off x="10161625" y="6041605"/>
            <a:ext cx="1828959" cy="579170"/>
          </a:xfrm>
          <a:prstGeom prst="rect">
            <a:avLst/>
          </a:prstGeom>
        </p:spPr>
      </p:pic>
    </p:spTree>
    <p:extLst>
      <p:ext uri="{BB962C8B-B14F-4D97-AF65-F5344CB8AC3E}">
        <p14:creationId xmlns:p14="http://schemas.microsoft.com/office/powerpoint/2010/main" val="41425928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3E2A66-725D-44F0-8ACC-213EC30352DA}"/>
              </a:ext>
            </a:extLst>
          </p:cNvPr>
          <p:cNvPicPr>
            <a:picLocks noChangeAspect="1"/>
          </p:cNvPicPr>
          <p:nvPr userDrawn="1"/>
        </p:nvPicPr>
        <p:blipFill>
          <a:blip r:embed="rId2"/>
          <a:stretch>
            <a:fillRect/>
          </a:stretch>
        </p:blipFill>
        <p:spPr>
          <a:xfrm>
            <a:off x="10040599" y="5994257"/>
            <a:ext cx="1828959" cy="579170"/>
          </a:xfrm>
          <a:prstGeom prst="rect">
            <a:avLst/>
          </a:prstGeom>
        </p:spPr>
      </p:pic>
    </p:spTree>
    <p:extLst>
      <p:ext uri="{BB962C8B-B14F-4D97-AF65-F5344CB8AC3E}">
        <p14:creationId xmlns:p14="http://schemas.microsoft.com/office/powerpoint/2010/main" val="12073271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EA0697B2-505F-4AC8-8F94-72E521A0B74F}" type="datetime1">
              <a:rPr lang="en-US" smtClean="0"/>
              <a:t>11/7/2023</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50625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dirty="0"/>
              <a:t>Click to edit Master title style</a:t>
            </a:r>
          </a:p>
        </p:txBody>
      </p:sp>
      <p:sp>
        <p:nvSpPr>
          <p:cNvPr id="3" name="Content Placeholder 2"/>
          <p:cNvSpPr>
            <a:spLocks noGrp="1"/>
          </p:cNvSpPr>
          <p:nvPr>
            <p:ph idx="1"/>
          </p:nvPr>
        </p:nvSpPr>
        <p:spPr>
          <a:xfrm>
            <a:off x="581192" y="2180496"/>
            <a:ext cx="11029615" cy="3678303"/>
          </a:xfrm>
        </p:spPr>
        <p:txBody>
          <a:bodyPr/>
          <a:lstStyle>
            <a:lvl1pPr>
              <a:buClr>
                <a:schemeClr val="accent1"/>
              </a:buClr>
              <a:defRPr sz="2600">
                <a:solidFill>
                  <a:schemeClr val="accent1"/>
                </a:solidFill>
                <a:latin typeface="Arial Nova" panose="020B0504020202020204" pitchFamily="34" charset="0"/>
                <a:cs typeface="Arial" panose="020B0604020202020204" pitchFamily="34" charset="0"/>
              </a:defRPr>
            </a:lvl1pPr>
            <a:lvl2pPr>
              <a:buClr>
                <a:schemeClr val="accent1"/>
              </a:buClr>
              <a:defRPr sz="2400" baseline="0">
                <a:solidFill>
                  <a:schemeClr val="accent1"/>
                </a:solidFill>
                <a:latin typeface="Arial" panose="020B0604020202020204" pitchFamily="34" charset="0"/>
                <a:cs typeface="Arial" panose="020B0604020202020204" pitchFamily="34" charset="0"/>
              </a:defRPr>
            </a:lvl2pPr>
            <a:lvl3pPr>
              <a:buClr>
                <a:schemeClr val="accent1"/>
              </a:buClr>
              <a:defRPr baseline="0">
                <a:solidFill>
                  <a:schemeClr val="accent1"/>
                </a:solidFill>
                <a:latin typeface="Arial" panose="020B0604020202020204" pitchFamily="34" charset="0"/>
                <a:cs typeface="Arial" panose="020B0604020202020204" pitchFamily="34" charset="0"/>
              </a:defRPr>
            </a:lvl3pPr>
            <a:lvl4pPr>
              <a:buClr>
                <a:schemeClr val="accent1"/>
              </a:buClr>
              <a:defRPr baseline="0">
                <a:solidFill>
                  <a:schemeClr val="accent1"/>
                </a:solidFill>
                <a:latin typeface="Arial" panose="020B0604020202020204" pitchFamily="34" charset="0"/>
                <a:cs typeface="Arial" panose="020B0604020202020204" pitchFamily="34" charset="0"/>
              </a:defRPr>
            </a:lvl4pPr>
            <a:lvl5pPr>
              <a:buClr>
                <a:schemeClr val="accent1"/>
              </a:buClr>
              <a:defRPr baseline="0">
                <a:solidFill>
                  <a:schemeClr val="accent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1989" y="70115"/>
            <a:ext cx="717635" cy="335001"/>
          </a:xfrm>
        </p:spPr>
        <p:txBody>
          <a:bodyPr/>
          <a:lstStyle>
            <a:lvl1pPr>
              <a:defRPr sz="1600">
                <a:solidFill>
                  <a:srgbClr val="002060"/>
                </a:solidFill>
                <a:latin typeface="Arial Nova" panose="020B0504020202020204" pitchFamily="34" charset="0"/>
              </a:defRPr>
            </a:lvl1pPr>
          </a:lstStyle>
          <a:p>
            <a:fld id="{D57F1E4F-1CFF-5643-939E-217C01CDF565}" type="slidenum">
              <a:rPr lang="en-US" smtClean="0"/>
              <a:pPr/>
              <a:t>‹#›</a:t>
            </a:fld>
            <a:endParaRPr lang="en-US" dirty="0"/>
          </a:p>
        </p:txBody>
      </p:sp>
      <p:pic>
        <p:nvPicPr>
          <p:cNvPr id="9" name="Picture 8" descr="JAN Logo&#10;Job Accommodation Network">
            <a:extLst>
              <a:ext uri="{FF2B5EF4-FFF2-40B4-BE49-F238E27FC236}">
                <a16:creationId xmlns:a16="http://schemas.microsoft.com/office/drawing/2014/main" id="{523C6B85-2FEC-47E8-8F92-6B9D0C65FBE4}"/>
              </a:ext>
            </a:extLst>
          </p:cNvPr>
          <p:cNvPicPr>
            <a:picLocks noChangeAspect="1"/>
          </p:cNvPicPr>
          <p:nvPr userDrawn="1"/>
        </p:nvPicPr>
        <p:blipFill>
          <a:blip r:embed="rId2"/>
          <a:stretch>
            <a:fillRect/>
          </a:stretch>
        </p:blipFill>
        <p:spPr>
          <a:xfrm>
            <a:off x="10220416" y="6064502"/>
            <a:ext cx="1830966" cy="580832"/>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EFF899-93D7-4212-8D3F-0D755BDEB77C}" type="datetime1">
              <a:rPr lang="en-US" smtClean="0"/>
              <a:t>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273628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16496B-62A4-45AD-A174-D929C967C4CB}" type="datetime1">
              <a:rPr lang="en-US" smtClean="0"/>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385650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832A0D10-1C02-40CB-A684-779709F45FE8}" type="datetime1">
              <a:rPr lang="en-US" smtClean="0"/>
              <a:t>11/7/2023</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798262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446533" y="3085765"/>
            <a:ext cx="11262867"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1020432"/>
            <a:ext cx="10993549" cy="1475013"/>
          </a:xfrm>
          <a:effectLst/>
        </p:spPr>
        <p:txBody>
          <a:bodyPr anchor="b">
            <a:normAutofit/>
          </a:bodyPr>
          <a:lstStyle>
            <a:lvl1pPr>
              <a:defRPr sz="36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581193" y="2495446"/>
            <a:ext cx="10993547" cy="590321"/>
          </a:xfrm>
        </p:spPr>
        <p:txBody>
          <a:bodyPr anchor="t">
            <a:normAutofit/>
          </a:bodyPr>
          <a:lstStyle>
            <a:lvl1pPr marL="0" indent="0" algn="l">
              <a:buNone/>
              <a:defRPr sz="1600" cap="all" baseline="0">
                <a:solidFill>
                  <a:srgbClr val="0070C0"/>
                </a:solidFill>
                <a:latin typeface="Arial" panose="020B0604020202020204"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a:xfrm>
            <a:off x="1301919" y="5956138"/>
            <a:ext cx="9210508" cy="365125"/>
          </a:xfrm>
        </p:spPr>
        <p:txBody>
          <a:bodyPr/>
          <a:lstStyle>
            <a:lvl1pPr>
              <a:defRPr sz="1100" b="1">
                <a:solidFill>
                  <a:schemeClr val="bg1"/>
                </a:solidFill>
                <a:latin typeface="Arial" panose="020B0604020202020204" pitchFamily="34" charset="0"/>
                <a:cs typeface="Arial" panose="020B0604020202020204" pitchFamily="34" charset="0"/>
              </a:defRPr>
            </a:lvl1pPr>
          </a:lstStyle>
          <a:p>
            <a:r>
              <a:rPr lang="en-US" dirty="0"/>
              <a:t>JAN is funded by a contract with the Office of disability employment policy, </a:t>
            </a:r>
            <a:r>
              <a:rPr lang="en-US" dirty="0" err="1"/>
              <a:t>u.s.</a:t>
            </a:r>
            <a:r>
              <a:rPr lang="en-US" dirty="0"/>
              <a:t> department of labor.</a:t>
            </a:r>
          </a:p>
        </p:txBody>
      </p:sp>
      <p:pic>
        <p:nvPicPr>
          <p:cNvPr id="9" name="Picture 8" descr="Logo&#10;&#10;Description automatically generated">
            <a:extLst>
              <a:ext uri="{FF2B5EF4-FFF2-40B4-BE49-F238E27FC236}">
                <a16:creationId xmlns:a16="http://schemas.microsoft.com/office/drawing/2014/main" id="{AD0831CD-E4B3-4EBC-A372-1675D6499B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807944" y="600051"/>
            <a:ext cx="2901456" cy="920420"/>
          </a:xfrm>
          <a:prstGeom prst="rect">
            <a:avLst/>
          </a:prstGeom>
        </p:spPr>
      </p:pic>
      <p:pic>
        <p:nvPicPr>
          <p:cNvPr id="11" name="Picture 10" descr="A picture containing logo&#10;&#10;Description automatically generated">
            <a:extLst>
              <a:ext uri="{FF2B5EF4-FFF2-40B4-BE49-F238E27FC236}">
                <a16:creationId xmlns:a16="http://schemas.microsoft.com/office/drawing/2014/main" id="{BB2924D2-6B07-4364-87D8-49285B82131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1897" y="5369587"/>
            <a:ext cx="684659" cy="951676"/>
          </a:xfrm>
          <a:prstGeom prst="rect">
            <a:avLst/>
          </a:prstGeom>
        </p:spPr>
      </p:pic>
    </p:spTree>
    <p:extLst>
      <p:ext uri="{BB962C8B-B14F-4D97-AF65-F5344CB8AC3E}">
        <p14:creationId xmlns:p14="http://schemas.microsoft.com/office/powerpoint/2010/main" val="580973761"/>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5" y="614407"/>
            <a:ext cx="11309339" cy="118929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dirty="0"/>
              <a:t>Click to edit Master title style</a:t>
            </a:r>
          </a:p>
        </p:txBody>
      </p:sp>
      <p:sp>
        <p:nvSpPr>
          <p:cNvPr id="3" name="Content Placeholder 2"/>
          <p:cNvSpPr>
            <a:spLocks noGrp="1"/>
          </p:cNvSpPr>
          <p:nvPr>
            <p:ph idx="1"/>
          </p:nvPr>
        </p:nvSpPr>
        <p:spPr>
          <a:xfrm>
            <a:off x="581194" y="2180498"/>
            <a:ext cx="11029615" cy="3678303"/>
          </a:xfrm>
        </p:spPr>
        <p:txBody>
          <a:bodyPr/>
          <a:lstStyle>
            <a:lvl1pPr>
              <a:buClr>
                <a:schemeClr val="accent1"/>
              </a:buClr>
              <a:defRPr>
                <a:solidFill>
                  <a:schemeClr val="accent1"/>
                </a:solidFill>
                <a:latin typeface="Arial Nova" panose="020B0504020202020204" pitchFamily="34" charset="0"/>
                <a:cs typeface="Arial" panose="020B0604020202020204" pitchFamily="34" charset="0"/>
              </a:defRPr>
            </a:lvl1pPr>
            <a:lvl2pPr>
              <a:buClr>
                <a:schemeClr val="accent1"/>
              </a:buClr>
              <a:defRPr baseline="0">
                <a:solidFill>
                  <a:schemeClr val="accent1"/>
                </a:solidFill>
                <a:latin typeface="Arial" panose="020B0604020202020204" pitchFamily="34" charset="0"/>
                <a:cs typeface="Arial" panose="020B0604020202020204" pitchFamily="34" charset="0"/>
              </a:defRPr>
            </a:lvl2pPr>
            <a:lvl3pPr>
              <a:buClr>
                <a:schemeClr val="accent1"/>
              </a:buClr>
              <a:defRPr baseline="0">
                <a:solidFill>
                  <a:schemeClr val="accent1"/>
                </a:solidFill>
                <a:latin typeface="Arial" panose="020B0604020202020204" pitchFamily="34" charset="0"/>
                <a:cs typeface="Arial" panose="020B0604020202020204" pitchFamily="34" charset="0"/>
              </a:defRPr>
            </a:lvl3pPr>
            <a:lvl4pPr>
              <a:buClr>
                <a:schemeClr val="accent1"/>
              </a:buClr>
              <a:defRPr baseline="0">
                <a:solidFill>
                  <a:schemeClr val="accent1"/>
                </a:solidFill>
                <a:latin typeface="Arial" panose="020B0604020202020204" pitchFamily="34" charset="0"/>
                <a:cs typeface="Arial" panose="020B0604020202020204" pitchFamily="34" charset="0"/>
              </a:defRPr>
            </a:lvl4pPr>
            <a:lvl5pPr>
              <a:buClr>
                <a:schemeClr val="accent1"/>
              </a:buClr>
              <a:defRPr baseline="0">
                <a:solidFill>
                  <a:schemeClr val="accent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1989" y="70117"/>
            <a:ext cx="717635" cy="335001"/>
          </a:xfrm>
        </p:spPr>
        <p:txBody>
          <a:bodyPr/>
          <a:lstStyle>
            <a:lvl1pPr>
              <a:defRPr sz="1800"/>
            </a:lvl1pPr>
          </a:lstStyle>
          <a:p>
            <a:fld id="{D57F1E4F-1CFF-5643-939E-217C01CDF565}" type="slidenum">
              <a:rPr lang="en-US" smtClean="0"/>
              <a:pPr/>
              <a:t>‹#›</a:t>
            </a:fld>
            <a:endParaRPr lang="en-US" dirty="0"/>
          </a:p>
        </p:txBody>
      </p:sp>
      <p:pic>
        <p:nvPicPr>
          <p:cNvPr id="9" name="Picture 8" descr="JAN Logo&#10;Job Accommodation Network">
            <a:extLst>
              <a:ext uri="{FF2B5EF4-FFF2-40B4-BE49-F238E27FC236}">
                <a16:creationId xmlns:a16="http://schemas.microsoft.com/office/drawing/2014/main" id="{523C6B85-2FEC-47E8-8F92-6B9D0C65FBE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20417" y="6064503"/>
            <a:ext cx="1830967" cy="580832"/>
          </a:xfrm>
          <a:prstGeom prst="rect">
            <a:avLst/>
          </a:prstGeom>
        </p:spPr>
      </p:pic>
    </p:spTree>
    <p:extLst>
      <p:ext uri="{BB962C8B-B14F-4D97-AF65-F5344CB8AC3E}">
        <p14:creationId xmlns:p14="http://schemas.microsoft.com/office/powerpoint/2010/main" val="31931661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8" y="5141975"/>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4" y="3043911"/>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4" y="4541418"/>
            <a:ext cx="11029615" cy="600556"/>
          </a:xfrm>
        </p:spPr>
        <p:txBody>
          <a:bodyPr anchor="t">
            <a:normAutofit/>
          </a:bodyPr>
          <a:lstStyle>
            <a:lvl1pPr marL="0" indent="0" algn="l">
              <a:buNone/>
              <a:defRPr sz="1800" cap="all">
                <a:solidFill>
                  <a:schemeClr val="accent2"/>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66C84B26-3D2A-4741-A536-840D4BB0A26D}" type="datetime1">
              <a:rPr lang="en-US" smtClean="0"/>
              <a:t>11/7/2023</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137682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3" y="606555"/>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9"/>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4" y="2228004"/>
            <a:ext cx="5422391"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4"/>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DF33448-939B-4EC9-AF81-FED917661257}" type="datetime1">
              <a:rPr lang="en-US" smtClean="0"/>
              <a:t>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691482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3" y="606555"/>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9"/>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20" y="2250892"/>
            <a:ext cx="5087075" cy="536005"/>
          </a:xfrm>
        </p:spPr>
        <p:txBody>
          <a:bodyPr anchor="b">
            <a:noAutofit/>
          </a:bodyPr>
          <a:lstStyle>
            <a:lvl1pPr marL="0" indent="0">
              <a:buNone/>
              <a:defRPr sz="2200" b="0">
                <a:solidFill>
                  <a:schemeClr val="accent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5" y="2926054"/>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7" y="2250892"/>
            <a:ext cx="5087073" cy="553373"/>
          </a:xfrm>
        </p:spPr>
        <p:txBody>
          <a:bodyPr anchor="b">
            <a:noAutofit/>
          </a:bodyPr>
          <a:lstStyle>
            <a:lvl1pPr marL="0" indent="0">
              <a:buNone/>
              <a:defRPr sz="2200" b="0">
                <a:solidFill>
                  <a:schemeClr val="accent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10" y="2926054"/>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B8E1A0-F19E-43ED-A9FD-BBBB6365A0B1}" type="datetime1">
              <a:rPr lang="en-US" smtClean="0"/>
              <a:t>11/7/2023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050698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5"/>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5" y="729659"/>
            <a:ext cx="11029616" cy="988332"/>
          </a:xfrm>
        </p:spPr>
        <p:txBody>
          <a:bodyPr/>
          <a:lstStyle/>
          <a:p>
            <a:r>
              <a:rPr lang="en-US"/>
              <a:t>Click to edit Master title style</a:t>
            </a:r>
            <a:endParaRPr lang="en-US" dirty="0"/>
          </a:p>
        </p:txBody>
      </p:sp>
      <p:pic>
        <p:nvPicPr>
          <p:cNvPr id="6" name="Picture 5">
            <a:extLst>
              <a:ext uri="{FF2B5EF4-FFF2-40B4-BE49-F238E27FC236}">
                <a16:creationId xmlns:a16="http://schemas.microsoft.com/office/drawing/2014/main" id="{D7348744-0FA1-4A44-857D-902A1E55684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61626" y="6041605"/>
            <a:ext cx="1828959" cy="579171"/>
          </a:xfrm>
          <a:prstGeom prst="rect">
            <a:avLst/>
          </a:prstGeom>
        </p:spPr>
      </p:pic>
    </p:spTree>
    <p:extLst>
      <p:ext uri="{BB962C8B-B14F-4D97-AF65-F5344CB8AC3E}">
        <p14:creationId xmlns:p14="http://schemas.microsoft.com/office/powerpoint/2010/main" val="33572632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3E2A66-725D-44F0-8ACC-213EC30352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40601" y="5994257"/>
            <a:ext cx="1828959" cy="579171"/>
          </a:xfrm>
          <a:prstGeom prst="rect">
            <a:avLst/>
          </a:prstGeom>
        </p:spPr>
      </p:pic>
    </p:spTree>
    <p:extLst>
      <p:ext uri="{BB962C8B-B14F-4D97-AF65-F5344CB8AC3E}">
        <p14:creationId xmlns:p14="http://schemas.microsoft.com/office/powerpoint/2010/main" val="1936071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userDrawn="1"/>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4"/>
            <a:ext cx="11298200" cy="127470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5"/>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4" y="5262297"/>
            <a:ext cx="5869987" cy="689515"/>
          </a:xfrm>
        </p:spPr>
        <p:txBody>
          <a:bodyPr anchor="ctr">
            <a:normAutofit/>
          </a:bodyPr>
          <a:lstStyle>
            <a:lvl1pPr marL="0" indent="0" algn="r">
              <a:buNone/>
              <a:defRPr sz="1100">
                <a:solidFill>
                  <a:schemeClr val="bg1"/>
                </a:solidFill>
              </a:defRPr>
            </a:lvl1pPr>
            <a:lvl2pPr marL="457189" indent="0">
              <a:buNone/>
              <a:defRPr sz="11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EA0697B2-505F-4AC8-8F94-72E521A0B74F}" type="datetime1">
              <a:rPr lang="en-US" smtClean="0"/>
              <a:t>11/7/2023</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289288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9"/>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6"/>
            <a:ext cx="11290859" cy="3557252"/>
          </a:xfrm>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3" y="5260129"/>
            <a:ext cx="11029617" cy="598671"/>
          </a:xfrm>
        </p:spPr>
        <p:txBody>
          <a:bodyPr>
            <a:normAutofit/>
          </a:bodyPr>
          <a:lstStyle>
            <a:lvl1pPr marL="0" indent="0">
              <a:buNone/>
              <a:defRPr sz="12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EFF899-93D7-4212-8D3F-0D755BDEB77C}" type="datetime1">
              <a:rPr lang="en-US" smtClean="0"/>
              <a:t>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56725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5" y="614407"/>
            <a:ext cx="11309339" cy="118929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16496B-62A4-45AD-A174-D929C967C4CB}" type="datetime1">
              <a:rPr lang="en-US" smtClean="0"/>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252574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2" y="599726"/>
            <a:ext cx="2906817" cy="581695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2" y="675728"/>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5" y="675728"/>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4" y="5956138"/>
            <a:ext cx="1328141" cy="365125"/>
          </a:xfrm>
        </p:spPr>
        <p:txBody>
          <a:bodyPr/>
          <a:lstStyle>
            <a:lvl1pPr>
              <a:defRPr>
                <a:solidFill>
                  <a:schemeClr val="accent1">
                    <a:lumMod val="75000"/>
                    <a:lumOff val="25000"/>
                  </a:schemeClr>
                </a:solidFill>
              </a:defRPr>
            </a:lvl1pPr>
          </a:lstStyle>
          <a:p>
            <a:fld id="{832A0D10-1C02-40CB-A684-779709F45FE8}" type="datetime1">
              <a:rPr lang="en-US" smtClean="0"/>
              <a:t>11/7/2023</a:t>
            </a:fld>
            <a:endParaRPr lang="en-US" dirty="0"/>
          </a:p>
        </p:txBody>
      </p:sp>
      <p:sp>
        <p:nvSpPr>
          <p:cNvPr id="5" name="Footer Placeholder 4"/>
          <p:cNvSpPr>
            <a:spLocks noGrp="1"/>
          </p:cNvSpPr>
          <p:nvPr>
            <p:ph type="ftr" sz="quarter" idx="11"/>
          </p:nvPr>
        </p:nvSpPr>
        <p:spPr>
          <a:xfrm>
            <a:off x="774925" y="5951812"/>
            <a:ext cx="7896279" cy="365125"/>
          </a:xfrm>
        </p:spPr>
        <p:txBody>
          <a:bodyPr/>
          <a:lstStyle/>
          <a:p>
            <a:endParaRPr lang="en-US" dirty="0"/>
          </a:p>
        </p:txBody>
      </p:sp>
      <p:sp>
        <p:nvSpPr>
          <p:cNvPr id="6" name="Slide Number Placeholder 5"/>
          <p:cNvSpPr>
            <a:spLocks noGrp="1"/>
          </p:cNvSpPr>
          <p:nvPr>
            <p:ph type="sldNum" sz="quarter" idx="12"/>
          </p:nvPr>
        </p:nvSpPr>
        <p:spPr>
          <a:xfrm>
            <a:off x="10446616" y="5956138"/>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040433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39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1BE74FC7-D6A9-46C5-81D9-8F585BE86C4B}" type="slidenum">
              <a:rPr lang="en-US" altLang="en-US"/>
              <a:pPr>
                <a:defRPr/>
              </a:pPr>
              <a:t>‹#›</a:t>
            </a:fld>
            <a:endParaRPr lang="en-US" altLang="en-US"/>
          </a:p>
        </p:txBody>
      </p:sp>
    </p:spTree>
    <p:extLst>
      <p:ext uri="{BB962C8B-B14F-4D97-AF65-F5344CB8AC3E}">
        <p14:creationId xmlns:p14="http://schemas.microsoft.com/office/powerpoint/2010/main" val="2150405455"/>
      </p:ext>
    </p:extLst>
  </p:cSld>
  <p:clrMapOvr>
    <a:masterClrMapping/>
  </p:clrMapOvr>
  <p:transition spd="med">
    <p:zo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1BE74FC7-D6A9-46C5-81D9-8F585BE86C4B}" type="slidenum">
              <a:rPr lang="en-US" altLang="en-US"/>
              <a:pPr>
                <a:defRPr/>
              </a:pPr>
              <a:t>‹#›</a:t>
            </a:fld>
            <a:endParaRPr lang="en-US" altLang="en-US"/>
          </a:p>
        </p:txBody>
      </p:sp>
    </p:spTree>
    <p:extLst>
      <p:ext uri="{BB962C8B-B14F-4D97-AF65-F5344CB8AC3E}">
        <p14:creationId xmlns:p14="http://schemas.microsoft.com/office/powerpoint/2010/main" val="1360610134"/>
      </p:ext>
    </p:extLst>
  </p:cSld>
  <p:clrMapOvr>
    <a:masterClrMapping/>
  </p:clrMapOvr>
  <p:transition spd="med">
    <p:zo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1BE74FC7-D6A9-46C5-81D9-8F585BE86C4B}" type="slidenum">
              <a:rPr lang="en-US" altLang="en-US"/>
              <a:pPr>
                <a:defRPr/>
              </a:pPr>
              <a:t>‹#›</a:t>
            </a:fld>
            <a:endParaRPr lang="en-US" altLang="en-US"/>
          </a:p>
        </p:txBody>
      </p:sp>
    </p:spTree>
    <p:extLst>
      <p:ext uri="{BB962C8B-B14F-4D97-AF65-F5344CB8AC3E}">
        <p14:creationId xmlns:p14="http://schemas.microsoft.com/office/powerpoint/2010/main" val="2736729585"/>
      </p:ext>
    </p:extLst>
  </p:cSld>
  <p:clrMapOvr>
    <a:masterClrMapping/>
  </p:clrMapOvr>
  <p:transition spd="med">
    <p:zo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baseline="0">
                <a:solidFill>
                  <a:srgbClr val="0070C0"/>
                </a:solidFill>
                <a:latin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a:xfrm>
            <a:off x="1301919" y="5956137"/>
            <a:ext cx="9210508" cy="365125"/>
          </a:xfrm>
        </p:spPr>
        <p:txBody>
          <a:bodyPr/>
          <a:lstStyle>
            <a:lvl1pPr>
              <a:defRPr sz="1100" b="1">
                <a:solidFill>
                  <a:schemeClr val="bg1"/>
                </a:solidFill>
                <a:latin typeface="Arial" panose="020B0604020202020204" pitchFamily="34" charset="0"/>
                <a:cs typeface="Arial" panose="020B0604020202020204" pitchFamily="34" charset="0"/>
              </a:defRPr>
            </a:lvl1pPr>
          </a:lstStyle>
          <a:p>
            <a:r>
              <a:rPr lang="en-US" dirty="0"/>
              <a:t>JAN is funded by a contract with the Office of disability employment policy, </a:t>
            </a:r>
            <a:r>
              <a:rPr lang="en-US" dirty="0" err="1"/>
              <a:t>u.s.</a:t>
            </a:r>
            <a:r>
              <a:rPr lang="en-US" dirty="0"/>
              <a:t> department of labor.</a:t>
            </a:r>
          </a:p>
        </p:txBody>
      </p:sp>
      <p:pic>
        <p:nvPicPr>
          <p:cNvPr id="9" name="Picture 8" descr="Logo&#10;&#10;Description automatically generated">
            <a:extLst>
              <a:ext uri="{FF2B5EF4-FFF2-40B4-BE49-F238E27FC236}">
                <a16:creationId xmlns:a16="http://schemas.microsoft.com/office/drawing/2014/main" id="{AD0831CD-E4B3-4EBC-A372-1675D6499B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807944" y="600050"/>
            <a:ext cx="2901456" cy="920420"/>
          </a:xfrm>
          <a:prstGeom prst="rect">
            <a:avLst/>
          </a:prstGeom>
        </p:spPr>
      </p:pic>
      <p:pic>
        <p:nvPicPr>
          <p:cNvPr id="11" name="Picture 10" descr="A picture containing logo&#10;&#10;Description automatically generated">
            <a:extLst>
              <a:ext uri="{FF2B5EF4-FFF2-40B4-BE49-F238E27FC236}">
                <a16:creationId xmlns:a16="http://schemas.microsoft.com/office/drawing/2014/main" id="{BB2924D2-6B07-4364-87D8-49285B82131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1897" y="5369586"/>
            <a:ext cx="684659" cy="951676"/>
          </a:xfrm>
          <a:prstGeom prst="rect">
            <a:avLst/>
          </a:prstGeom>
        </p:spPr>
      </p:pic>
    </p:spTree>
    <p:extLst>
      <p:ext uri="{BB962C8B-B14F-4D97-AF65-F5344CB8AC3E}">
        <p14:creationId xmlns:p14="http://schemas.microsoft.com/office/powerpoint/2010/main" val="1286726629"/>
      </p:ext>
    </p:extLst>
  </p:cSld>
  <p:clrMapOvr>
    <a:masterClrMapping/>
  </p:clrMapOvr>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dirty="0"/>
              <a:t>Click to edit Master title style</a:t>
            </a:r>
          </a:p>
        </p:txBody>
      </p:sp>
      <p:sp>
        <p:nvSpPr>
          <p:cNvPr id="3" name="Content Placeholder 2"/>
          <p:cNvSpPr>
            <a:spLocks noGrp="1"/>
          </p:cNvSpPr>
          <p:nvPr>
            <p:ph idx="1"/>
          </p:nvPr>
        </p:nvSpPr>
        <p:spPr>
          <a:xfrm>
            <a:off x="581192" y="2180496"/>
            <a:ext cx="11029615" cy="3678303"/>
          </a:xfrm>
        </p:spPr>
        <p:txBody>
          <a:bodyPr/>
          <a:lstStyle>
            <a:lvl1pPr>
              <a:buClr>
                <a:schemeClr val="accent1"/>
              </a:buClr>
              <a:defRPr>
                <a:solidFill>
                  <a:schemeClr val="accent1"/>
                </a:solidFill>
                <a:latin typeface="Arial Nova" panose="020B0504020202020204" pitchFamily="34" charset="0"/>
                <a:cs typeface="Arial" panose="020B0604020202020204" pitchFamily="34" charset="0"/>
              </a:defRPr>
            </a:lvl1pPr>
            <a:lvl2pPr>
              <a:buClr>
                <a:schemeClr val="accent1"/>
              </a:buClr>
              <a:defRPr baseline="0">
                <a:solidFill>
                  <a:schemeClr val="accent1"/>
                </a:solidFill>
                <a:latin typeface="Arial" panose="020B0604020202020204" pitchFamily="34" charset="0"/>
                <a:cs typeface="Arial" panose="020B0604020202020204" pitchFamily="34" charset="0"/>
              </a:defRPr>
            </a:lvl2pPr>
            <a:lvl3pPr>
              <a:buClr>
                <a:schemeClr val="accent1"/>
              </a:buClr>
              <a:defRPr baseline="0">
                <a:solidFill>
                  <a:schemeClr val="accent1"/>
                </a:solidFill>
                <a:latin typeface="Arial" panose="020B0604020202020204" pitchFamily="34" charset="0"/>
                <a:cs typeface="Arial" panose="020B0604020202020204" pitchFamily="34" charset="0"/>
              </a:defRPr>
            </a:lvl3pPr>
            <a:lvl4pPr>
              <a:buClr>
                <a:schemeClr val="accent1"/>
              </a:buClr>
              <a:defRPr baseline="0">
                <a:solidFill>
                  <a:schemeClr val="accent1"/>
                </a:solidFill>
                <a:latin typeface="Arial" panose="020B0604020202020204" pitchFamily="34" charset="0"/>
                <a:cs typeface="Arial" panose="020B0604020202020204" pitchFamily="34" charset="0"/>
              </a:defRPr>
            </a:lvl4pPr>
            <a:lvl5pPr>
              <a:buClr>
                <a:schemeClr val="accent1"/>
              </a:buClr>
              <a:defRPr baseline="0">
                <a:solidFill>
                  <a:schemeClr val="accent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1989" y="70115"/>
            <a:ext cx="717635" cy="335001"/>
          </a:xfrm>
        </p:spPr>
        <p:txBody>
          <a:bodyPr/>
          <a:lstStyle>
            <a:lvl1pPr>
              <a:defRPr sz="1800"/>
            </a:lvl1pPr>
          </a:lstStyle>
          <a:p>
            <a:fld id="{D57F1E4F-1CFF-5643-939E-217C01CDF565}" type="slidenum">
              <a:rPr lang="en-US" smtClean="0"/>
              <a:pPr/>
              <a:t>‹#›</a:t>
            </a:fld>
            <a:endParaRPr lang="en-US" dirty="0"/>
          </a:p>
        </p:txBody>
      </p:sp>
      <p:pic>
        <p:nvPicPr>
          <p:cNvPr id="9" name="Picture 8" descr="JAN Logo&#10;Job Accommodation Network">
            <a:extLst>
              <a:ext uri="{FF2B5EF4-FFF2-40B4-BE49-F238E27FC236}">
                <a16:creationId xmlns:a16="http://schemas.microsoft.com/office/drawing/2014/main" id="{523C6B85-2FEC-47E8-8F92-6B9D0C65FBE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20416" y="6064502"/>
            <a:ext cx="1830966" cy="580832"/>
          </a:xfrm>
          <a:prstGeom prst="rect">
            <a:avLst/>
          </a:prstGeom>
        </p:spPr>
      </p:pic>
    </p:spTree>
    <p:extLst>
      <p:ext uri="{BB962C8B-B14F-4D97-AF65-F5344CB8AC3E}">
        <p14:creationId xmlns:p14="http://schemas.microsoft.com/office/powerpoint/2010/main" val="23989554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66C84B26-3D2A-4741-A536-840D4BB0A26D}" type="datetime1">
              <a:rPr lang="en-US" smtClean="0"/>
              <a:t>11/7/2023</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37969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dirty="0"/>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lvl1pPr>
              <a:buClr>
                <a:srgbClr val="002060"/>
              </a:buClr>
              <a:defRPr sz="2000">
                <a:solidFill>
                  <a:srgbClr val="002060"/>
                </a:solidFill>
                <a:latin typeface="Arial Nova" panose="020B0504020202020204" pitchFamily="34" charset="0"/>
              </a:defRPr>
            </a:lvl1pPr>
            <a:lvl2pPr>
              <a:buClr>
                <a:srgbClr val="002060"/>
              </a:buClr>
              <a:defRPr>
                <a:solidFill>
                  <a:srgbClr val="002060"/>
                </a:solidFill>
                <a:latin typeface="Arial Nova" panose="020B0504020202020204" pitchFamily="34" charset="0"/>
              </a:defRPr>
            </a:lvl2pPr>
            <a:lvl3pPr>
              <a:buClr>
                <a:srgbClr val="002060"/>
              </a:buClr>
              <a:defRPr>
                <a:solidFill>
                  <a:srgbClr val="002060"/>
                </a:solidFill>
                <a:latin typeface="Arial Nova" panose="020B0504020202020204" pitchFamily="34" charset="0"/>
              </a:defRPr>
            </a:lvl3pPr>
            <a:lvl4pPr>
              <a:buClr>
                <a:srgbClr val="002060"/>
              </a:buClr>
              <a:defRPr>
                <a:solidFill>
                  <a:srgbClr val="002060"/>
                </a:solidFill>
                <a:latin typeface="Arial Nova" panose="020B0504020202020204" pitchFamily="34" charset="0"/>
              </a:defRPr>
            </a:lvl4pPr>
            <a:lvl5pPr>
              <a:buClr>
                <a:srgbClr val="002060"/>
              </a:buClr>
              <a:defRPr>
                <a:solidFill>
                  <a:srgbClr val="002060"/>
                </a:solidFill>
                <a:latin typeface="Arial Nova" panose="020B05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8417" y="2228003"/>
            <a:ext cx="5422392" cy="3633047"/>
          </a:xfrm>
        </p:spPr>
        <p:txBody>
          <a:bodyPr>
            <a:normAutofit/>
          </a:bodyPr>
          <a:lstStyle>
            <a:lvl1pPr>
              <a:buClr>
                <a:schemeClr val="accent1"/>
              </a:buClr>
              <a:defRPr sz="2000">
                <a:solidFill>
                  <a:srgbClr val="002060"/>
                </a:solidFill>
                <a:latin typeface="Arial Nova" panose="020B0504020202020204" pitchFamily="34" charset="0"/>
              </a:defRPr>
            </a:lvl1pPr>
            <a:lvl2pPr>
              <a:buClr>
                <a:schemeClr val="accent1"/>
              </a:buClr>
              <a:defRPr>
                <a:solidFill>
                  <a:srgbClr val="002060"/>
                </a:solidFill>
                <a:latin typeface="Arial Nova" panose="020B0504020202020204" pitchFamily="34" charset="0"/>
              </a:defRPr>
            </a:lvl2pPr>
            <a:lvl3pPr>
              <a:buClr>
                <a:schemeClr val="accent1"/>
              </a:buClr>
              <a:defRPr>
                <a:solidFill>
                  <a:srgbClr val="002060"/>
                </a:solidFill>
                <a:latin typeface="Arial Nova" panose="020B0504020202020204" pitchFamily="34" charset="0"/>
              </a:defRPr>
            </a:lvl3pPr>
            <a:lvl4pPr>
              <a:buClr>
                <a:schemeClr val="accent1"/>
              </a:buClr>
              <a:defRPr>
                <a:solidFill>
                  <a:srgbClr val="002060"/>
                </a:solidFill>
                <a:latin typeface="Arial Nova" panose="020B0504020202020204" pitchFamily="34" charset="0"/>
              </a:defRPr>
            </a:lvl4pPr>
            <a:lvl5pPr>
              <a:buClr>
                <a:schemeClr val="accent1"/>
              </a:buClr>
              <a:defRPr>
                <a:solidFill>
                  <a:srgbClr val="002060"/>
                </a:solidFill>
                <a:latin typeface="Arial Nova" panose="020B05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a:xfrm>
            <a:off x="10693508" y="60118"/>
            <a:ext cx="1052510" cy="365125"/>
          </a:xfrm>
        </p:spPr>
        <p:txBody>
          <a:bodyPr/>
          <a:lstStyle>
            <a:lvl1pPr>
              <a:defRPr sz="1600">
                <a:solidFill>
                  <a:srgbClr val="002060"/>
                </a:solidFill>
                <a:latin typeface="Arial Nova" panose="020B0504020202020204" pitchFamily="34" charset="0"/>
              </a:defRPr>
            </a:lvl1pPr>
          </a:lstStyle>
          <a:p>
            <a:fld id="{D57F1E4F-1CFF-5643-939E-217C01CDF565}"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DF33448-939B-4EC9-AF81-FED917661257}" type="datetime1">
              <a:rPr lang="en-US" smtClean="0"/>
              <a:t>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98841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B8E1A0-F19E-43ED-A9FD-BBBB6365A0B1}" type="datetime1">
              <a:rPr lang="en-US" smtClean="0"/>
              <a:t>11/7/2023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85567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pic>
        <p:nvPicPr>
          <p:cNvPr id="6" name="Picture 5">
            <a:extLst>
              <a:ext uri="{FF2B5EF4-FFF2-40B4-BE49-F238E27FC236}">
                <a16:creationId xmlns:a16="http://schemas.microsoft.com/office/drawing/2014/main" id="{D7348744-0FA1-4A44-857D-902A1E55684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61625" y="6041605"/>
            <a:ext cx="1828959" cy="579170"/>
          </a:xfrm>
          <a:prstGeom prst="rect">
            <a:avLst/>
          </a:prstGeom>
        </p:spPr>
      </p:pic>
    </p:spTree>
    <p:extLst>
      <p:ext uri="{BB962C8B-B14F-4D97-AF65-F5344CB8AC3E}">
        <p14:creationId xmlns:p14="http://schemas.microsoft.com/office/powerpoint/2010/main" val="23026336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3E2A66-725D-44F0-8ACC-213EC30352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40599" y="5994257"/>
            <a:ext cx="1828959" cy="579170"/>
          </a:xfrm>
          <a:prstGeom prst="rect">
            <a:avLst/>
          </a:prstGeom>
        </p:spPr>
      </p:pic>
    </p:spTree>
    <p:extLst>
      <p:ext uri="{BB962C8B-B14F-4D97-AF65-F5344CB8AC3E}">
        <p14:creationId xmlns:p14="http://schemas.microsoft.com/office/powerpoint/2010/main" val="22659733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EA0697B2-505F-4AC8-8F94-72E521A0B74F}" type="datetime1">
              <a:rPr lang="en-US" smtClean="0"/>
              <a:t>11/7/2023</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219206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EFF899-93D7-4212-8D3F-0D755BDEB77C}" type="datetime1">
              <a:rPr lang="en-US" smtClean="0"/>
              <a:t>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777865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16496B-62A4-45AD-A174-D929C967C4CB}" type="datetime1">
              <a:rPr lang="en-US" smtClean="0"/>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96214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832A0D10-1C02-40CB-A684-779709F45FE8}" type="datetime1">
              <a:rPr lang="en-US" smtClean="0"/>
              <a:t>11/7/2023</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27499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lvl1pPr>
              <a:buClr>
                <a:srgbClr val="002060"/>
              </a:buClr>
              <a:defRPr>
                <a:solidFill>
                  <a:srgbClr val="002060"/>
                </a:solidFill>
                <a:latin typeface="Arial Nova" panose="020B0504020202020204" pitchFamily="34" charset="0"/>
              </a:defRPr>
            </a:lvl1pPr>
            <a:lvl2pPr>
              <a:buClr>
                <a:srgbClr val="002060"/>
              </a:buClr>
              <a:defRPr>
                <a:solidFill>
                  <a:srgbClr val="002060"/>
                </a:solidFill>
                <a:latin typeface="Arial Nova" panose="020B0504020202020204" pitchFamily="34" charset="0"/>
              </a:defRPr>
            </a:lvl2pPr>
            <a:lvl3pPr>
              <a:buClr>
                <a:srgbClr val="002060"/>
              </a:buClr>
              <a:defRPr>
                <a:solidFill>
                  <a:srgbClr val="002060"/>
                </a:solidFill>
                <a:latin typeface="Arial Nova" panose="020B0504020202020204" pitchFamily="34" charset="0"/>
              </a:defRPr>
            </a:lvl3pPr>
            <a:lvl4pPr>
              <a:buClr>
                <a:srgbClr val="002060"/>
              </a:buClr>
              <a:defRPr>
                <a:solidFill>
                  <a:srgbClr val="002060"/>
                </a:solidFill>
                <a:latin typeface="Arial Nova" panose="020B0504020202020204" pitchFamily="34" charset="0"/>
              </a:defRPr>
            </a:lvl4pPr>
            <a:lvl5pPr>
              <a:buClr>
                <a:srgbClr val="002060"/>
              </a:buClr>
              <a:defRPr>
                <a:solidFill>
                  <a:srgbClr val="002060"/>
                </a:solidFill>
                <a:latin typeface="Arial Nova" panose="020B05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lvl1pPr>
              <a:buClr>
                <a:srgbClr val="002060"/>
              </a:buClr>
              <a:defRPr>
                <a:solidFill>
                  <a:srgbClr val="002060"/>
                </a:solidFill>
                <a:latin typeface="Arial Nova" panose="020B0504020202020204" pitchFamily="34" charset="0"/>
              </a:defRPr>
            </a:lvl1pPr>
            <a:lvl2pPr>
              <a:buClr>
                <a:srgbClr val="002060"/>
              </a:buClr>
              <a:defRPr>
                <a:solidFill>
                  <a:srgbClr val="002060"/>
                </a:solidFill>
                <a:latin typeface="Arial Nova" panose="020B0504020202020204" pitchFamily="34" charset="0"/>
              </a:defRPr>
            </a:lvl2pPr>
            <a:lvl3pPr>
              <a:buClr>
                <a:srgbClr val="002060"/>
              </a:buClr>
              <a:defRPr>
                <a:solidFill>
                  <a:srgbClr val="002060"/>
                </a:solidFill>
                <a:latin typeface="Arial Nova" panose="020B0504020202020204" pitchFamily="34" charset="0"/>
              </a:defRPr>
            </a:lvl3pPr>
            <a:lvl4pPr>
              <a:buClr>
                <a:srgbClr val="002060"/>
              </a:buClr>
              <a:defRPr>
                <a:solidFill>
                  <a:srgbClr val="002060"/>
                </a:solidFill>
                <a:latin typeface="Arial Nova" panose="020B0504020202020204" pitchFamily="34" charset="0"/>
              </a:defRPr>
            </a:lvl4pPr>
            <a:lvl5pPr>
              <a:buClr>
                <a:srgbClr val="002060"/>
              </a:buClr>
              <a:defRPr>
                <a:solidFill>
                  <a:srgbClr val="002060"/>
                </a:solidFill>
                <a:latin typeface="Arial Nova" panose="020B05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B8E1A0-F19E-43ED-A9FD-BBBB6365A0B1}" type="datetime1">
              <a:rPr lang="en-US" smtClean="0"/>
              <a:t>11/7/2023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lvl1pPr>
              <a:defRPr>
                <a:solidFill>
                  <a:srgbClr val="002060"/>
                </a:solidFill>
                <a:latin typeface="Arial Nova" panose="020B0504020202020204" pitchFamily="34" charset="0"/>
              </a:defRPr>
            </a:lvl1pPr>
          </a:lstStyle>
          <a:p>
            <a:fld id="{D57F1E4F-1CFF-5643-939E-217C01CDF56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pic>
        <p:nvPicPr>
          <p:cNvPr id="6" name="Picture 5">
            <a:extLst>
              <a:ext uri="{FF2B5EF4-FFF2-40B4-BE49-F238E27FC236}">
                <a16:creationId xmlns:a16="http://schemas.microsoft.com/office/drawing/2014/main" id="{D7348744-0FA1-4A44-857D-902A1E55684D}"/>
              </a:ext>
            </a:extLst>
          </p:cNvPr>
          <p:cNvPicPr>
            <a:picLocks noChangeAspect="1"/>
          </p:cNvPicPr>
          <p:nvPr userDrawn="1"/>
        </p:nvPicPr>
        <p:blipFill>
          <a:blip r:embed="rId2"/>
          <a:stretch>
            <a:fillRect/>
          </a:stretch>
        </p:blipFill>
        <p:spPr>
          <a:xfrm>
            <a:off x="10161625" y="6041605"/>
            <a:ext cx="1828959" cy="57917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3E2A66-725D-44F0-8ACC-213EC30352DA}"/>
              </a:ext>
            </a:extLst>
          </p:cNvPr>
          <p:cNvPicPr>
            <a:picLocks noChangeAspect="1"/>
          </p:cNvPicPr>
          <p:nvPr userDrawn="1"/>
        </p:nvPicPr>
        <p:blipFill>
          <a:blip r:embed="rId2"/>
          <a:stretch>
            <a:fillRect/>
          </a:stretch>
        </p:blipFill>
        <p:spPr>
          <a:xfrm>
            <a:off x="10040599" y="5994257"/>
            <a:ext cx="1828959" cy="57917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buClr>
                <a:schemeClr val="accent1"/>
              </a:buClr>
              <a:defRPr sz="2000">
                <a:solidFill>
                  <a:srgbClr val="002060"/>
                </a:solidFill>
                <a:latin typeface="Arial Nova" panose="020B0504020202020204" pitchFamily="34" charset="0"/>
              </a:defRPr>
            </a:lvl1pPr>
            <a:lvl2pPr>
              <a:buClr>
                <a:schemeClr val="accent1"/>
              </a:buClr>
              <a:defRPr sz="1800">
                <a:solidFill>
                  <a:srgbClr val="002060"/>
                </a:solidFill>
                <a:latin typeface="Arial Nova" panose="020B0504020202020204" pitchFamily="34" charset="0"/>
              </a:defRPr>
            </a:lvl2pPr>
            <a:lvl3pPr>
              <a:buClr>
                <a:schemeClr val="accent1"/>
              </a:buClr>
              <a:defRPr sz="1600">
                <a:solidFill>
                  <a:srgbClr val="002060"/>
                </a:solidFill>
                <a:latin typeface="Arial Nova" panose="020B0504020202020204" pitchFamily="34" charset="0"/>
              </a:defRPr>
            </a:lvl3pPr>
            <a:lvl4pPr>
              <a:buClr>
                <a:schemeClr val="accent1"/>
              </a:buClr>
              <a:defRPr sz="1400">
                <a:solidFill>
                  <a:srgbClr val="002060"/>
                </a:solidFill>
                <a:latin typeface="Arial Nova" panose="020B0504020202020204" pitchFamily="34" charset="0"/>
              </a:defRPr>
            </a:lvl4pPr>
            <a:lvl5pPr>
              <a:buClr>
                <a:schemeClr val="accent1"/>
              </a:buClr>
              <a:defRPr sz="1400">
                <a:solidFill>
                  <a:srgbClr val="002060"/>
                </a:solidFill>
                <a:latin typeface="Arial Nova" panose="020B0504020202020204" pitchFamily="34" charset="0"/>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EA0697B2-505F-4AC8-8F94-72E521A0B74F}" type="datetime1">
              <a:rPr lang="en-US" smtClean="0"/>
              <a:t>11/7/2023</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latin typeface="Arial Nova" panose="020B0504020202020204" pitchFamily="34" charset="0"/>
              </a:defRPr>
            </a:lvl1pPr>
          </a:lstStyle>
          <a:p>
            <a:fld id="{D57F1E4F-1CFF-5643-939E-217C01CDF56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solidFill>
                  <a:srgbClr val="00206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DEFF899-93D7-4212-8D3F-0D755BDEB77C}" type="datetime1">
              <a:rPr lang="en-US" smtClean="0"/>
              <a:t>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002060"/>
                </a:solidFill>
                <a:latin typeface="Arial Nova" panose="020B0504020202020204" pitchFamily="34" charset="0"/>
              </a:defRPr>
            </a:lvl1pPr>
          </a:lstStyle>
          <a:p>
            <a:fld id="{D57F1E4F-1CFF-5643-939E-217C01CDF56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F3CF577D-EFDE-449F-9698-CFCF570C9DB9}" type="datetime1">
              <a:rPr lang="en-US" smtClean="0"/>
              <a:t>11/7/2023</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2800" b="0" i="0" u="none"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b="0" i="0" u="none"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F3CF577D-EFDE-449F-9698-CFCF570C9DB9}" type="datetime1">
              <a:rPr lang="en-US" smtClean="0"/>
              <a:t>11/7/2023</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6290904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3" y="5956138"/>
            <a:ext cx="2844799" cy="365125"/>
          </a:xfrm>
          <a:prstGeom prst="rect">
            <a:avLst/>
          </a:prstGeom>
        </p:spPr>
        <p:txBody>
          <a:bodyPr vert="horz" lIns="91440" tIns="45720" rIns="91440" bIns="45720" rtlCol="0" anchor="ctr"/>
          <a:lstStyle>
            <a:lvl1pPr algn="r">
              <a:defRPr sz="900">
                <a:solidFill>
                  <a:schemeClr val="accent2"/>
                </a:solidFill>
              </a:defRPr>
            </a:lvl1pPr>
          </a:lstStyle>
          <a:p>
            <a:fld id="{F3CF577D-EFDE-449F-9698-CFCF570C9DB9}" type="datetime1">
              <a:rPr lang="en-US" smtClean="0"/>
              <a:t>11/7/2023</a:t>
            </a:fld>
            <a:endParaRPr lang="en-US" dirty="0"/>
          </a:p>
        </p:txBody>
      </p:sp>
      <p:sp>
        <p:nvSpPr>
          <p:cNvPr id="5" name="Footer Placeholder 4"/>
          <p:cNvSpPr>
            <a:spLocks noGrp="1"/>
          </p:cNvSpPr>
          <p:nvPr>
            <p:ph type="ftr" sz="quarter" idx="3"/>
          </p:nvPr>
        </p:nvSpPr>
        <p:spPr>
          <a:xfrm>
            <a:off x="581192" y="5951812"/>
            <a:ext cx="6917211"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1" y="5956138"/>
            <a:ext cx="1052511"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5"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1"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7453019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hf hdr="0" ftr="0" dt="0"/>
  <p:txStyles>
    <p:titleStyle>
      <a:lvl1pPr algn="l" defTabSz="457189"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5992" indent="-305992"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29984" indent="-305992"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899978" indent="-269993"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1969" indent="-2339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1960" indent="-2339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899953" indent="-2285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199945" indent="-2285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499938" indent="-2285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799930" indent="-2285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F3CF577D-EFDE-449F-9698-CFCF570C9DB9}" type="datetime1">
              <a:rPr lang="en-US" smtClean="0"/>
              <a:t>11/7/2023</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3369498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hdr="0" ftr="0" dt="0"/>
  <p:txStyles>
    <p:titleStyle>
      <a:lvl1pPr algn="l" defTabSz="457200" rtl="0" eaLnBrk="1" latinLnBrk="0" hangingPunct="1">
        <a:spcBef>
          <a:spcPct val="0"/>
        </a:spcBef>
        <a:buNone/>
        <a:defRPr sz="2800" b="0" i="0" u="none"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b="0" i="0" u="none"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askjan.org/disabilities/Food-Allergy.cf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askjan.org/publications/consultants-corner/vol02iss01.cf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askjan.org/publications/ada-specific/Technical-Assistance-Manual-for-Title-I-of-the-ADA.cfm"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askjan.org/disabilities/Food-Allergy.cfm" TargetMode="External"/><Relationship Id="rId7" Type="http://schemas.openxmlformats.org/officeDocument/2006/relationships/hyperlink" Target="https://askjan.org/disabilities/Respiratory-Impairments.cfm" TargetMode="External"/><Relationship Id="rId2" Type="http://schemas.openxmlformats.org/officeDocument/2006/relationships/hyperlink" Target="https://askjan.org/disabilities/Allergies.cfm" TargetMode="External"/><Relationship Id="rId1" Type="http://schemas.openxmlformats.org/officeDocument/2006/relationships/slideLayout" Target="../slideLayouts/slideLayout2.xml"/><Relationship Id="rId6" Type="http://schemas.openxmlformats.org/officeDocument/2006/relationships/hyperlink" Target="https://askjan.org/disabilities/Multiple-Chemical-Sensitivity.cfm" TargetMode="External"/><Relationship Id="rId5" Type="http://schemas.openxmlformats.org/officeDocument/2006/relationships/hyperlink" Target="https://askjan.org/disabilities/Long-COVID.cfm" TargetMode="External"/><Relationship Id="rId4" Type="http://schemas.openxmlformats.org/officeDocument/2006/relationships/hyperlink" Target="https://askjan.org/disabilities/Fragrance-Sensitivity.cfm"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hyperlink" Target="https://askjan.org/events/Trainings.cfm"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C603F-415C-4735-A489-3C793DEF27EE}"/>
              </a:ext>
            </a:extLst>
          </p:cNvPr>
          <p:cNvSpPr>
            <a:spLocks noGrp="1"/>
          </p:cNvSpPr>
          <p:nvPr>
            <p:ph type="ctrTitle"/>
          </p:nvPr>
        </p:nvSpPr>
        <p:spPr>
          <a:xfrm>
            <a:off x="581188" y="1527243"/>
            <a:ext cx="10993549" cy="1459148"/>
          </a:xfrm>
        </p:spPr>
        <p:txBody>
          <a:bodyPr>
            <a:noAutofit/>
          </a:bodyPr>
          <a:lstStyle/>
          <a:p>
            <a:r>
              <a:rPr lang="en-US" sz="3200" dirty="0"/>
              <a:t>Accommodation &amp; Compliance Series</a:t>
            </a:r>
            <a:br>
              <a:rPr lang="fr-FR" sz="2500" dirty="0"/>
            </a:br>
            <a:r>
              <a:rPr lang="fr-FR" sz="2500" dirty="0"/>
              <a:t>Accommodation Solutions: </a:t>
            </a:r>
            <a:br>
              <a:rPr lang="fr-FR" sz="2500" dirty="0"/>
            </a:br>
            <a:r>
              <a:rPr lang="fr-FR" sz="2500" dirty="0"/>
              <a:t>Respiratory Conditions,  Allergies, &amp; Fragrance Sensitivity</a:t>
            </a:r>
          </a:p>
        </p:txBody>
      </p:sp>
      <p:sp>
        <p:nvSpPr>
          <p:cNvPr id="5" name="Footer Placeholder 4">
            <a:extLst>
              <a:ext uri="{FF2B5EF4-FFF2-40B4-BE49-F238E27FC236}">
                <a16:creationId xmlns:a16="http://schemas.microsoft.com/office/drawing/2014/main" id="{B14FD746-51A6-4CE2-91D6-110B346F61C7}"/>
              </a:ext>
            </a:extLst>
          </p:cNvPr>
          <p:cNvSpPr>
            <a:spLocks noGrp="1"/>
          </p:cNvSpPr>
          <p:nvPr>
            <p:ph type="ftr" sz="quarter" idx="11"/>
          </p:nvPr>
        </p:nvSpPr>
        <p:spPr/>
        <p:txBody>
          <a:bodyPr/>
          <a:lstStyle/>
          <a:p>
            <a:r>
              <a:rPr lang="en-US" sz="1400" dirty="0"/>
              <a:t>JAN </a:t>
            </a:r>
            <a:r>
              <a:rPr lang="en-US" sz="1400" cap="none" dirty="0"/>
              <a:t>is a service of the U.S. Department of Labor’s Office of Disability Employment Policy/ODEP.</a:t>
            </a:r>
            <a:endParaRPr lang="en-US" sz="1400" dirty="0"/>
          </a:p>
        </p:txBody>
      </p:sp>
      <p:sp>
        <p:nvSpPr>
          <p:cNvPr id="4" name="Subtitle 2">
            <a:extLst>
              <a:ext uri="{FF2B5EF4-FFF2-40B4-BE49-F238E27FC236}">
                <a16:creationId xmlns:a16="http://schemas.microsoft.com/office/drawing/2014/main" id="{EA0FE9BB-8ABE-1F6A-A64B-0250C0D56A12}"/>
              </a:ext>
            </a:extLst>
          </p:cNvPr>
          <p:cNvSpPr txBox="1">
            <a:spLocks/>
          </p:cNvSpPr>
          <p:nvPr/>
        </p:nvSpPr>
        <p:spPr>
          <a:xfrm>
            <a:off x="581191" y="3156806"/>
            <a:ext cx="10993546" cy="928812"/>
          </a:xfrm>
          <a:prstGeom prst="rect">
            <a:avLst/>
          </a:prstGeom>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cap="all" baseline="0">
                <a:solidFill>
                  <a:srgbClr val="0070C0"/>
                </a:solidFill>
                <a:latin typeface="Arial" panose="020B0604020202020204" pitchFamily="34" charset="0"/>
                <a:ea typeface="+mn-ea"/>
                <a:cs typeface="+mn-cs"/>
              </a:defRPr>
            </a:lvl1pPr>
            <a:lvl2pPr marL="457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pPr>
              <a:spcAft>
                <a:spcPts val="0"/>
              </a:spcAft>
            </a:pPr>
            <a:r>
              <a:rPr lang="en-US" cap="none" dirty="0">
                <a:solidFill>
                  <a:schemeClr val="bg1"/>
                </a:solidFill>
                <a:latin typeface="Arial Nova" panose="020B0504020202020204" pitchFamily="34" charset="0"/>
              </a:rPr>
              <a:t>Teresa Goddard, Lead Consultant – Assistive Technology Services</a:t>
            </a:r>
          </a:p>
          <a:p>
            <a:pPr>
              <a:spcAft>
                <a:spcPts val="0"/>
              </a:spcAft>
            </a:pPr>
            <a:r>
              <a:rPr lang="en-US" cap="none" dirty="0">
                <a:solidFill>
                  <a:schemeClr val="bg1"/>
                </a:solidFill>
                <a:latin typeface="Arial Nova" panose="020B0504020202020204" pitchFamily="34" charset="0"/>
              </a:rPr>
              <a:t>Jose Gonzalez Lopez, Consultant – Sensory/Motor Teams</a:t>
            </a:r>
          </a:p>
          <a:p>
            <a:pPr>
              <a:spcAft>
                <a:spcPts val="0"/>
              </a:spcAft>
            </a:pPr>
            <a:br>
              <a:rPr lang="en-US" sz="1800" cap="none" dirty="0">
                <a:solidFill>
                  <a:schemeClr val="bg1"/>
                </a:solidFill>
                <a:latin typeface="Arial Nova" panose="020B0504020202020204" pitchFamily="34" charset="0"/>
              </a:rPr>
            </a:br>
            <a:endParaRPr lang="en-US" sz="1800" cap="none" dirty="0">
              <a:solidFill>
                <a:schemeClr val="bg1"/>
              </a:solidFill>
              <a:latin typeface="Arial Nova" panose="020B0504020202020204" pitchFamily="34" charset="0"/>
            </a:endParaRPr>
          </a:p>
        </p:txBody>
      </p:sp>
    </p:spTree>
    <p:extLst>
      <p:ext uri="{BB962C8B-B14F-4D97-AF65-F5344CB8AC3E}">
        <p14:creationId xmlns:p14="http://schemas.microsoft.com/office/powerpoint/2010/main" val="1839997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1288E-A22A-EAC1-8D5E-C9A25488FFCE}"/>
              </a:ext>
            </a:extLst>
          </p:cNvPr>
          <p:cNvSpPr>
            <a:spLocks noGrp="1"/>
          </p:cNvSpPr>
          <p:nvPr>
            <p:ph type="title"/>
          </p:nvPr>
        </p:nvSpPr>
        <p:spPr/>
        <p:txBody>
          <a:bodyPr/>
          <a:lstStyle/>
          <a:p>
            <a:r>
              <a:rPr lang="en-US" dirty="0"/>
              <a:t>Accommodations: Allergies </a:t>
            </a:r>
          </a:p>
        </p:txBody>
      </p:sp>
      <p:sp>
        <p:nvSpPr>
          <p:cNvPr id="3" name="Content Placeholder 2">
            <a:extLst>
              <a:ext uri="{FF2B5EF4-FFF2-40B4-BE49-F238E27FC236}">
                <a16:creationId xmlns:a16="http://schemas.microsoft.com/office/drawing/2014/main" id="{DCAA1255-B0F0-A767-EF5E-82DF9590FBC8}"/>
              </a:ext>
            </a:extLst>
          </p:cNvPr>
          <p:cNvSpPr>
            <a:spLocks noGrp="1"/>
          </p:cNvSpPr>
          <p:nvPr>
            <p:ph idx="1"/>
          </p:nvPr>
        </p:nvSpPr>
        <p:spPr>
          <a:xfrm>
            <a:off x="581192" y="2012996"/>
            <a:ext cx="11029615" cy="4531589"/>
          </a:xfrm>
        </p:spPr>
        <p:txBody>
          <a:bodyPr>
            <a:normAutofit fontScale="85000" lnSpcReduction="20000"/>
          </a:bodyPr>
          <a:lstStyle/>
          <a:p>
            <a:pPr marL="0" indent="0">
              <a:spcBef>
                <a:spcPts val="576"/>
              </a:spcBef>
              <a:buNone/>
            </a:pPr>
            <a:r>
              <a:rPr lang="en-US" sz="2800" b="1" dirty="0"/>
              <a:t>Accommodations to Manage Condition</a:t>
            </a:r>
          </a:p>
          <a:p>
            <a:pPr>
              <a:spcBef>
                <a:spcPts val="576"/>
              </a:spcBef>
            </a:pPr>
            <a:r>
              <a:rPr lang="en-US" dirty="0"/>
              <a:t>Plan of Action</a:t>
            </a:r>
          </a:p>
          <a:p>
            <a:pPr lvl="1">
              <a:spcBef>
                <a:spcPts val="576"/>
              </a:spcBef>
            </a:pPr>
            <a:r>
              <a:rPr lang="en-US" dirty="0">
                <a:latin typeface="Arial Nova" panose="020B0504020202020204" pitchFamily="34" charset="0"/>
              </a:rPr>
              <a:t>Plan in case of a reaction at work</a:t>
            </a:r>
          </a:p>
          <a:p>
            <a:pPr lvl="1">
              <a:spcBef>
                <a:spcPts val="576"/>
              </a:spcBef>
            </a:pPr>
            <a:r>
              <a:rPr lang="en-US" dirty="0">
                <a:latin typeface="Arial Nova" panose="020B0504020202020204" pitchFamily="34" charset="0"/>
              </a:rPr>
              <a:t>Voluntary</a:t>
            </a:r>
          </a:p>
          <a:p>
            <a:pPr lvl="1">
              <a:spcBef>
                <a:spcPts val="576"/>
              </a:spcBef>
            </a:pPr>
            <a:r>
              <a:rPr lang="en-US" dirty="0">
                <a:latin typeface="Arial Nova" panose="020B0504020202020204" pitchFamily="34" charset="0"/>
              </a:rPr>
              <a:t>Develop with employee</a:t>
            </a:r>
          </a:p>
          <a:p>
            <a:pPr>
              <a:spcBef>
                <a:spcPts val="576"/>
              </a:spcBef>
            </a:pPr>
            <a:r>
              <a:rPr lang="en-US" dirty="0"/>
              <a:t>Time off for treatment/recovery</a:t>
            </a:r>
          </a:p>
          <a:p>
            <a:pPr>
              <a:spcBef>
                <a:spcPts val="576"/>
              </a:spcBef>
            </a:pPr>
            <a:r>
              <a:rPr lang="en-US" dirty="0"/>
              <a:t>Safe storage of medication and food</a:t>
            </a:r>
          </a:p>
          <a:p>
            <a:pPr>
              <a:spcBef>
                <a:spcPts val="576"/>
              </a:spcBef>
            </a:pPr>
            <a:r>
              <a:rPr lang="en-US" dirty="0"/>
              <a:t>Accommodations to manage symptoms and side effects</a:t>
            </a:r>
          </a:p>
          <a:p>
            <a:pPr lvl="1">
              <a:spcBef>
                <a:spcPts val="576"/>
              </a:spcBef>
            </a:pPr>
            <a:r>
              <a:rPr lang="en-US" dirty="0">
                <a:latin typeface="Arial Nova" panose="020B0504020202020204" pitchFamily="34" charset="0"/>
              </a:rPr>
              <a:t>Modified schedule</a:t>
            </a:r>
          </a:p>
          <a:p>
            <a:pPr lvl="1">
              <a:spcBef>
                <a:spcPts val="576"/>
              </a:spcBef>
            </a:pPr>
            <a:r>
              <a:rPr lang="en-US" dirty="0">
                <a:latin typeface="Arial Nova" panose="020B0504020202020204" pitchFamily="34" charset="0"/>
              </a:rPr>
              <a:t>Ergonomic management of fatigue</a:t>
            </a:r>
          </a:p>
          <a:p>
            <a:pPr lvl="1">
              <a:spcBef>
                <a:spcPts val="576"/>
              </a:spcBef>
            </a:pPr>
            <a:r>
              <a:rPr lang="en-US" dirty="0">
                <a:latin typeface="Arial Nova" panose="020B0504020202020204" pitchFamily="34" charset="0"/>
              </a:rPr>
              <a:t>Accommodations for pain/difficulty concentrating</a:t>
            </a:r>
          </a:p>
        </p:txBody>
      </p:sp>
      <p:sp>
        <p:nvSpPr>
          <p:cNvPr id="4" name="Slide Number Placeholder 3">
            <a:extLst>
              <a:ext uri="{FF2B5EF4-FFF2-40B4-BE49-F238E27FC236}">
                <a16:creationId xmlns:a16="http://schemas.microsoft.com/office/drawing/2014/main" id="{BD362F4F-D07E-B013-31E4-8AD85F1B5A63}"/>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956872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1BA50-4BBE-8E86-72DA-D68FA9D988CD}"/>
              </a:ext>
            </a:extLst>
          </p:cNvPr>
          <p:cNvSpPr>
            <a:spLocks noGrp="1"/>
          </p:cNvSpPr>
          <p:nvPr>
            <p:ph type="title"/>
          </p:nvPr>
        </p:nvSpPr>
        <p:spPr/>
        <p:txBody>
          <a:bodyPr/>
          <a:lstStyle/>
          <a:p>
            <a:r>
              <a:rPr lang="en-US" dirty="0"/>
              <a:t>Live Event Considerations</a:t>
            </a:r>
            <a:r>
              <a:rPr lang="en-US" dirty="0">
                <a:latin typeface="Arial Nova" panose="020B0504020202020204" pitchFamily="34" charset="0"/>
              </a:rPr>
              <a:t>—A</a:t>
            </a:r>
            <a:r>
              <a:rPr lang="en-US" dirty="0"/>
              <a:t>ccess to Food &amp; Beverages</a:t>
            </a:r>
          </a:p>
        </p:txBody>
      </p:sp>
      <p:sp>
        <p:nvSpPr>
          <p:cNvPr id="3" name="Content Placeholder 2">
            <a:extLst>
              <a:ext uri="{FF2B5EF4-FFF2-40B4-BE49-F238E27FC236}">
                <a16:creationId xmlns:a16="http://schemas.microsoft.com/office/drawing/2014/main" id="{81F18E9E-1899-1E5B-7994-A3616EA90301}"/>
              </a:ext>
            </a:extLst>
          </p:cNvPr>
          <p:cNvSpPr>
            <a:spLocks noGrp="1"/>
          </p:cNvSpPr>
          <p:nvPr>
            <p:ph idx="1"/>
          </p:nvPr>
        </p:nvSpPr>
        <p:spPr>
          <a:xfrm>
            <a:off x="581193" y="2012996"/>
            <a:ext cx="11029615" cy="3678303"/>
          </a:xfrm>
        </p:spPr>
        <p:txBody>
          <a:bodyPr>
            <a:normAutofit/>
          </a:bodyPr>
          <a:lstStyle/>
          <a:p>
            <a:pPr>
              <a:spcBef>
                <a:spcPts val="576"/>
              </a:spcBef>
              <a:spcAft>
                <a:spcPts val="1200"/>
              </a:spcAft>
            </a:pPr>
            <a:r>
              <a:rPr lang="en-US" sz="2400" dirty="0"/>
              <a:t>Alternatives for dietary restrictions</a:t>
            </a:r>
          </a:p>
          <a:p>
            <a:pPr>
              <a:spcBef>
                <a:spcPts val="576"/>
              </a:spcBef>
              <a:spcAft>
                <a:spcPts val="1200"/>
              </a:spcAft>
            </a:pPr>
            <a:r>
              <a:rPr lang="en-US" sz="2400" dirty="0"/>
              <a:t>Serving area arranged for mobility aid/service animal access</a:t>
            </a:r>
          </a:p>
          <a:p>
            <a:pPr>
              <a:spcBef>
                <a:spcPts val="576"/>
              </a:spcBef>
              <a:spcAft>
                <a:spcPts val="1200"/>
              </a:spcAft>
            </a:pPr>
            <a:r>
              <a:rPr lang="en-US" sz="2400" dirty="0"/>
              <a:t>Avoid cross-contamination when preparing and serving</a:t>
            </a:r>
          </a:p>
          <a:p>
            <a:pPr>
              <a:spcBef>
                <a:spcPts val="576"/>
              </a:spcBef>
              <a:spcAft>
                <a:spcPts val="1200"/>
              </a:spcAft>
            </a:pPr>
            <a:r>
              <a:rPr lang="en-US" sz="2400" dirty="0"/>
              <a:t>Be prepared to provide assistance retrieving food and beverages</a:t>
            </a:r>
          </a:p>
          <a:p>
            <a:pPr>
              <a:spcBef>
                <a:spcPts val="576"/>
              </a:spcBef>
              <a:spcAft>
                <a:spcPts val="1200"/>
              </a:spcAft>
            </a:pPr>
            <a:r>
              <a:rPr lang="en-US" sz="2400" dirty="0"/>
              <a:t>Seating arrangements for varying social distance needs</a:t>
            </a:r>
          </a:p>
        </p:txBody>
      </p:sp>
      <p:sp>
        <p:nvSpPr>
          <p:cNvPr id="4" name="Slide Number Placeholder 3">
            <a:extLst>
              <a:ext uri="{FF2B5EF4-FFF2-40B4-BE49-F238E27FC236}">
                <a16:creationId xmlns:a16="http://schemas.microsoft.com/office/drawing/2014/main" id="{B80C50D0-6D60-BE99-0E90-49D15386F50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600" b="0" i="0" u="none" strike="noStrike" kern="1200" cap="none" spc="0" normalizeH="0" baseline="0" noProof="0" smtClean="0">
                <a:ln>
                  <a:noFill/>
                </a:ln>
                <a:solidFill>
                  <a:srgbClr val="002060"/>
                </a:solidFill>
                <a:effectLst/>
                <a:uLnTx/>
                <a:uFillTx/>
                <a:latin typeface="Arial Nova" panose="020B05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600" b="0" i="0" u="none" strike="noStrike" kern="1200" cap="none" spc="0" normalizeH="0" baseline="0" noProof="0" dirty="0">
              <a:ln>
                <a:noFill/>
              </a:ln>
              <a:solidFill>
                <a:srgbClr val="002060"/>
              </a:solidFill>
              <a:effectLst/>
              <a:uLnTx/>
              <a:uFillTx/>
              <a:latin typeface="Arial Nova" panose="020B0504020202020204" pitchFamily="34" charset="0"/>
              <a:ea typeface="+mn-ea"/>
              <a:cs typeface="+mn-cs"/>
            </a:endParaRPr>
          </a:p>
        </p:txBody>
      </p:sp>
    </p:spTree>
    <p:extLst>
      <p:ext uri="{BB962C8B-B14F-4D97-AF65-F5344CB8AC3E}">
        <p14:creationId xmlns:p14="http://schemas.microsoft.com/office/powerpoint/2010/main" val="2294576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B011139-F957-8E7C-123E-7CAF3FC963CE}"/>
              </a:ext>
              <a:ext uri="{C183D7F6-B498-43B3-948B-1728B52AA6E4}">
                <adec:decorative xmlns:adec="http://schemas.microsoft.com/office/drawing/2017/decorative" val="1"/>
              </a:ext>
            </a:extLst>
          </p:cNvPr>
          <p:cNvSpPr/>
          <p:nvPr/>
        </p:nvSpPr>
        <p:spPr>
          <a:xfrm>
            <a:off x="10116767" y="5544766"/>
            <a:ext cx="1795486" cy="11441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1BFA5CDB-B5FA-E6BB-8AFF-473AE442F22A}"/>
              </a:ext>
              <a:ext uri="{C183D7F6-B498-43B3-948B-1728B52AA6E4}">
                <adec:decorative xmlns:adec="http://schemas.microsoft.com/office/drawing/2017/decorative" val="1"/>
              </a:ext>
            </a:extLst>
          </p:cNvPr>
          <p:cNvSpPr/>
          <p:nvPr/>
        </p:nvSpPr>
        <p:spPr>
          <a:xfrm>
            <a:off x="450937" y="613774"/>
            <a:ext cx="11285951" cy="707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5" descr="Find JAN Updates at AskJAN.org">
            <a:extLst>
              <a:ext uri="{FF2B5EF4-FFF2-40B4-BE49-F238E27FC236}">
                <a16:creationId xmlns:a16="http://schemas.microsoft.com/office/drawing/2014/main" id="{E993911E-2598-8017-6531-8341C67907B3}"/>
              </a:ext>
              <a:ext uri="{C183D7F6-B498-43B3-948B-1728B52AA6E4}">
                <adec:decorative xmlns:adec="http://schemas.microsoft.com/office/drawing/2017/decorative" val="0"/>
              </a:ext>
            </a:extLst>
          </p:cNvPr>
          <p:cNvSpPr txBox="1">
            <a:spLocks noGrp="1"/>
          </p:cNvSpPr>
          <p:nvPr>
            <p:ph type="title" idx="4294967295"/>
          </p:nvPr>
        </p:nvSpPr>
        <p:spPr>
          <a:xfrm>
            <a:off x="556137" y="738253"/>
            <a:ext cx="10328981"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pl-PL" sz="2800" dirty="0"/>
              <a:t>AskJAN.org</a:t>
            </a:r>
            <a:r>
              <a:rPr lang="en-US" sz="2800" dirty="0"/>
              <a:t>—</a:t>
            </a:r>
            <a:r>
              <a:rPr lang="pl-PL" sz="2800" dirty="0"/>
              <a:t>A to Z</a:t>
            </a:r>
            <a:r>
              <a:rPr lang="en-US" sz="2800" dirty="0"/>
              <a:t> By disability: allergies </a:t>
            </a:r>
            <a:endParaRPr kumimoji="0" lang="en-US" sz="2800" b="0" i="0" u="none" strike="noStrike" kern="1200" cap="none" spc="0" normalizeH="0" baseline="0" noProof="0" dirty="0">
              <a:ln>
                <a:noFill/>
              </a:ln>
              <a:solidFill>
                <a:schemeClr val="bg1"/>
              </a:solidFill>
              <a:effectLst/>
              <a:uLnTx/>
              <a:uFillTx/>
              <a:latin typeface="+mj-lt"/>
              <a:ea typeface="+mn-ea"/>
              <a:cs typeface="+mn-cs"/>
            </a:endParaRPr>
          </a:p>
        </p:txBody>
      </p:sp>
      <p:pic>
        <p:nvPicPr>
          <p:cNvPr id="7" name="Picture 6" descr="Accommodation and Compliance: Allergies ">
            <a:extLst>
              <a:ext uri="{FF2B5EF4-FFF2-40B4-BE49-F238E27FC236}">
                <a16:creationId xmlns:a16="http://schemas.microsoft.com/office/drawing/2014/main" id="{AA6F5F16-E459-35EE-9B72-71D09C26A365}"/>
              </a:ext>
            </a:extLst>
          </p:cNvPr>
          <p:cNvPicPr>
            <a:picLocks noChangeAspect="1"/>
          </p:cNvPicPr>
          <p:nvPr/>
        </p:nvPicPr>
        <p:blipFill>
          <a:blip r:embed="rId3"/>
          <a:stretch>
            <a:fillRect/>
          </a:stretch>
        </p:blipFill>
        <p:spPr>
          <a:xfrm>
            <a:off x="1726320" y="1385952"/>
            <a:ext cx="8735184" cy="5345634"/>
          </a:xfrm>
          <a:prstGeom prst="rect">
            <a:avLst/>
          </a:prstGeom>
        </p:spPr>
      </p:pic>
      <p:sp>
        <p:nvSpPr>
          <p:cNvPr id="8" name="Slide Number Placeholder 3">
            <a:extLst>
              <a:ext uri="{FF2B5EF4-FFF2-40B4-BE49-F238E27FC236}">
                <a16:creationId xmlns:a16="http://schemas.microsoft.com/office/drawing/2014/main" id="{CE245BB3-D0DA-CA6C-89FA-0A83C9335A36}"/>
              </a:ext>
            </a:extLst>
          </p:cNvPr>
          <p:cNvSpPr txBox="1">
            <a:spLocks/>
          </p:cNvSpPr>
          <p:nvPr/>
        </p:nvSpPr>
        <p:spPr>
          <a:xfrm>
            <a:off x="11031989" y="70115"/>
            <a:ext cx="717635" cy="33500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D57F1E4F-1CFF-5643-939E-217C01CDF565}" type="slidenum">
              <a:rPr lang="en-US" sz="1600" smtClean="0">
                <a:solidFill>
                  <a:srgbClr val="002060"/>
                </a:solidFill>
                <a:latin typeface="Arial Nova" panose="020B0504020202020204" pitchFamily="34" charset="0"/>
              </a:rPr>
              <a:pPr algn="r">
                <a:defRPr/>
              </a:pPr>
              <a:t>12</a:t>
            </a:fld>
            <a:endParaRPr lang="en-US" sz="1600" dirty="0">
              <a:solidFill>
                <a:srgbClr val="002060"/>
              </a:solidFill>
              <a:latin typeface="Arial Nova" panose="020B0504020202020204" pitchFamily="34" charset="0"/>
            </a:endParaRPr>
          </a:p>
        </p:txBody>
      </p:sp>
    </p:spTree>
    <p:extLst>
      <p:ext uri="{BB962C8B-B14F-4D97-AF65-F5344CB8AC3E}">
        <p14:creationId xmlns:p14="http://schemas.microsoft.com/office/powerpoint/2010/main" val="3305874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C7650-5E81-1EFF-8165-706FE5FE2CAF}"/>
              </a:ext>
            </a:extLst>
          </p:cNvPr>
          <p:cNvSpPr>
            <a:spLocks noGrp="1"/>
          </p:cNvSpPr>
          <p:nvPr>
            <p:ph type="title"/>
          </p:nvPr>
        </p:nvSpPr>
        <p:spPr>
          <a:xfrm>
            <a:off x="581192" y="702156"/>
            <a:ext cx="11029616" cy="1013800"/>
          </a:xfrm>
        </p:spPr>
        <p:txBody>
          <a:bodyPr>
            <a:normAutofit/>
          </a:bodyPr>
          <a:lstStyle/>
          <a:p>
            <a:r>
              <a:rPr lang="en-US" dirty="0"/>
              <a:t>Long COVID and Respiratory Impairments</a:t>
            </a:r>
          </a:p>
        </p:txBody>
      </p:sp>
      <p:sp>
        <p:nvSpPr>
          <p:cNvPr id="3" name="Content Placeholder 2">
            <a:extLst>
              <a:ext uri="{FF2B5EF4-FFF2-40B4-BE49-F238E27FC236}">
                <a16:creationId xmlns:a16="http://schemas.microsoft.com/office/drawing/2014/main" id="{ED7AEE56-C26C-1F1E-C112-28B07089AC04}"/>
              </a:ext>
            </a:extLst>
          </p:cNvPr>
          <p:cNvSpPr>
            <a:spLocks noGrp="1"/>
          </p:cNvSpPr>
          <p:nvPr>
            <p:ph idx="1"/>
          </p:nvPr>
        </p:nvSpPr>
        <p:spPr>
          <a:xfrm>
            <a:off x="581192" y="2180497"/>
            <a:ext cx="7225075" cy="3678303"/>
          </a:xfrm>
        </p:spPr>
        <p:txBody>
          <a:bodyPr>
            <a:normAutofit/>
          </a:bodyPr>
          <a:lstStyle/>
          <a:p>
            <a:pPr>
              <a:spcAft>
                <a:spcPts val="1200"/>
              </a:spcAft>
            </a:pPr>
            <a:r>
              <a:rPr lang="en-US" sz="2400" dirty="0"/>
              <a:t>Difficulty breathing or shortness of breath</a:t>
            </a:r>
          </a:p>
          <a:p>
            <a:pPr>
              <a:spcAft>
                <a:spcPts val="1200"/>
              </a:spcAft>
            </a:pPr>
            <a:r>
              <a:rPr lang="en-US" dirty="0">
                <a:latin typeface="Arial Nova" panose="020B0504020202020204" pitchFamily="34" charset="0"/>
              </a:rPr>
              <a:t>Fatigue</a:t>
            </a:r>
          </a:p>
          <a:p>
            <a:pPr>
              <a:spcAft>
                <a:spcPts val="1200"/>
              </a:spcAft>
            </a:pPr>
            <a:r>
              <a:rPr lang="en-US" sz="2400" dirty="0"/>
              <a:t>Cough</a:t>
            </a:r>
          </a:p>
          <a:p>
            <a:pPr>
              <a:spcAft>
                <a:spcPts val="1200"/>
              </a:spcAft>
            </a:pPr>
            <a:r>
              <a:rPr lang="en-US" sz="2400" dirty="0"/>
              <a:t>Some people have developed respiratory impairments after recovering from COVID</a:t>
            </a:r>
          </a:p>
        </p:txBody>
      </p:sp>
      <p:pic>
        <p:nvPicPr>
          <p:cNvPr id="6" name="Picture 5">
            <a:extLst>
              <a:ext uri="{FF2B5EF4-FFF2-40B4-BE49-F238E27FC236}">
                <a16:creationId xmlns:a16="http://schemas.microsoft.com/office/drawing/2014/main" id="{8613281A-4594-8831-C1A4-A3CB66F2F433}"/>
              </a:ext>
              <a:ext uri="{C183D7F6-B498-43B3-948B-1728B52AA6E4}">
                <adec:decorative xmlns:adec="http://schemas.microsoft.com/office/drawing/2017/decorative" val="1"/>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8474208" y="1871134"/>
            <a:ext cx="3260592" cy="3987666"/>
          </a:xfrm>
          <a:prstGeom prst="rect">
            <a:avLst/>
          </a:prstGeom>
        </p:spPr>
      </p:pic>
      <p:sp>
        <p:nvSpPr>
          <p:cNvPr id="7" name="Slide Number Placeholder 3">
            <a:extLst>
              <a:ext uri="{FF2B5EF4-FFF2-40B4-BE49-F238E27FC236}">
                <a16:creationId xmlns:a16="http://schemas.microsoft.com/office/drawing/2014/main" id="{FF6EDC6C-EA1C-0246-1F16-BA7F41B55801}"/>
              </a:ext>
            </a:extLst>
          </p:cNvPr>
          <p:cNvSpPr>
            <a:spLocks noGrp="1"/>
          </p:cNvSpPr>
          <p:nvPr>
            <p:ph type="sldNum" sz="quarter" idx="12"/>
          </p:nvPr>
        </p:nvSpPr>
        <p:spPr>
          <a:xfrm>
            <a:off x="11031989" y="70115"/>
            <a:ext cx="717635" cy="335001"/>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600" b="0" i="0" u="none" strike="noStrike" kern="1200" cap="none" spc="0" normalizeH="0" baseline="0" noProof="0" smtClean="0">
                <a:ln>
                  <a:noFill/>
                </a:ln>
                <a:solidFill>
                  <a:srgbClr val="002060"/>
                </a:solidFill>
                <a:effectLst/>
                <a:uLnTx/>
                <a:uFillTx/>
                <a:latin typeface="Arial Nova" panose="020B05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600" b="0" i="0" u="none" strike="noStrike" kern="1200" cap="none" spc="0" normalizeH="0" baseline="0" noProof="0" dirty="0">
              <a:ln>
                <a:noFill/>
              </a:ln>
              <a:solidFill>
                <a:srgbClr val="002060"/>
              </a:solidFill>
              <a:effectLst/>
              <a:uLnTx/>
              <a:uFillTx/>
              <a:latin typeface="Arial Nova" panose="020B0504020202020204" pitchFamily="34" charset="0"/>
              <a:ea typeface="+mn-ea"/>
              <a:cs typeface="+mn-cs"/>
            </a:endParaRPr>
          </a:p>
        </p:txBody>
      </p:sp>
    </p:spTree>
    <p:extLst>
      <p:ext uri="{BB962C8B-B14F-4D97-AF65-F5344CB8AC3E}">
        <p14:creationId xmlns:p14="http://schemas.microsoft.com/office/powerpoint/2010/main" val="3823963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AA578-06F3-48A4-BB6B-57B134266CB5}"/>
              </a:ext>
            </a:extLst>
          </p:cNvPr>
          <p:cNvSpPr>
            <a:spLocks noGrp="1"/>
          </p:cNvSpPr>
          <p:nvPr>
            <p:ph type="title"/>
          </p:nvPr>
        </p:nvSpPr>
        <p:spPr>
          <a:xfrm>
            <a:off x="581192" y="702156"/>
            <a:ext cx="11029616" cy="1013800"/>
          </a:xfrm>
        </p:spPr>
        <p:txBody>
          <a:bodyPr>
            <a:normAutofit/>
          </a:bodyPr>
          <a:lstStyle/>
          <a:p>
            <a:r>
              <a:rPr lang="en-US" dirty="0"/>
              <a:t>Accommodation Issues: </a:t>
            </a:r>
            <a:br>
              <a:rPr lang="en-US" dirty="0"/>
            </a:br>
            <a:r>
              <a:rPr lang="en-US" dirty="0"/>
              <a:t>Multiple Chemical Sensitivity (MCS) / Fragrance Sensitivity</a:t>
            </a:r>
          </a:p>
        </p:txBody>
      </p:sp>
      <p:sp>
        <p:nvSpPr>
          <p:cNvPr id="10" name="Rectangle 9">
            <a:extLst>
              <a:ext uri="{FF2B5EF4-FFF2-40B4-BE49-F238E27FC236}">
                <a16:creationId xmlns:a16="http://schemas.microsoft.com/office/drawing/2014/main" id="{2E32075D-9299-4657-87D7-B9987B7FD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a:extLst>
              <a:ext uri="{FF2B5EF4-FFF2-40B4-BE49-F238E27FC236}">
                <a16:creationId xmlns:a16="http://schemas.microsoft.com/office/drawing/2014/main" id="{933695BD-8332-CDCD-5E1A-86856846F0AC}"/>
              </a:ext>
              <a:ext uri="{C183D7F6-B498-43B3-948B-1728B52AA6E4}">
                <adec:decorative xmlns:adec="http://schemas.microsoft.com/office/drawing/2017/decorative" val="1"/>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r="-3"/>
          <a:stretch/>
        </p:blipFill>
        <p:spPr bwMode="auto">
          <a:xfrm flipH="1">
            <a:off x="657225" y="2361056"/>
            <a:ext cx="4962525" cy="3649219"/>
          </a:xfrm>
          <a:prstGeom prst="rect">
            <a:avLst/>
          </a:prstGeom>
          <a:effectLst>
            <a:outerShdw blurRad="88900" dist="38100" dir="5040000" rotWithShape="0">
              <a:schemeClr val="bg1">
                <a:alpha val="60000"/>
              </a:schemeClr>
            </a:outerShdw>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pic>
      <p:sp>
        <p:nvSpPr>
          <p:cNvPr id="3" name="Content Placeholder 2">
            <a:extLst>
              <a:ext uri="{FF2B5EF4-FFF2-40B4-BE49-F238E27FC236}">
                <a16:creationId xmlns:a16="http://schemas.microsoft.com/office/drawing/2014/main" id="{B15AF52C-E689-643A-0CBC-C324290A5CEC}"/>
              </a:ext>
            </a:extLst>
          </p:cNvPr>
          <p:cNvSpPr>
            <a:spLocks noGrp="1"/>
          </p:cNvSpPr>
          <p:nvPr>
            <p:ph idx="1"/>
          </p:nvPr>
        </p:nvSpPr>
        <p:spPr>
          <a:xfrm>
            <a:off x="6335805" y="2180496"/>
            <a:ext cx="5275001" cy="4045683"/>
          </a:xfrm>
        </p:spPr>
        <p:txBody>
          <a:bodyPr>
            <a:normAutofit lnSpcReduction="10000"/>
          </a:bodyPr>
          <a:lstStyle/>
          <a:p>
            <a:pPr marL="0" indent="0">
              <a:spcBef>
                <a:spcPts val="576"/>
              </a:spcBef>
              <a:buNone/>
            </a:pPr>
            <a:r>
              <a:rPr lang="en-US" b="1" dirty="0"/>
              <a:t>Misunderstandings on All Sides:</a:t>
            </a:r>
            <a:br>
              <a:rPr lang="en-US" b="1" dirty="0"/>
            </a:br>
            <a:r>
              <a:rPr lang="en-US" b="1" dirty="0"/>
              <a:t>Individual’s Experience</a:t>
            </a:r>
          </a:p>
          <a:p>
            <a:pPr lvl="1">
              <a:spcBef>
                <a:spcPts val="576"/>
              </a:spcBef>
            </a:pPr>
            <a:r>
              <a:rPr lang="en-US" dirty="0">
                <a:latin typeface="Arial Nova" panose="020B0504020202020204" pitchFamily="34" charset="0"/>
              </a:rPr>
              <a:t>Migraines and brain fog may make communication difficult</a:t>
            </a:r>
          </a:p>
          <a:p>
            <a:pPr lvl="1">
              <a:spcBef>
                <a:spcPts val="576"/>
              </a:spcBef>
            </a:pPr>
            <a:r>
              <a:rPr lang="en-US" dirty="0">
                <a:latin typeface="Arial Nova" panose="020B0504020202020204" pitchFamily="34" charset="0"/>
              </a:rPr>
              <a:t>Not sure what chemical is causing the problem</a:t>
            </a:r>
          </a:p>
          <a:p>
            <a:pPr lvl="1">
              <a:spcBef>
                <a:spcPts val="576"/>
              </a:spcBef>
            </a:pPr>
            <a:r>
              <a:rPr lang="en-US" dirty="0">
                <a:latin typeface="Arial Nova" panose="020B0504020202020204" pitchFamily="34" charset="0"/>
              </a:rPr>
              <a:t>Does not feel good</a:t>
            </a:r>
          </a:p>
          <a:p>
            <a:pPr lvl="1">
              <a:spcBef>
                <a:spcPts val="576"/>
              </a:spcBef>
            </a:pPr>
            <a:r>
              <a:rPr lang="en-US" dirty="0">
                <a:latin typeface="Arial Nova" panose="020B0504020202020204" pitchFamily="34" charset="0"/>
              </a:rPr>
              <a:t>Does not feel understood</a:t>
            </a:r>
          </a:p>
          <a:p>
            <a:pPr lvl="1">
              <a:spcBef>
                <a:spcPts val="576"/>
              </a:spcBef>
            </a:pPr>
            <a:r>
              <a:rPr lang="en-US" dirty="0">
                <a:latin typeface="Arial Nova" panose="020B0504020202020204" pitchFamily="34" charset="0"/>
              </a:rPr>
              <a:t>May feel picked on</a:t>
            </a:r>
          </a:p>
        </p:txBody>
      </p:sp>
      <p:sp>
        <p:nvSpPr>
          <p:cNvPr id="6" name="Slide Number Placeholder 3">
            <a:extLst>
              <a:ext uri="{FF2B5EF4-FFF2-40B4-BE49-F238E27FC236}">
                <a16:creationId xmlns:a16="http://schemas.microsoft.com/office/drawing/2014/main" id="{9E318E3D-637C-33DA-29C3-36892ADE1AD3}"/>
              </a:ext>
            </a:extLst>
          </p:cNvPr>
          <p:cNvSpPr>
            <a:spLocks noGrp="1"/>
          </p:cNvSpPr>
          <p:nvPr>
            <p:ph type="sldNum" sz="quarter" idx="12"/>
          </p:nvPr>
        </p:nvSpPr>
        <p:spPr>
          <a:xfrm>
            <a:off x="11031989" y="70115"/>
            <a:ext cx="717635" cy="335001"/>
          </a:xfrm>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1693436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A8073-431C-7115-C36C-3D1BD0F3EC73}"/>
              </a:ext>
            </a:extLst>
          </p:cNvPr>
          <p:cNvSpPr>
            <a:spLocks noGrp="1"/>
          </p:cNvSpPr>
          <p:nvPr>
            <p:ph type="title"/>
          </p:nvPr>
        </p:nvSpPr>
        <p:spPr>
          <a:xfrm>
            <a:off x="581192" y="702156"/>
            <a:ext cx="11029616" cy="1013800"/>
          </a:xfrm>
        </p:spPr>
        <p:txBody>
          <a:bodyPr>
            <a:normAutofit/>
          </a:bodyPr>
          <a:lstStyle/>
          <a:p>
            <a:r>
              <a:rPr lang="en-US" dirty="0"/>
              <a:t>Accommodation Issues: MCS / Fragrance Sensitivity (2)</a:t>
            </a:r>
          </a:p>
        </p:txBody>
      </p:sp>
      <p:sp>
        <p:nvSpPr>
          <p:cNvPr id="12" name="Rectangle 11">
            <a:extLst>
              <a:ext uri="{FF2B5EF4-FFF2-40B4-BE49-F238E27FC236}">
                <a16:creationId xmlns:a16="http://schemas.microsoft.com/office/drawing/2014/main" id="{2E32075D-9299-4657-87D7-B9987B7FD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8FF02B9-2AD8-0A94-126A-AECBCF8B5403}"/>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3" b="-4"/>
          <a:stretch/>
        </p:blipFill>
        <p:spPr>
          <a:xfrm>
            <a:off x="657225" y="2361056"/>
            <a:ext cx="4962525" cy="3649219"/>
          </a:xfrm>
          <a:prstGeom prst="rect">
            <a:avLst/>
          </a:prstGeom>
        </p:spPr>
      </p:pic>
      <p:sp>
        <p:nvSpPr>
          <p:cNvPr id="3" name="Content Placeholder 2">
            <a:extLst>
              <a:ext uri="{FF2B5EF4-FFF2-40B4-BE49-F238E27FC236}">
                <a16:creationId xmlns:a16="http://schemas.microsoft.com/office/drawing/2014/main" id="{D36630EA-1EED-ED1E-7A82-047F1785B3B2}"/>
              </a:ext>
            </a:extLst>
          </p:cNvPr>
          <p:cNvSpPr>
            <a:spLocks noGrp="1"/>
          </p:cNvSpPr>
          <p:nvPr>
            <p:ph idx="1"/>
          </p:nvPr>
        </p:nvSpPr>
        <p:spPr>
          <a:xfrm>
            <a:off x="6335805" y="2180496"/>
            <a:ext cx="5275001" cy="4045683"/>
          </a:xfrm>
        </p:spPr>
        <p:txBody>
          <a:bodyPr>
            <a:normAutofit/>
          </a:bodyPr>
          <a:lstStyle/>
          <a:p>
            <a:pPr marL="0" indent="0">
              <a:spcBef>
                <a:spcPts val="576"/>
              </a:spcBef>
              <a:spcAft>
                <a:spcPts val="1200"/>
              </a:spcAft>
              <a:buNone/>
            </a:pPr>
            <a:r>
              <a:rPr lang="en-US" b="1" dirty="0"/>
              <a:t>Misunderstandings on All Sides: </a:t>
            </a:r>
            <a:br>
              <a:rPr lang="en-US" b="1" dirty="0"/>
            </a:br>
            <a:r>
              <a:rPr lang="en-US" b="1" dirty="0"/>
              <a:t>Co-workers’ Experience</a:t>
            </a:r>
          </a:p>
          <a:p>
            <a:pPr lvl="1">
              <a:spcBef>
                <a:spcPts val="576"/>
              </a:spcBef>
              <a:spcAft>
                <a:spcPts val="1200"/>
              </a:spcAft>
            </a:pPr>
            <a:r>
              <a:rPr lang="en-US" dirty="0">
                <a:latin typeface="Arial Nova" panose="020B0504020202020204" pitchFamily="34" charset="0"/>
              </a:rPr>
              <a:t>Do not understand the condition</a:t>
            </a:r>
          </a:p>
          <a:p>
            <a:pPr lvl="1">
              <a:spcBef>
                <a:spcPts val="576"/>
              </a:spcBef>
              <a:spcAft>
                <a:spcPts val="1200"/>
              </a:spcAft>
            </a:pPr>
            <a:r>
              <a:rPr lang="en-US" dirty="0">
                <a:latin typeface="Arial Nova" panose="020B0504020202020204" pitchFamily="34" charset="0"/>
              </a:rPr>
              <a:t>Feel insulted</a:t>
            </a:r>
          </a:p>
        </p:txBody>
      </p:sp>
      <p:sp>
        <p:nvSpPr>
          <p:cNvPr id="7" name="Slide Number Placeholder 3">
            <a:extLst>
              <a:ext uri="{FF2B5EF4-FFF2-40B4-BE49-F238E27FC236}">
                <a16:creationId xmlns:a16="http://schemas.microsoft.com/office/drawing/2014/main" id="{6F71C4D0-4D5B-4017-8E4E-099A607442C5}"/>
              </a:ext>
            </a:extLst>
          </p:cNvPr>
          <p:cNvSpPr>
            <a:spLocks noGrp="1"/>
          </p:cNvSpPr>
          <p:nvPr>
            <p:ph type="sldNum" sz="quarter" idx="12"/>
          </p:nvPr>
        </p:nvSpPr>
        <p:spPr>
          <a:xfrm>
            <a:off x="10655577" y="55053"/>
            <a:ext cx="1052508" cy="365125"/>
          </a:xfrm>
        </p:spPr>
        <p:txBody>
          <a:bodyPr>
            <a:normAutofit/>
          </a:bodyPr>
          <a:lstStyle/>
          <a:p>
            <a:pPr>
              <a:spcAft>
                <a:spcPts val="600"/>
              </a:spcAft>
            </a:pPr>
            <a:fld id="{D57F1E4F-1CFF-5643-939E-217C01CDF565}" type="slidenum">
              <a:rPr lang="en-US" smtClean="0"/>
              <a:pPr>
                <a:spcAft>
                  <a:spcPts val="600"/>
                </a:spcAft>
              </a:pPr>
              <a:t>15</a:t>
            </a:fld>
            <a:endParaRPr lang="en-US" dirty="0"/>
          </a:p>
        </p:txBody>
      </p:sp>
    </p:spTree>
    <p:extLst>
      <p:ext uri="{BB962C8B-B14F-4D97-AF65-F5344CB8AC3E}">
        <p14:creationId xmlns:p14="http://schemas.microsoft.com/office/powerpoint/2010/main" val="4169106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AC68E-1F8C-8F80-661D-8B2F077460EB}"/>
              </a:ext>
            </a:extLst>
          </p:cNvPr>
          <p:cNvSpPr>
            <a:spLocks noGrp="1"/>
          </p:cNvSpPr>
          <p:nvPr>
            <p:ph type="title"/>
          </p:nvPr>
        </p:nvSpPr>
        <p:spPr>
          <a:xfrm>
            <a:off x="581192" y="702156"/>
            <a:ext cx="11029616" cy="1013800"/>
          </a:xfrm>
        </p:spPr>
        <p:txBody>
          <a:bodyPr>
            <a:normAutofit/>
          </a:bodyPr>
          <a:lstStyle/>
          <a:p>
            <a:r>
              <a:rPr lang="en-US" dirty="0"/>
              <a:t>Accommodation Issues: MCS / Fragrance Sensitivity (3)</a:t>
            </a:r>
          </a:p>
        </p:txBody>
      </p:sp>
      <p:sp>
        <p:nvSpPr>
          <p:cNvPr id="3" name="Content Placeholder 2">
            <a:extLst>
              <a:ext uri="{FF2B5EF4-FFF2-40B4-BE49-F238E27FC236}">
                <a16:creationId xmlns:a16="http://schemas.microsoft.com/office/drawing/2014/main" id="{F96FAF71-08E8-2A84-C681-1C5767DD85EA}"/>
              </a:ext>
            </a:extLst>
          </p:cNvPr>
          <p:cNvSpPr>
            <a:spLocks noGrp="1"/>
          </p:cNvSpPr>
          <p:nvPr>
            <p:ph idx="1"/>
          </p:nvPr>
        </p:nvSpPr>
        <p:spPr>
          <a:xfrm>
            <a:off x="581192" y="2180496"/>
            <a:ext cx="7225075" cy="3678303"/>
          </a:xfrm>
        </p:spPr>
        <p:txBody>
          <a:bodyPr>
            <a:normAutofit/>
          </a:bodyPr>
          <a:lstStyle/>
          <a:p>
            <a:pPr marL="0" indent="0">
              <a:spcBef>
                <a:spcPts val="576"/>
              </a:spcBef>
              <a:spcAft>
                <a:spcPts val="1200"/>
              </a:spcAft>
              <a:buNone/>
            </a:pPr>
            <a:r>
              <a:rPr lang="en-US" b="1" dirty="0"/>
              <a:t>Misunderstandings on All Sides:</a:t>
            </a:r>
            <a:br>
              <a:rPr lang="en-US" b="1" dirty="0"/>
            </a:br>
            <a:r>
              <a:rPr lang="en-US" b="1" dirty="0"/>
              <a:t>Employer’s Experience</a:t>
            </a:r>
          </a:p>
          <a:p>
            <a:pPr lvl="1">
              <a:spcBef>
                <a:spcPts val="576"/>
              </a:spcBef>
              <a:spcAft>
                <a:spcPts val="1200"/>
              </a:spcAft>
            </a:pPr>
            <a:r>
              <a:rPr lang="en-US" dirty="0">
                <a:latin typeface="Arial Nova" panose="020B0504020202020204" pitchFamily="34" charset="0"/>
              </a:rPr>
              <a:t>Cannot get clear information</a:t>
            </a:r>
          </a:p>
          <a:p>
            <a:pPr lvl="1">
              <a:spcBef>
                <a:spcPts val="576"/>
              </a:spcBef>
              <a:spcAft>
                <a:spcPts val="1200"/>
              </a:spcAft>
            </a:pPr>
            <a:r>
              <a:rPr lang="en-US" dirty="0">
                <a:latin typeface="Arial Nova" panose="020B0504020202020204" pitchFamily="34" charset="0"/>
              </a:rPr>
              <a:t>Frustrated because accommodation efforts </a:t>
            </a:r>
            <a:br>
              <a:rPr lang="en-US" dirty="0">
                <a:latin typeface="Arial Nova" panose="020B0504020202020204" pitchFamily="34" charset="0"/>
              </a:rPr>
            </a:br>
            <a:r>
              <a:rPr lang="en-US" dirty="0">
                <a:latin typeface="Arial Nova" panose="020B0504020202020204" pitchFamily="34" charset="0"/>
              </a:rPr>
              <a:t>not working</a:t>
            </a:r>
          </a:p>
          <a:p>
            <a:pPr lvl="1">
              <a:spcBef>
                <a:spcPts val="576"/>
              </a:spcBef>
              <a:spcAft>
                <a:spcPts val="1200"/>
              </a:spcAft>
            </a:pPr>
            <a:r>
              <a:rPr lang="en-US" dirty="0">
                <a:latin typeface="Arial Nova" panose="020B0504020202020204" pitchFamily="34" charset="0"/>
              </a:rPr>
              <a:t>Feels like a fix may not be possible, cannot control product use</a:t>
            </a:r>
          </a:p>
        </p:txBody>
      </p:sp>
      <p:sp>
        <p:nvSpPr>
          <p:cNvPr id="5" name="Slide Number Placeholder 3">
            <a:extLst>
              <a:ext uri="{FF2B5EF4-FFF2-40B4-BE49-F238E27FC236}">
                <a16:creationId xmlns:a16="http://schemas.microsoft.com/office/drawing/2014/main" id="{8414DE13-E394-BB23-FC95-98C5D8EE6E0D}"/>
              </a:ext>
            </a:extLst>
          </p:cNvPr>
          <p:cNvSpPr>
            <a:spLocks noGrp="1"/>
          </p:cNvSpPr>
          <p:nvPr>
            <p:ph type="sldNum" sz="quarter" idx="12"/>
          </p:nvPr>
        </p:nvSpPr>
        <p:spPr>
          <a:xfrm>
            <a:off x="11189925" y="55053"/>
            <a:ext cx="544875" cy="365125"/>
          </a:xfrm>
        </p:spPr>
        <p:txBody>
          <a:bodyPr>
            <a:normAutofit/>
          </a:bodyPr>
          <a:lstStyle/>
          <a:p>
            <a:pPr>
              <a:spcAft>
                <a:spcPts val="600"/>
              </a:spcAft>
            </a:pPr>
            <a:fld id="{D57F1E4F-1CFF-5643-939E-217C01CDF565}" type="slidenum">
              <a:rPr lang="en-US" smtClean="0"/>
              <a:pPr>
                <a:spcAft>
                  <a:spcPts val="600"/>
                </a:spcAft>
              </a:pPr>
              <a:t>16</a:t>
            </a:fld>
            <a:endParaRPr lang="en-US" dirty="0"/>
          </a:p>
        </p:txBody>
      </p:sp>
      <p:pic>
        <p:nvPicPr>
          <p:cNvPr id="6" name="Picture 5">
            <a:extLst>
              <a:ext uri="{FF2B5EF4-FFF2-40B4-BE49-F238E27FC236}">
                <a16:creationId xmlns:a16="http://schemas.microsoft.com/office/drawing/2014/main" id="{BBAC2599-245A-7FFE-5C12-3E2932BC6F77}"/>
              </a:ext>
              <a:ext uri="{C183D7F6-B498-43B3-948B-1728B52AA6E4}">
                <adec:decorative xmlns:adec="http://schemas.microsoft.com/office/drawing/2017/decorative" val="1"/>
              </a:ext>
            </a:extLst>
          </p:cNvPr>
          <p:cNvPicPr>
            <a:picLocks noChangeAspect="1"/>
          </p:cNvPicPr>
          <p:nvPr/>
        </p:nvPicPr>
        <p:blipFill rotWithShape="1">
          <a:blip r:embed="rId3" cstate="hqprint">
            <a:duotone>
              <a:schemeClr val="accent2">
                <a:shade val="45000"/>
                <a:satMod val="135000"/>
              </a:schemeClr>
              <a:prstClr val="white"/>
            </a:duotone>
            <a:extLst>
              <a:ext uri="{28A0092B-C50C-407E-A947-70E740481C1C}">
                <a14:useLocalDpi xmlns:a14="http://schemas.microsoft.com/office/drawing/2010/main"/>
              </a:ext>
            </a:extLst>
          </a:blip>
          <a:srcRect/>
          <a:stretch/>
        </p:blipFill>
        <p:spPr>
          <a:xfrm>
            <a:off x="8159236" y="1997934"/>
            <a:ext cx="3079651" cy="3766377"/>
          </a:xfrm>
          <a:prstGeom prst="rect">
            <a:avLst/>
          </a:prstGeom>
        </p:spPr>
      </p:pic>
    </p:spTree>
    <p:extLst>
      <p:ext uri="{BB962C8B-B14F-4D97-AF65-F5344CB8AC3E}">
        <p14:creationId xmlns:p14="http://schemas.microsoft.com/office/powerpoint/2010/main" val="855009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4D41A-BB3D-4307-D9C7-06374A5CD7CA}"/>
              </a:ext>
            </a:extLst>
          </p:cNvPr>
          <p:cNvSpPr>
            <a:spLocks noGrp="1"/>
          </p:cNvSpPr>
          <p:nvPr>
            <p:ph type="title"/>
          </p:nvPr>
        </p:nvSpPr>
        <p:spPr/>
        <p:txBody>
          <a:bodyPr/>
          <a:lstStyle/>
          <a:p>
            <a:r>
              <a:rPr lang="en-US" dirty="0"/>
              <a:t>Accommodation Issues: MCS / Fragrance Sensitivity (4) </a:t>
            </a:r>
          </a:p>
        </p:txBody>
      </p:sp>
      <p:sp>
        <p:nvSpPr>
          <p:cNvPr id="3" name="Content Placeholder 2">
            <a:extLst>
              <a:ext uri="{FF2B5EF4-FFF2-40B4-BE49-F238E27FC236}">
                <a16:creationId xmlns:a16="http://schemas.microsoft.com/office/drawing/2014/main" id="{F4539FF2-A772-708C-A9CE-1CDB2C97E353}"/>
              </a:ext>
            </a:extLst>
          </p:cNvPr>
          <p:cNvSpPr>
            <a:spLocks noGrp="1"/>
          </p:cNvSpPr>
          <p:nvPr>
            <p:ph idx="1"/>
          </p:nvPr>
        </p:nvSpPr>
        <p:spPr>
          <a:xfrm>
            <a:off x="581192" y="2180495"/>
            <a:ext cx="5673693" cy="3678303"/>
          </a:xfrm>
        </p:spPr>
        <p:txBody>
          <a:bodyPr>
            <a:normAutofit/>
          </a:bodyPr>
          <a:lstStyle/>
          <a:p>
            <a:pPr marL="0" indent="0">
              <a:spcAft>
                <a:spcPts val="1200"/>
              </a:spcAft>
              <a:buNone/>
            </a:pPr>
            <a:r>
              <a:rPr lang="en-US" sz="2800" dirty="0"/>
              <a:t>End result = </a:t>
            </a:r>
            <a:br>
              <a:rPr lang="en-US" sz="2800" dirty="0"/>
            </a:br>
            <a:r>
              <a:rPr lang="en-US" sz="2800" dirty="0"/>
              <a:t>Power struggle, hurt feelings, </a:t>
            </a:r>
            <a:br>
              <a:rPr lang="en-US" sz="2800" dirty="0"/>
            </a:br>
            <a:r>
              <a:rPr lang="en-US" sz="2800" dirty="0"/>
              <a:t>and frustration on all sides</a:t>
            </a:r>
          </a:p>
        </p:txBody>
      </p:sp>
      <p:sp>
        <p:nvSpPr>
          <p:cNvPr id="4" name="Slide Number Placeholder 3">
            <a:extLst>
              <a:ext uri="{FF2B5EF4-FFF2-40B4-BE49-F238E27FC236}">
                <a16:creationId xmlns:a16="http://schemas.microsoft.com/office/drawing/2014/main" id="{13F97E3A-115F-4BE7-07B4-A550EA74AD98}"/>
              </a:ext>
            </a:extLst>
          </p:cNvPr>
          <p:cNvSpPr>
            <a:spLocks noGrp="1"/>
          </p:cNvSpPr>
          <p:nvPr>
            <p:ph type="sldNum" sz="quarter" idx="12"/>
          </p:nvPr>
        </p:nvSpPr>
        <p:spPr/>
        <p:txBody>
          <a:bodyPr/>
          <a:lstStyle/>
          <a:p>
            <a:fld id="{D57F1E4F-1CFF-5643-939E-217C01CDF565}" type="slidenum">
              <a:rPr lang="en-US" smtClean="0"/>
              <a:pPr/>
              <a:t>17</a:t>
            </a:fld>
            <a:endParaRPr lang="en-US" dirty="0"/>
          </a:p>
        </p:txBody>
      </p:sp>
      <p:pic>
        <p:nvPicPr>
          <p:cNvPr id="5" name="Picture 3">
            <a:extLst>
              <a:ext uri="{FF2B5EF4-FFF2-40B4-BE49-F238E27FC236}">
                <a16:creationId xmlns:a16="http://schemas.microsoft.com/office/drawing/2014/main" id="{0A7C1234-7999-C07E-BA93-FCF2F3F6CA2C}"/>
              </a:ext>
              <a:ext uri="{C183D7F6-B498-43B3-948B-1728B52AA6E4}">
                <adec:decorative xmlns:adec="http://schemas.microsoft.com/office/drawing/2017/decorative" val="1"/>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6809672" y="2477744"/>
            <a:ext cx="4581134" cy="3083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4088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2C391-6C67-37B9-3903-A18F8DD03EBD}"/>
              </a:ext>
            </a:extLst>
          </p:cNvPr>
          <p:cNvSpPr>
            <a:spLocks noGrp="1"/>
          </p:cNvSpPr>
          <p:nvPr>
            <p:ph type="title"/>
          </p:nvPr>
        </p:nvSpPr>
        <p:spPr/>
        <p:txBody>
          <a:bodyPr/>
          <a:lstStyle/>
          <a:p>
            <a:r>
              <a:rPr lang="en-US" dirty="0"/>
              <a:t>Accommodation Ideas: MCS / Fragrance Sensitivity</a:t>
            </a:r>
          </a:p>
        </p:txBody>
      </p:sp>
      <p:sp>
        <p:nvSpPr>
          <p:cNvPr id="3" name="Content Placeholder 2">
            <a:extLst>
              <a:ext uri="{FF2B5EF4-FFF2-40B4-BE49-F238E27FC236}">
                <a16:creationId xmlns:a16="http://schemas.microsoft.com/office/drawing/2014/main" id="{D361132F-3465-47E3-A156-4AAA1C59820C}"/>
              </a:ext>
            </a:extLst>
          </p:cNvPr>
          <p:cNvSpPr>
            <a:spLocks noGrp="1"/>
          </p:cNvSpPr>
          <p:nvPr>
            <p:ph idx="1"/>
          </p:nvPr>
        </p:nvSpPr>
        <p:spPr>
          <a:xfrm>
            <a:off x="581193" y="2309813"/>
            <a:ext cx="11029615" cy="3519589"/>
          </a:xfrm>
        </p:spPr>
        <p:txBody>
          <a:bodyPr>
            <a:normAutofit/>
          </a:bodyPr>
          <a:lstStyle/>
          <a:p>
            <a:pPr>
              <a:spcBef>
                <a:spcPts val="576"/>
              </a:spcBef>
              <a:spcAft>
                <a:spcPts val="1200"/>
              </a:spcAft>
            </a:pPr>
            <a:r>
              <a:rPr lang="en-US" sz="2400" dirty="0"/>
              <a:t>Maintain good indoor air quality </a:t>
            </a:r>
          </a:p>
          <a:p>
            <a:pPr>
              <a:spcBef>
                <a:spcPts val="576"/>
              </a:spcBef>
              <a:spcAft>
                <a:spcPts val="1200"/>
              </a:spcAft>
            </a:pPr>
            <a:r>
              <a:rPr lang="en-US" sz="2400" dirty="0"/>
              <a:t>Discontinue the use of fragranced products </a:t>
            </a:r>
          </a:p>
          <a:p>
            <a:pPr>
              <a:spcBef>
                <a:spcPts val="576"/>
              </a:spcBef>
              <a:spcAft>
                <a:spcPts val="1200"/>
              </a:spcAft>
            </a:pPr>
            <a:r>
              <a:rPr lang="en-US" sz="2400" dirty="0"/>
              <a:t>Use only unscented cleaning products</a:t>
            </a:r>
          </a:p>
          <a:p>
            <a:pPr>
              <a:spcBef>
                <a:spcPts val="576"/>
              </a:spcBef>
              <a:spcAft>
                <a:spcPts val="1200"/>
              </a:spcAft>
            </a:pPr>
            <a:r>
              <a:rPr lang="en-US" sz="2400" dirty="0"/>
              <a:t>Provide scent-free meeting rooms and restrooms</a:t>
            </a:r>
          </a:p>
          <a:p>
            <a:pPr>
              <a:spcBef>
                <a:spcPts val="576"/>
              </a:spcBef>
              <a:spcAft>
                <a:spcPts val="1200"/>
              </a:spcAft>
            </a:pPr>
            <a:r>
              <a:rPr lang="en-US" sz="2400" dirty="0"/>
              <a:t>Modify workstation location </a:t>
            </a:r>
          </a:p>
          <a:p>
            <a:pPr>
              <a:spcBef>
                <a:spcPts val="576"/>
              </a:spcBef>
            </a:pPr>
            <a:r>
              <a:rPr lang="en-US" sz="2400" dirty="0"/>
              <a:t>Modify the work schedule </a:t>
            </a:r>
            <a:endParaRPr lang="en-US" sz="2000" dirty="0"/>
          </a:p>
        </p:txBody>
      </p:sp>
      <p:sp>
        <p:nvSpPr>
          <p:cNvPr id="4" name="Slide Number Placeholder 3">
            <a:extLst>
              <a:ext uri="{FF2B5EF4-FFF2-40B4-BE49-F238E27FC236}">
                <a16:creationId xmlns:a16="http://schemas.microsoft.com/office/drawing/2014/main" id="{C3A8DD31-D15E-B186-510C-3DFC7222F011}"/>
              </a:ext>
            </a:extLst>
          </p:cNvPr>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1226292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2C391-6C67-37B9-3903-A18F8DD03EBD}"/>
              </a:ext>
            </a:extLst>
          </p:cNvPr>
          <p:cNvSpPr>
            <a:spLocks noGrp="1"/>
          </p:cNvSpPr>
          <p:nvPr>
            <p:ph type="title"/>
          </p:nvPr>
        </p:nvSpPr>
        <p:spPr/>
        <p:txBody>
          <a:bodyPr>
            <a:normAutofit/>
          </a:bodyPr>
          <a:lstStyle/>
          <a:p>
            <a:r>
              <a:rPr lang="en-US" dirty="0"/>
              <a:t>Accommodation Ideas: MCS / Fragrance Sensitivity (2)</a:t>
            </a:r>
          </a:p>
        </p:txBody>
      </p:sp>
      <p:sp>
        <p:nvSpPr>
          <p:cNvPr id="3" name="Content Placeholder 2">
            <a:extLst>
              <a:ext uri="{FF2B5EF4-FFF2-40B4-BE49-F238E27FC236}">
                <a16:creationId xmlns:a16="http://schemas.microsoft.com/office/drawing/2014/main" id="{D361132F-3465-47E3-A156-4AAA1C59820C}"/>
              </a:ext>
            </a:extLst>
          </p:cNvPr>
          <p:cNvSpPr>
            <a:spLocks noGrp="1"/>
          </p:cNvSpPr>
          <p:nvPr>
            <p:ph idx="1"/>
          </p:nvPr>
        </p:nvSpPr>
        <p:spPr>
          <a:xfrm>
            <a:off x="581191" y="2114550"/>
            <a:ext cx="11029615" cy="3814864"/>
          </a:xfrm>
        </p:spPr>
        <p:txBody>
          <a:bodyPr>
            <a:normAutofit/>
          </a:bodyPr>
          <a:lstStyle/>
          <a:p>
            <a:pPr>
              <a:spcBef>
                <a:spcPts val="576"/>
              </a:spcBef>
              <a:spcAft>
                <a:spcPts val="1200"/>
              </a:spcAft>
            </a:pPr>
            <a:r>
              <a:rPr lang="en-US" sz="2400" dirty="0"/>
              <a:t>Allow for fresh air breaks</a:t>
            </a:r>
          </a:p>
          <a:p>
            <a:pPr>
              <a:spcBef>
                <a:spcPts val="576"/>
              </a:spcBef>
              <a:spcAft>
                <a:spcPts val="1200"/>
              </a:spcAft>
            </a:pPr>
            <a:r>
              <a:rPr lang="en-US" sz="2400" dirty="0"/>
              <a:t>Provide an air purification system designed specifically for the irritant </a:t>
            </a:r>
            <a:br>
              <a:rPr lang="en-US" sz="2400" dirty="0"/>
            </a:br>
            <a:r>
              <a:rPr lang="en-US" sz="2400" dirty="0"/>
              <a:t>in question (e.g., colognes versus smoke)</a:t>
            </a:r>
          </a:p>
          <a:p>
            <a:pPr>
              <a:spcBef>
                <a:spcPts val="576"/>
              </a:spcBef>
              <a:spcAft>
                <a:spcPts val="1200"/>
              </a:spcAft>
            </a:pPr>
            <a:r>
              <a:rPr lang="en-US" sz="2400" dirty="0"/>
              <a:t>Modify communication methods </a:t>
            </a:r>
          </a:p>
          <a:p>
            <a:pPr>
              <a:spcBef>
                <a:spcPts val="576"/>
              </a:spcBef>
              <a:spcAft>
                <a:spcPts val="1200"/>
              </a:spcAft>
            </a:pPr>
            <a:r>
              <a:rPr lang="en-US" sz="2400" dirty="0"/>
              <a:t>Modify or create a fragrance-free workplace policy </a:t>
            </a:r>
          </a:p>
          <a:p>
            <a:pPr>
              <a:spcBef>
                <a:spcPts val="576"/>
              </a:spcBef>
            </a:pPr>
            <a:r>
              <a:rPr lang="en-US" sz="2400" dirty="0"/>
              <a:t>Telework</a:t>
            </a:r>
          </a:p>
        </p:txBody>
      </p:sp>
      <p:sp>
        <p:nvSpPr>
          <p:cNvPr id="4" name="Slide Number Placeholder 3">
            <a:extLst>
              <a:ext uri="{FF2B5EF4-FFF2-40B4-BE49-F238E27FC236}">
                <a16:creationId xmlns:a16="http://schemas.microsoft.com/office/drawing/2014/main" id="{C3A8DD31-D15E-B186-510C-3DFC7222F011}"/>
              </a:ext>
            </a:extLst>
          </p:cNvPr>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2964260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4639C-8766-4AAC-BA35-547F96D3D9BE}"/>
              </a:ext>
            </a:extLst>
          </p:cNvPr>
          <p:cNvSpPr>
            <a:spLocks noGrp="1"/>
          </p:cNvSpPr>
          <p:nvPr>
            <p:ph type="title"/>
          </p:nvPr>
        </p:nvSpPr>
        <p:spPr>
          <a:xfrm>
            <a:off x="581192" y="702156"/>
            <a:ext cx="11029616" cy="1013800"/>
          </a:xfrm>
        </p:spPr>
        <p:txBody>
          <a:bodyPr>
            <a:normAutofit/>
          </a:bodyPr>
          <a:lstStyle/>
          <a:p>
            <a:r>
              <a:rPr lang="en-US" dirty="0">
                <a:solidFill>
                  <a:srgbClr val="FFFEFF"/>
                </a:solidFill>
              </a:rPr>
              <a:t>Housekeeping</a:t>
            </a:r>
          </a:p>
        </p:txBody>
      </p:sp>
      <p:graphicFrame>
        <p:nvGraphicFramePr>
          <p:cNvPr id="8" name="Content Placeholder 2" descr="Technical Difficulties&#10;Q&amp;A option at the bottom of the screen&#10;800-526-7234 or 877-781-9403 (TTY) - or Live Chat at AskJAN.org&#10;Frequently Asked Questions (FAQ)&#10;https://AskJAN.org/Training/JAN-Webcast-Frequently-Asked-Questions.cfm&#10;Questions for Presenters&#10;Q&amp;A option at the bottom of the screen">
            <a:extLst>
              <a:ext uri="{FF2B5EF4-FFF2-40B4-BE49-F238E27FC236}">
                <a16:creationId xmlns:a16="http://schemas.microsoft.com/office/drawing/2014/main" id="{4EBCF884-6B8F-417E-9493-91071CE480E5}"/>
              </a:ext>
            </a:extLst>
          </p:cNvPr>
          <p:cNvGraphicFramePr>
            <a:graphicFrameLocks noGrp="1"/>
          </p:cNvGraphicFramePr>
          <p:nvPr>
            <p:ph idx="1"/>
          </p:nvPr>
        </p:nvGraphicFramePr>
        <p:xfrm>
          <a:off x="581025" y="1998663"/>
          <a:ext cx="11029950" cy="4022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1">
            <a:extLst>
              <a:ext uri="{FF2B5EF4-FFF2-40B4-BE49-F238E27FC236}">
                <a16:creationId xmlns:a16="http://schemas.microsoft.com/office/drawing/2014/main" id="{D96E021C-6ED6-502D-132C-525039105FFC}"/>
              </a:ext>
            </a:extLst>
          </p:cNvPr>
          <p:cNvSpPr>
            <a:spLocks noGrp="1"/>
          </p:cNvSpPr>
          <p:nvPr>
            <p:ph type="sldNum" sz="quarter" idx="12"/>
          </p:nvPr>
        </p:nvSpPr>
        <p:spPr>
          <a:xfrm>
            <a:off x="11031989" y="70115"/>
            <a:ext cx="717635" cy="33500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600" b="0" i="0" u="none" strike="noStrike" kern="1200" cap="none" spc="0" normalizeH="0" baseline="0" noProof="0" smtClean="0">
                <a:ln>
                  <a:noFill/>
                </a:ln>
                <a:solidFill>
                  <a:srgbClr val="1A3260"/>
                </a:solidFill>
                <a:effectLst/>
                <a:uLnTx/>
                <a:uFillTx/>
                <a:latin typeface="Arial Nova"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600" b="0" i="0" u="none" strike="noStrike" kern="1200" cap="none" spc="0" normalizeH="0" baseline="0" noProof="0" dirty="0">
              <a:ln>
                <a:noFill/>
              </a:ln>
              <a:solidFill>
                <a:srgbClr val="1A3260"/>
              </a:solidFill>
              <a:effectLst/>
              <a:uLnTx/>
              <a:uFillTx/>
              <a:latin typeface="Arial Nova" panose="020B0504020202020204" pitchFamily="34" charset="0"/>
              <a:ea typeface="+mn-ea"/>
              <a:cs typeface="+mn-cs"/>
            </a:endParaRPr>
          </a:p>
        </p:txBody>
      </p:sp>
    </p:spTree>
    <p:extLst>
      <p:ext uri="{BB962C8B-B14F-4D97-AF65-F5344CB8AC3E}">
        <p14:creationId xmlns:p14="http://schemas.microsoft.com/office/powerpoint/2010/main" val="1305135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8F255-F853-3176-0B41-2643F0243973}"/>
              </a:ext>
            </a:extLst>
          </p:cNvPr>
          <p:cNvSpPr>
            <a:spLocks noGrp="1"/>
          </p:cNvSpPr>
          <p:nvPr>
            <p:ph type="title"/>
          </p:nvPr>
        </p:nvSpPr>
        <p:spPr>
          <a:xfrm>
            <a:off x="581192" y="702156"/>
            <a:ext cx="11029616" cy="1013800"/>
          </a:xfrm>
        </p:spPr>
        <p:txBody>
          <a:bodyPr>
            <a:normAutofit/>
          </a:bodyPr>
          <a:lstStyle/>
          <a:p>
            <a:r>
              <a:rPr lang="en-US" dirty="0"/>
              <a:t>Accommodation Ideas: Remove chemicals</a:t>
            </a:r>
          </a:p>
        </p:txBody>
      </p:sp>
      <p:sp>
        <p:nvSpPr>
          <p:cNvPr id="11" name="Rectangle 10">
            <a:extLst>
              <a:ext uri="{FF2B5EF4-FFF2-40B4-BE49-F238E27FC236}">
                <a16:creationId xmlns:a16="http://schemas.microsoft.com/office/drawing/2014/main" id="{2E32075D-9299-4657-87D7-B9987B7FD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25CF87A-998E-E717-4D89-3FE00D7FA757}"/>
              </a:ext>
              <a:ext uri="{C183D7F6-B498-43B3-948B-1728B52AA6E4}">
                <adec:decorative xmlns:adec="http://schemas.microsoft.com/office/drawing/2017/decorative" val="1"/>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657225" y="2361056"/>
            <a:ext cx="4962525" cy="3649219"/>
          </a:xfrm>
          <a:prstGeom prst="rect">
            <a:avLst/>
          </a:prstGeom>
        </p:spPr>
      </p:pic>
      <p:sp>
        <p:nvSpPr>
          <p:cNvPr id="3" name="Content Placeholder 2">
            <a:extLst>
              <a:ext uri="{FF2B5EF4-FFF2-40B4-BE49-F238E27FC236}">
                <a16:creationId xmlns:a16="http://schemas.microsoft.com/office/drawing/2014/main" id="{16CE891E-F9FF-AE55-01E8-AD6C09B86E15}"/>
              </a:ext>
            </a:extLst>
          </p:cNvPr>
          <p:cNvSpPr>
            <a:spLocks noGrp="1"/>
          </p:cNvSpPr>
          <p:nvPr>
            <p:ph idx="1"/>
          </p:nvPr>
        </p:nvSpPr>
        <p:spPr>
          <a:xfrm>
            <a:off x="6335805" y="2180496"/>
            <a:ext cx="5275001" cy="4045683"/>
          </a:xfrm>
        </p:spPr>
        <p:txBody>
          <a:bodyPr>
            <a:normAutofit/>
          </a:bodyPr>
          <a:lstStyle/>
          <a:p>
            <a:pPr marL="0" indent="0">
              <a:spcBef>
                <a:spcPts val="576"/>
              </a:spcBef>
              <a:spcAft>
                <a:spcPts val="1200"/>
              </a:spcAft>
              <a:buNone/>
            </a:pPr>
            <a:r>
              <a:rPr lang="en-US" b="1" dirty="0"/>
              <a:t>Chemical-free zones</a:t>
            </a:r>
          </a:p>
          <a:p>
            <a:pPr>
              <a:spcBef>
                <a:spcPts val="576"/>
              </a:spcBef>
              <a:spcAft>
                <a:spcPts val="1200"/>
              </a:spcAft>
            </a:pPr>
            <a:r>
              <a:rPr lang="en-US" dirty="0"/>
              <a:t>Entrance</a:t>
            </a:r>
          </a:p>
          <a:p>
            <a:pPr>
              <a:spcBef>
                <a:spcPts val="576"/>
              </a:spcBef>
              <a:spcAft>
                <a:spcPts val="1200"/>
              </a:spcAft>
            </a:pPr>
            <a:r>
              <a:rPr lang="en-US" dirty="0"/>
              <a:t>Classroom</a:t>
            </a:r>
          </a:p>
          <a:p>
            <a:pPr>
              <a:spcBef>
                <a:spcPts val="576"/>
              </a:spcBef>
              <a:spcAft>
                <a:spcPts val="1200"/>
              </a:spcAft>
            </a:pPr>
            <a:r>
              <a:rPr lang="en-US" dirty="0"/>
              <a:t>Route of travel to restroom, break room, etc. </a:t>
            </a:r>
          </a:p>
        </p:txBody>
      </p:sp>
      <p:sp>
        <p:nvSpPr>
          <p:cNvPr id="7" name="Slide Number Placeholder 3">
            <a:extLst>
              <a:ext uri="{FF2B5EF4-FFF2-40B4-BE49-F238E27FC236}">
                <a16:creationId xmlns:a16="http://schemas.microsoft.com/office/drawing/2014/main" id="{B438E896-A37F-6988-B192-4E02B2907CAF}"/>
              </a:ext>
            </a:extLst>
          </p:cNvPr>
          <p:cNvSpPr>
            <a:spLocks noGrp="1"/>
          </p:cNvSpPr>
          <p:nvPr>
            <p:ph type="sldNum" sz="quarter" idx="12"/>
          </p:nvPr>
        </p:nvSpPr>
        <p:spPr>
          <a:xfrm>
            <a:off x="11031989" y="70115"/>
            <a:ext cx="717635" cy="335001"/>
          </a:xfrm>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38000717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AF5AE-7C05-1D96-BFB1-C1329F4A2A6B}"/>
              </a:ext>
            </a:extLst>
          </p:cNvPr>
          <p:cNvSpPr>
            <a:spLocks noGrp="1"/>
          </p:cNvSpPr>
          <p:nvPr>
            <p:ph type="title"/>
          </p:nvPr>
        </p:nvSpPr>
        <p:spPr>
          <a:xfrm>
            <a:off x="581192" y="702156"/>
            <a:ext cx="11029616" cy="1013800"/>
          </a:xfrm>
        </p:spPr>
        <p:txBody>
          <a:bodyPr>
            <a:normAutofit/>
          </a:bodyPr>
          <a:lstStyle/>
          <a:p>
            <a:r>
              <a:rPr lang="en-US" dirty="0"/>
              <a:t>Airborne Food Allergy Situation</a:t>
            </a:r>
          </a:p>
        </p:txBody>
      </p:sp>
      <p:sp>
        <p:nvSpPr>
          <p:cNvPr id="3" name="Content Placeholder 2">
            <a:extLst>
              <a:ext uri="{FF2B5EF4-FFF2-40B4-BE49-F238E27FC236}">
                <a16:creationId xmlns:a16="http://schemas.microsoft.com/office/drawing/2014/main" id="{23758065-A1D6-1AFD-2C6A-9E5AA53A3891}"/>
              </a:ext>
            </a:extLst>
          </p:cNvPr>
          <p:cNvSpPr>
            <a:spLocks noGrp="1"/>
          </p:cNvSpPr>
          <p:nvPr>
            <p:ph idx="1"/>
          </p:nvPr>
        </p:nvSpPr>
        <p:spPr>
          <a:xfrm>
            <a:off x="581192" y="2180496"/>
            <a:ext cx="7225075" cy="3678303"/>
          </a:xfrm>
        </p:spPr>
        <p:txBody>
          <a:bodyPr>
            <a:normAutofit/>
          </a:bodyPr>
          <a:lstStyle/>
          <a:p>
            <a:pPr marL="0" indent="0">
              <a:spcBef>
                <a:spcPts val="576"/>
              </a:spcBef>
              <a:spcAft>
                <a:spcPts val="1200"/>
              </a:spcAft>
              <a:buNone/>
            </a:pPr>
            <a:r>
              <a:rPr lang="en-US" sz="2200" dirty="0"/>
              <a:t>An employee contacted JAN with concerns that their employer was not following the accommodations they requested that were in place in the past. This was due to another department in the same building restarting a bi-weekly coffee networking event that was ongoing pre-pandemic. The employee is severely allergic to coffee and previous accommodations were put in place to remove all possible exposure sources on the floor where she worked, including alternate entrances, redirecting ventilation, and coffee-free shared areas.</a:t>
            </a:r>
          </a:p>
        </p:txBody>
      </p:sp>
      <p:pic>
        <p:nvPicPr>
          <p:cNvPr id="6" name="Picture 5">
            <a:extLst>
              <a:ext uri="{FF2B5EF4-FFF2-40B4-BE49-F238E27FC236}">
                <a16:creationId xmlns:a16="http://schemas.microsoft.com/office/drawing/2014/main" id="{C1D645D7-ECE3-61F4-0CF1-735463A7DA09}"/>
              </a:ext>
              <a:ext uri="{C183D7F6-B498-43B3-948B-1728B52AA6E4}">
                <adec:decorative xmlns:adec="http://schemas.microsoft.com/office/drawing/2017/decorative" val="1"/>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8539091" y="2052966"/>
            <a:ext cx="3200400" cy="3566160"/>
          </a:xfrm>
          <a:prstGeom prst="rect">
            <a:avLst/>
          </a:prstGeom>
        </p:spPr>
      </p:pic>
      <p:sp>
        <p:nvSpPr>
          <p:cNvPr id="7" name="Slide Number Placeholder 3">
            <a:extLst>
              <a:ext uri="{FF2B5EF4-FFF2-40B4-BE49-F238E27FC236}">
                <a16:creationId xmlns:a16="http://schemas.microsoft.com/office/drawing/2014/main" id="{8E8FD26E-B602-7F08-BBF1-DEBA50A21308}"/>
              </a:ext>
            </a:extLst>
          </p:cNvPr>
          <p:cNvSpPr>
            <a:spLocks noGrp="1"/>
          </p:cNvSpPr>
          <p:nvPr>
            <p:ph type="sldNum" sz="quarter" idx="12"/>
          </p:nvPr>
        </p:nvSpPr>
        <p:spPr>
          <a:xfrm>
            <a:off x="11031989" y="70115"/>
            <a:ext cx="717635" cy="335001"/>
          </a:xfrm>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1556624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9A7C4-F181-5E3E-4C49-D58941AB1383}"/>
              </a:ext>
            </a:extLst>
          </p:cNvPr>
          <p:cNvSpPr>
            <a:spLocks noGrp="1"/>
          </p:cNvSpPr>
          <p:nvPr>
            <p:ph type="title"/>
          </p:nvPr>
        </p:nvSpPr>
        <p:spPr>
          <a:xfrm>
            <a:off x="581192" y="702156"/>
            <a:ext cx="11029616" cy="1013800"/>
          </a:xfrm>
        </p:spPr>
        <p:txBody>
          <a:bodyPr>
            <a:normAutofit/>
          </a:bodyPr>
          <a:lstStyle/>
          <a:p>
            <a:r>
              <a:rPr lang="en-US"/>
              <a:t>Options to Consider: Eliminate / reduce exposure</a:t>
            </a:r>
            <a:endParaRPr lang="en-US" dirty="0"/>
          </a:p>
        </p:txBody>
      </p:sp>
      <p:sp>
        <p:nvSpPr>
          <p:cNvPr id="27" name="Rectangle 20">
            <a:extLst>
              <a:ext uri="{FF2B5EF4-FFF2-40B4-BE49-F238E27FC236}">
                <a16:creationId xmlns:a16="http://schemas.microsoft.com/office/drawing/2014/main" id="{2E32075D-9299-4657-87D7-B9987B7FD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357C015-12FF-B37D-BF6D-9E3C727E09CB}"/>
              </a:ext>
              <a:ext uri="{C183D7F6-B498-43B3-948B-1728B52AA6E4}">
                <adec:decorative xmlns:adec="http://schemas.microsoft.com/office/drawing/2017/decorative" val="1"/>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657225" y="2361056"/>
            <a:ext cx="4962525" cy="3649219"/>
          </a:xfrm>
          <a:prstGeom prst="rect">
            <a:avLst/>
          </a:prstGeom>
        </p:spPr>
      </p:pic>
      <p:sp>
        <p:nvSpPr>
          <p:cNvPr id="3" name="Content Placeholder 2">
            <a:extLst>
              <a:ext uri="{FF2B5EF4-FFF2-40B4-BE49-F238E27FC236}">
                <a16:creationId xmlns:a16="http://schemas.microsoft.com/office/drawing/2014/main" id="{50448361-AB6D-5569-E0B5-2C27120D62EA}"/>
              </a:ext>
            </a:extLst>
          </p:cNvPr>
          <p:cNvSpPr>
            <a:spLocks noGrp="1"/>
          </p:cNvSpPr>
          <p:nvPr>
            <p:ph idx="1"/>
          </p:nvPr>
        </p:nvSpPr>
        <p:spPr>
          <a:xfrm>
            <a:off x="6335805" y="2180496"/>
            <a:ext cx="5275001" cy="4045683"/>
          </a:xfrm>
        </p:spPr>
        <p:txBody>
          <a:bodyPr>
            <a:normAutofit/>
          </a:bodyPr>
          <a:lstStyle/>
          <a:p>
            <a:pPr>
              <a:spcBef>
                <a:spcPts val="576"/>
              </a:spcBef>
              <a:spcAft>
                <a:spcPts val="1200"/>
              </a:spcAft>
            </a:pPr>
            <a:r>
              <a:rPr lang="en-US" dirty="0"/>
              <a:t>Mask/respirator</a:t>
            </a:r>
          </a:p>
          <a:p>
            <a:pPr>
              <a:spcBef>
                <a:spcPts val="576"/>
              </a:spcBef>
              <a:spcAft>
                <a:spcPts val="1200"/>
              </a:spcAft>
            </a:pPr>
            <a:r>
              <a:rPr lang="en-US" dirty="0"/>
              <a:t>Air purifier</a:t>
            </a:r>
          </a:p>
          <a:p>
            <a:pPr>
              <a:spcBef>
                <a:spcPts val="576"/>
              </a:spcBef>
              <a:spcAft>
                <a:spcPts val="1200"/>
              </a:spcAft>
            </a:pPr>
            <a:r>
              <a:rPr lang="en-US" dirty="0"/>
              <a:t>Ventilation</a:t>
            </a:r>
          </a:p>
        </p:txBody>
      </p:sp>
      <p:sp>
        <p:nvSpPr>
          <p:cNvPr id="10" name="Slide Number Placeholder 3">
            <a:extLst>
              <a:ext uri="{FF2B5EF4-FFF2-40B4-BE49-F238E27FC236}">
                <a16:creationId xmlns:a16="http://schemas.microsoft.com/office/drawing/2014/main" id="{FCDA19E3-B06F-FE6F-9085-834C8B6937B0}"/>
              </a:ext>
            </a:extLst>
          </p:cNvPr>
          <p:cNvSpPr>
            <a:spLocks noGrp="1"/>
          </p:cNvSpPr>
          <p:nvPr>
            <p:ph type="sldNum" sz="quarter" idx="12"/>
          </p:nvPr>
        </p:nvSpPr>
        <p:spPr>
          <a:xfrm>
            <a:off x="10647752" y="55053"/>
            <a:ext cx="1052508" cy="365125"/>
          </a:xfrm>
        </p:spPr>
        <p:txBody>
          <a:bodyPr>
            <a:normAutofit/>
          </a:bodyPr>
          <a:lstStyle/>
          <a:p>
            <a:pPr>
              <a:spcAft>
                <a:spcPts val="600"/>
              </a:spcAft>
            </a:pPr>
            <a:fld id="{D57F1E4F-1CFF-5643-939E-217C01CDF565}" type="slidenum">
              <a:rPr lang="en-US" smtClean="0"/>
              <a:pPr>
                <a:spcAft>
                  <a:spcPts val="600"/>
                </a:spcAft>
              </a:pPr>
              <a:t>22</a:t>
            </a:fld>
            <a:endParaRPr lang="en-US" dirty="0"/>
          </a:p>
        </p:txBody>
      </p:sp>
    </p:spTree>
    <p:extLst>
      <p:ext uri="{BB962C8B-B14F-4D97-AF65-F5344CB8AC3E}">
        <p14:creationId xmlns:p14="http://schemas.microsoft.com/office/powerpoint/2010/main" val="27941842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B7B9B-1FBB-F481-1355-2BFAEDC5157C}"/>
              </a:ext>
            </a:extLst>
          </p:cNvPr>
          <p:cNvSpPr>
            <a:spLocks noGrp="1"/>
          </p:cNvSpPr>
          <p:nvPr>
            <p:ph type="title"/>
          </p:nvPr>
        </p:nvSpPr>
        <p:spPr/>
        <p:txBody>
          <a:bodyPr/>
          <a:lstStyle/>
          <a:p>
            <a:r>
              <a:rPr lang="en-US" dirty="0"/>
              <a:t>Accommodation Ideas: Restricting Foods</a:t>
            </a:r>
          </a:p>
        </p:txBody>
      </p:sp>
      <p:sp>
        <p:nvSpPr>
          <p:cNvPr id="3" name="Content Placeholder 2">
            <a:extLst>
              <a:ext uri="{FF2B5EF4-FFF2-40B4-BE49-F238E27FC236}">
                <a16:creationId xmlns:a16="http://schemas.microsoft.com/office/drawing/2014/main" id="{61552B04-21EF-966B-9879-D66FF3A1947E}"/>
              </a:ext>
            </a:extLst>
          </p:cNvPr>
          <p:cNvSpPr>
            <a:spLocks noGrp="1"/>
          </p:cNvSpPr>
          <p:nvPr>
            <p:ph idx="1"/>
          </p:nvPr>
        </p:nvSpPr>
        <p:spPr>
          <a:xfrm>
            <a:off x="581192" y="2012996"/>
            <a:ext cx="11029615" cy="4298125"/>
          </a:xfrm>
        </p:spPr>
        <p:txBody>
          <a:bodyPr>
            <a:normAutofit fontScale="85000" lnSpcReduction="10000"/>
          </a:bodyPr>
          <a:lstStyle/>
          <a:p>
            <a:pPr>
              <a:spcBef>
                <a:spcPts val="576"/>
              </a:spcBef>
            </a:pPr>
            <a:r>
              <a:rPr lang="en-US" b="1" dirty="0"/>
              <a:t>Note:</a:t>
            </a:r>
            <a:r>
              <a:rPr lang="en-US" dirty="0"/>
              <a:t> While implementing policies restricting certain foods is not fail-safe, it may help to reduce exposure.  </a:t>
            </a:r>
          </a:p>
          <a:p>
            <a:pPr>
              <a:spcBef>
                <a:spcPts val="576"/>
              </a:spcBef>
            </a:pPr>
            <a:r>
              <a:rPr lang="en-US" dirty="0"/>
              <a:t>Post signs at building entrances and in hallways, restrooms, waiting rooms, breakrooms, classrooms, and cafeterias alerting people that certain foods are restricted due to a severe food allergy.</a:t>
            </a:r>
          </a:p>
          <a:p>
            <a:pPr>
              <a:spcBef>
                <a:spcPts val="576"/>
              </a:spcBef>
            </a:pPr>
            <a:r>
              <a:rPr lang="en-US" dirty="0"/>
              <a:t>Send memos to employees mentioning that if a person has eaten the offending food to let others know so the proper precautions may be taken. Some allergic reactions occur when a person has contact with someone who has eaten an offending food.  </a:t>
            </a:r>
          </a:p>
          <a:p>
            <a:pPr>
              <a:spcBef>
                <a:spcPts val="576"/>
              </a:spcBef>
            </a:pPr>
            <a:r>
              <a:rPr lang="en-US" dirty="0"/>
              <a:t>Send occasional memos encouraging compliance with the policy.</a:t>
            </a:r>
          </a:p>
          <a:p>
            <a:pPr>
              <a:spcBef>
                <a:spcPts val="576"/>
              </a:spcBef>
            </a:pPr>
            <a:r>
              <a:rPr lang="en-US" dirty="0"/>
              <a:t>Enforce the policy with consequences for violations.</a:t>
            </a:r>
          </a:p>
          <a:p>
            <a:pPr marL="0" indent="0">
              <a:spcBef>
                <a:spcPts val="576"/>
              </a:spcBef>
              <a:buNone/>
            </a:pPr>
            <a:r>
              <a:rPr lang="en-US" dirty="0"/>
              <a:t>JAN’s </a:t>
            </a:r>
            <a:r>
              <a:rPr lang="en-US" dirty="0">
                <a:solidFill>
                  <a:srgbClr val="0070C0"/>
                </a:solidFill>
                <a:hlinkClick r:id="rId2">
                  <a:extLst>
                    <a:ext uri="{A12FA001-AC4F-418D-AE19-62706E023703}">
                      <ahyp:hlinkClr xmlns:ahyp="http://schemas.microsoft.com/office/drawing/2018/hyperlinkcolor" val="tx"/>
                    </a:ext>
                  </a:extLst>
                </a:hlinkClick>
              </a:rPr>
              <a:t>Accommodation and Compliance: Food Allergy</a:t>
            </a:r>
            <a:endParaRPr lang="en-US" dirty="0">
              <a:solidFill>
                <a:srgbClr val="0070C0"/>
              </a:solidFill>
            </a:endParaRPr>
          </a:p>
        </p:txBody>
      </p:sp>
      <p:sp>
        <p:nvSpPr>
          <p:cNvPr id="4" name="Slide Number Placeholder 3">
            <a:extLst>
              <a:ext uri="{FF2B5EF4-FFF2-40B4-BE49-F238E27FC236}">
                <a16:creationId xmlns:a16="http://schemas.microsoft.com/office/drawing/2014/main" id="{21DB3B6C-872A-1B1A-53DC-7F0D853CFB6D}"/>
              </a:ext>
            </a:extLst>
          </p:cNvPr>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13824882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1F353-9537-79B2-A550-FC88047F0D4B}"/>
              </a:ext>
            </a:extLst>
          </p:cNvPr>
          <p:cNvSpPr>
            <a:spLocks noGrp="1"/>
          </p:cNvSpPr>
          <p:nvPr>
            <p:ph type="title"/>
          </p:nvPr>
        </p:nvSpPr>
        <p:spPr/>
        <p:txBody>
          <a:bodyPr/>
          <a:lstStyle/>
          <a:p>
            <a:r>
              <a:rPr lang="en-US" dirty="0"/>
              <a:t>Fragrance Sensitivity Situation</a:t>
            </a:r>
          </a:p>
        </p:txBody>
      </p:sp>
      <p:sp>
        <p:nvSpPr>
          <p:cNvPr id="3" name="Content Placeholder 2">
            <a:extLst>
              <a:ext uri="{FF2B5EF4-FFF2-40B4-BE49-F238E27FC236}">
                <a16:creationId xmlns:a16="http://schemas.microsoft.com/office/drawing/2014/main" id="{9A522163-DAF5-76A6-11BD-E1C3DA87F6BA}"/>
              </a:ext>
            </a:extLst>
          </p:cNvPr>
          <p:cNvSpPr>
            <a:spLocks noGrp="1"/>
          </p:cNvSpPr>
          <p:nvPr>
            <p:ph idx="1"/>
          </p:nvPr>
        </p:nvSpPr>
        <p:spPr>
          <a:xfrm>
            <a:off x="581192" y="2061434"/>
            <a:ext cx="11029615" cy="4375947"/>
          </a:xfrm>
        </p:spPr>
        <p:txBody>
          <a:bodyPr>
            <a:normAutofit/>
          </a:bodyPr>
          <a:lstStyle/>
          <a:p>
            <a:pPr marL="0" indent="0">
              <a:spcBef>
                <a:spcPts val="576"/>
              </a:spcBef>
              <a:spcAft>
                <a:spcPts val="1200"/>
              </a:spcAft>
              <a:buNone/>
            </a:pPr>
            <a:r>
              <a:rPr lang="en-US" sz="2400" dirty="0"/>
              <a:t>A park worker with fragrance sensitivity related to perfumes and colognes was accommodated through an informal fragrance policy and cooperation by coworkers.</a:t>
            </a:r>
          </a:p>
          <a:p>
            <a:pPr marL="0" indent="0">
              <a:spcBef>
                <a:spcPts val="576"/>
              </a:spcBef>
              <a:spcAft>
                <a:spcPts val="1200"/>
              </a:spcAft>
              <a:buNone/>
            </a:pPr>
            <a:r>
              <a:rPr lang="en-US" sz="2400" dirty="0"/>
              <a:t>Recently the employer purchased fragranced air fresheners for all restrooms in the worker’s area, including those not open to the public. The worker brought surgical masks from home to wear into the restrooms but still experienced symptoms.</a:t>
            </a:r>
          </a:p>
          <a:p>
            <a:pPr marL="0" indent="0">
              <a:spcBef>
                <a:spcPts val="576"/>
              </a:spcBef>
              <a:spcAft>
                <a:spcPts val="1200"/>
              </a:spcAft>
              <a:buNone/>
            </a:pPr>
            <a:r>
              <a:rPr lang="en-US" sz="2400" dirty="0"/>
              <a:t>After contacting the vendor of the air fresheners on her own, the employee learned a fragrance-free option is available.</a:t>
            </a:r>
          </a:p>
        </p:txBody>
      </p:sp>
      <p:sp>
        <p:nvSpPr>
          <p:cNvPr id="4" name="Slide Number Placeholder 3">
            <a:extLst>
              <a:ext uri="{FF2B5EF4-FFF2-40B4-BE49-F238E27FC236}">
                <a16:creationId xmlns:a16="http://schemas.microsoft.com/office/drawing/2014/main" id="{D0E6351D-3FDA-F036-085F-2FD0120BA726}"/>
              </a:ext>
            </a:extLst>
          </p:cNvPr>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28213626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2BFD9-EFFF-B8C0-733B-256DD4D7B1C4}"/>
              </a:ext>
            </a:extLst>
          </p:cNvPr>
          <p:cNvSpPr>
            <a:spLocks noGrp="1"/>
          </p:cNvSpPr>
          <p:nvPr>
            <p:ph type="title"/>
          </p:nvPr>
        </p:nvSpPr>
        <p:spPr>
          <a:xfrm>
            <a:off x="581192" y="702156"/>
            <a:ext cx="11029616" cy="1013800"/>
          </a:xfrm>
        </p:spPr>
        <p:txBody>
          <a:bodyPr>
            <a:normAutofit/>
          </a:bodyPr>
          <a:lstStyle/>
          <a:p>
            <a:r>
              <a:rPr lang="en-US" dirty="0"/>
              <a:t>Could the employer have avoided this problem?</a:t>
            </a:r>
          </a:p>
        </p:txBody>
      </p:sp>
      <p:sp>
        <p:nvSpPr>
          <p:cNvPr id="16" name="Rectangle 15">
            <a:extLst>
              <a:ext uri="{FF2B5EF4-FFF2-40B4-BE49-F238E27FC236}">
                <a16:creationId xmlns:a16="http://schemas.microsoft.com/office/drawing/2014/main" id="{3FE9758B-E361-4084-8D9F-729FA6C4A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D426ADD-E405-54B5-8D49-77F394C6A8F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57225" y="2361938"/>
            <a:ext cx="4962525" cy="3647455"/>
          </a:xfrm>
          <a:prstGeom prst="rect">
            <a:avLst/>
          </a:prstGeom>
        </p:spPr>
      </p:pic>
      <p:sp>
        <p:nvSpPr>
          <p:cNvPr id="3" name="Content Placeholder 2">
            <a:extLst>
              <a:ext uri="{FF2B5EF4-FFF2-40B4-BE49-F238E27FC236}">
                <a16:creationId xmlns:a16="http://schemas.microsoft.com/office/drawing/2014/main" id="{B5EBED73-71D3-8A38-3CB6-A1079B539068}"/>
              </a:ext>
            </a:extLst>
          </p:cNvPr>
          <p:cNvSpPr>
            <a:spLocks noGrp="1"/>
          </p:cNvSpPr>
          <p:nvPr>
            <p:ph idx="1"/>
          </p:nvPr>
        </p:nvSpPr>
        <p:spPr>
          <a:xfrm>
            <a:off x="6335805" y="2180496"/>
            <a:ext cx="5275001" cy="4045683"/>
          </a:xfrm>
        </p:spPr>
        <p:txBody>
          <a:bodyPr>
            <a:normAutofit/>
          </a:bodyPr>
          <a:lstStyle/>
          <a:p>
            <a:pPr marL="0" indent="0">
              <a:spcBef>
                <a:spcPts val="576"/>
              </a:spcBef>
              <a:spcAft>
                <a:spcPts val="1200"/>
              </a:spcAft>
              <a:buNone/>
            </a:pPr>
            <a:r>
              <a:rPr lang="en-US" b="1" dirty="0"/>
              <a:t>YES!</a:t>
            </a:r>
          </a:p>
          <a:p>
            <a:pPr marL="0" indent="0">
              <a:spcBef>
                <a:spcPts val="576"/>
              </a:spcBef>
              <a:spcAft>
                <a:spcPts val="1200"/>
              </a:spcAft>
              <a:buNone/>
            </a:pPr>
            <a:r>
              <a:rPr lang="en-US" b="1" dirty="0"/>
              <a:t>When purchasing new products and equipment: </a:t>
            </a:r>
          </a:p>
          <a:p>
            <a:pPr>
              <a:spcBef>
                <a:spcPts val="576"/>
              </a:spcBef>
              <a:spcAft>
                <a:spcPts val="1200"/>
              </a:spcAft>
            </a:pPr>
            <a:r>
              <a:rPr lang="en-US"/>
              <a:t>Accessibility issues may need </a:t>
            </a:r>
            <a:br>
              <a:rPr lang="en-US"/>
            </a:br>
            <a:r>
              <a:rPr lang="en-US"/>
              <a:t>to be addressed</a:t>
            </a:r>
          </a:p>
          <a:p>
            <a:pPr>
              <a:spcBef>
                <a:spcPts val="576"/>
              </a:spcBef>
              <a:spcAft>
                <a:spcPts val="1200"/>
              </a:spcAft>
            </a:pPr>
            <a:r>
              <a:rPr lang="en-US"/>
              <a:t>Employees may need to communicate accommodation modification needs</a:t>
            </a:r>
          </a:p>
        </p:txBody>
      </p:sp>
      <p:sp>
        <p:nvSpPr>
          <p:cNvPr id="7" name="Slide Number Placeholder 3">
            <a:extLst>
              <a:ext uri="{FF2B5EF4-FFF2-40B4-BE49-F238E27FC236}">
                <a16:creationId xmlns:a16="http://schemas.microsoft.com/office/drawing/2014/main" id="{4623F6A5-4572-C0F7-215D-09D67D15F48A}"/>
              </a:ext>
            </a:extLst>
          </p:cNvPr>
          <p:cNvSpPr>
            <a:spLocks noGrp="1"/>
          </p:cNvSpPr>
          <p:nvPr>
            <p:ph type="sldNum" sz="quarter" idx="12"/>
          </p:nvPr>
        </p:nvSpPr>
        <p:spPr>
          <a:xfrm>
            <a:off x="10665305" y="55053"/>
            <a:ext cx="1052508" cy="365125"/>
          </a:xfrm>
        </p:spPr>
        <p:txBody>
          <a:bodyPr>
            <a:normAutofit/>
          </a:bodyPr>
          <a:lstStyle/>
          <a:p>
            <a:pPr>
              <a:spcAft>
                <a:spcPts val="600"/>
              </a:spcAft>
            </a:pPr>
            <a:fld id="{D57F1E4F-1CFF-5643-939E-217C01CDF565}" type="slidenum">
              <a:rPr lang="en-US" smtClean="0"/>
              <a:pPr>
                <a:spcAft>
                  <a:spcPts val="600"/>
                </a:spcAft>
              </a:pPr>
              <a:t>25</a:t>
            </a:fld>
            <a:endParaRPr lang="en-US" dirty="0"/>
          </a:p>
        </p:txBody>
      </p:sp>
    </p:spTree>
    <p:extLst>
      <p:ext uri="{BB962C8B-B14F-4D97-AF65-F5344CB8AC3E}">
        <p14:creationId xmlns:p14="http://schemas.microsoft.com/office/powerpoint/2010/main" val="29586499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C0867-ECFA-3E62-1795-4FCA2E47EAE1}"/>
              </a:ext>
            </a:extLst>
          </p:cNvPr>
          <p:cNvSpPr>
            <a:spLocks noGrp="1"/>
          </p:cNvSpPr>
          <p:nvPr>
            <p:ph type="title"/>
          </p:nvPr>
        </p:nvSpPr>
        <p:spPr>
          <a:xfrm>
            <a:off x="581192" y="702156"/>
            <a:ext cx="11029616" cy="1013800"/>
          </a:xfrm>
        </p:spPr>
        <p:txBody>
          <a:bodyPr>
            <a:normAutofit/>
          </a:bodyPr>
          <a:lstStyle/>
          <a:p>
            <a:r>
              <a:rPr lang="en-US" dirty="0"/>
              <a:t>Options to Consider</a:t>
            </a:r>
          </a:p>
        </p:txBody>
      </p:sp>
      <p:sp>
        <p:nvSpPr>
          <p:cNvPr id="18" name="Rectangle 17">
            <a:extLst>
              <a:ext uri="{FF2B5EF4-FFF2-40B4-BE49-F238E27FC236}">
                <a16:creationId xmlns:a16="http://schemas.microsoft.com/office/drawing/2014/main" id="{3FE9758B-E361-4084-8D9F-729FA6C4A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E955B90-7BBE-9C92-2F9D-32FD947E1F9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57225" y="2361938"/>
            <a:ext cx="4962525" cy="3647455"/>
          </a:xfrm>
          <a:prstGeom prst="rect">
            <a:avLst/>
          </a:prstGeom>
        </p:spPr>
      </p:pic>
      <p:sp>
        <p:nvSpPr>
          <p:cNvPr id="3" name="Content Placeholder 2">
            <a:extLst>
              <a:ext uri="{FF2B5EF4-FFF2-40B4-BE49-F238E27FC236}">
                <a16:creationId xmlns:a16="http://schemas.microsoft.com/office/drawing/2014/main" id="{50537B70-DCAA-0CB9-51BD-7FCE2DAC041A}"/>
              </a:ext>
            </a:extLst>
          </p:cNvPr>
          <p:cNvSpPr>
            <a:spLocks noGrp="1"/>
          </p:cNvSpPr>
          <p:nvPr>
            <p:ph idx="1"/>
          </p:nvPr>
        </p:nvSpPr>
        <p:spPr>
          <a:xfrm>
            <a:off x="6335805" y="2180496"/>
            <a:ext cx="5275001" cy="4045683"/>
          </a:xfrm>
        </p:spPr>
        <p:txBody>
          <a:bodyPr>
            <a:normAutofit/>
          </a:bodyPr>
          <a:lstStyle/>
          <a:p>
            <a:pPr>
              <a:spcBef>
                <a:spcPts val="576"/>
              </a:spcBef>
              <a:spcAft>
                <a:spcPts val="1200"/>
              </a:spcAft>
            </a:pPr>
            <a:r>
              <a:rPr lang="en-US" dirty="0"/>
              <a:t>Remove chemicals</a:t>
            </a:r>
          </a:p>
          <a:p>
            <a:pPr>
              <a:spcBef>
                <a:spcPts val="576"/>
              </a:spcBef>
              <a:spcAft>
                <a:spcPts val="1200"/>
              </a:spcAft>
            </a:pPr>
            <a:r>
              <a:rPr lang="en-US" dirty="0"/>
              <a:t>Use alternative products</a:t>
            </a:r>
          </a:p>
          <a:p>
            <a:pPr>
              <a:spcBef>
                <a:spcPts val="576"/>
              </a:spcBef>
              <a:spcAft>
                <a:spcPts val="1200"/>
              </a:spcAft>
            </a:pPr>
            <a:r>
              <a:rPr lang="en-US" dirty="0"/>
              <a:t>Education</a:t>
            </a:r>
          </a:p>
          <a:p>
            <a:pPr>
              <a:spcBef>
                <a:spcPts val="576"/>
              </a:spcBef>
              <a:spcAft>
                <a:spcPts val="1200"/>
              </a:spcAft>
            </a:pPr>
            <a:r>
              <a:rPr lang="en-US" dirty="0"/>
              <a:t>Voluntary bans </a:t>
            </a:r>
          </a:p>
        </p:txBody>
      </p:sp>
      <p:sp>
        <p:nvSpPr>
          <p:cNvPr id="8" name="Slide Number Placeholder 3">
            <a:extLst>
              <a:ext uri="{FF2B5EF4-FFF2-40B4-BE49-F238E27FC236}">
                <a16:creationId xmlns:a16="http://schemas.microsoft.com/office/drawing/2014/main" id="{FC157ABE-F65B-E059-244E-3AFB913FC573}"/>
              </a:ext>
            </a:extLst>
          </p:cNvPr>
          <p:cNvSpPr>
            <a:spLocks noGrp="1"/>
          </p:cNvSpPr>
          <p:nvPr>
            <p:ph type="sldNum" sz="quarter" idx="12"/>
          </p:nvPr>
        </p:nvSpPr>
        <p:spPr>
          <a:xfrm>
            <a:off x="10645849" y="55053"/>
            <a:ext cx="1052508" cy="365125"/>
          </a:xfrm>
        </p:spPr>
        <p:txBody>
          <a:bodyPr>
            <a:normAutofit/>
          </a:bodyPr>
          <a:lstStyle/>
          <a:p>
            <a:pPr>
              <a:spcAft>
                <a:spcPts val="600"/>
              </a:spcAft>
            </a:pPr>
            <a:fld id="{D57F1E4F-1CFF-5643-939E-217C01CDF565}" type="slidenum">
              <a:rPr lang="en-US" smtClean="0"/>
              <a:pPr>
                <a:spcAft>
                  <a:spcPts val="600"/>
                </a:spcAft>
              </a:pPr>
              <a:t>26</a:t>
            </a:fld>
            <a:endParaRPr lang="en-US" dirty="0"/>
          </a:p>
        </p:txBody>
      </p:sp>
    </p:spTree>
    <p:extLst>
      <p:ext uri="{BB962C8B-B14F-4D97-AF65-F5344CB8AC3E}">
        <p14:creationId xmlns:p14="http://schemas.microsoft.com/office/powerpoint/2010/main" val="10558296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B5CD0-A939-070D-91EA-17F43063A029}"/>
              </a:ext>
            </a:extLst>
          </p:cNvPr>
          <p:cNvSpPr>
            <a:spLocks noGrp="1"/>
          </p:cNvSpPr>
          <p:nvPr>
            <p:ph type="title"/>
          </p:nvPr>
        </p:nvSpPr>
        <p:spPr>
          <a:xfrm>
            <a:off x="581192" y="702156"/>
            <a:ext cx="11029616" cy="1013800"/>
          </a:xfrm>
        </p:spPr>
        <p:txBody>
          <a:bodyPr>
            <a:normAutofit/>
          </a:bodyPr>
          <a:lstStyle/>
          <a:p>
            <a:r>
              <a:rPr lang="en-US" dirty="0"/>
              <a:t>Service Animal </a:t>
            </a:r>
            <a:r>
              <a:rPr lang="en-US" cap="none" dirty="0"/>
              <a:t>vs</a:t>
            </a:r>
            <a:r>
              <a:rPr lang="en-US" dirty="0"/>
              <a:t> Allergies Example</a:t>
            </a:r>
          </a:p>
        </p:txBody>
      </p:sp>
      <p:sp>
        <p:nvSpPr>
          <p:cNvPr id="10" name="Rectangle 9">
            <a:extLst>
              <a:ext uri="{FF2B5EF4-FFF2-40B4-BE49-F238E27FC236}">
                <a16:creationId xmlns:a16="http://schemas.microsoft.com/office/drawing/2014/main" id="{2E32075D-9299-4657-87D7-B9987B7FD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0DB275D-11A3-9BC3-A74C-EA47D58420CF}"/>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b="-2"/>
          <a:stretch/>
        </p:blipFill>
        <p:spPr>
          <a:xfrm>
            <a:off x="657225" y="2361056"/>
            <a:ext cx="4962525" cy="3649219"/>
          </a:xfrm>
          <a:prstGeom prst="rect">
            <a:avLst/>
          </a:prstGeom>
        </p:spPr>
      </p:pic>
      <p:sp>
        <p:nvSpPr>
          <p:cNvPr id="3" name="Content Placeholder 2">
            <a:extLst>
              <a:ext uri="{FF2B5EF4-FFF2-40B4-BE49-F238E27FC236}">
                <a16:creationId xmlns:a16="http://schemas.microsoft.com/office/drawing/2014/main" id="{2EFAE5E3-BC95-36B5-4517-0A0D1D77C1AB}"/>
              </a:ext>
            </a:extLst>
          </p:cNvPr>
          <p:cNvSpPr>
            <a:spLocks noGrp="1"/>
          </p:cNvSpPr>
          <p:nvPr>
            <p:ph idx="1"/>
          </p:nvPr>
        </p:nvSpPr>
        <p:spPr>
          <a:xfrm>
            <a:off x="6335805" y="2180496"/>
            <a:ext cx="5275001" cy="4045683"/>
          </a:xfrm>
        </p:spPr>
        <p:txBody>
          <a:bodyPr>
            <a:normAutofit/>
          </a:bodyPr>
          <a:lstStyle/>
          <a:p>
            <a:pPr marL="0" indent="0">
              <a:lnSpc>
                <a:spcPct val="90000"/>
              </a:lnSpc>
              <a:spcBef>
                <a:spcPts val="576"/>
              </a:spcBef>
              <a:spcAft>
                <a:spcPts val="1200"/>
              </a:spcAft>
              <a:buNone/>
            </a:pPr>
            <a:r>
              <a:rPr lang="en-US" sz="2200" dirty="0"/>
              <a:t>A newly hired federal employee requested to bring a service dog into the workplace. After starting, a co-worker informed the employer of a severe allergy to animals. The employer moved one employee’s workstation, provided an air purifier for the employee with the allergy, established separate routes of travel, maintained a regular cleaning schedule, and allowed the employees to communicate in alternative ways, other than face-to-face communication. </a:t>
            </a:r>
          </a:p>
        </p:txBody>
      </p:sp>
      <p:sp>
        <p:nvSpPr>
          <p:cNvPr id="4" name="Slide Number Placeholder 3">
            <a:extLst>
              <a:ext uri="{FF2B5EF4-FFF2-40B4-BE49-F238E27FC236}">
                <a16:creationId xmlns:a16="http://schemas.microsoft.com/office/drawing/2014/main" id="{B5E9DA9A-0370-FB22-8591-975D089FC3CA}"/>
              </a:ext>
            </a:extLst>
          </p:cNvPr>
          <p:cNvSpPr>
            <a:spLocks noGrp="1"/>
          </p:cNvSpPr>
          <p:nvPr>
            <p:ph type="sldNum" sz="quarter" idx="12"/>
          </p:nvPr>
        </p:nvSpPr>
        <p:spPr>
          <a:xfrm>
            <a:off x="10701175" y="55053"/>
            <a:ext cx="1052508" cy="365125"/>
          </a:xfrm>
        </p:spPr>
        <p:txBody>
          <a:bodyPr>
            <a:normAutofit/>
          </a:bodyPr>
          <a:lstStyle/>
          <a:p>
            <a:pPr>
              <a:spcAft>
                <a:spcPts val="600"/>
              </a:spcAft>
            </a:pPr>
            <a:fld id="{D57F1E4F-1CFF-5643-939E-217C01CDF565}" type="slidenum">
              <a:rPr lang="en-US" smtClean="0"/>
              <a:pPr>
                <a:spcAft>
                  <a:spcPts val="600"/>
                </a:spcAft>
              </a:pPr>
              <a:t>27</a:t>
            </a:fld>
            <a:endParaRPr lang="en-US" dirty="0"/>
          </a:p>
        </p:txBody>
      </p:sp>
    </p:spTree>
    <p:extLst>
      <p:ext uri="{BB962C8B-B14F-4D97-AF65-F5344CB8AC3E}">
        <p14:creationId xmlns:p14="http://schemas.microsoft.com/office/powerpoint/2010/main" val="12547255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B5CD0-A939-070D-91EA-17F43063A029}"/>
              </a:ext>
            </a:extLst>
          </p:cNvPr>
          <p:cNvSpPr>
            <a:spLocks noGrp="1"/>
          </p:cNvSpPr>
          <p:nvPr>
            <p:ph type="title"/>
          </p:nvPr>
        </p:nvSpPr>
        <p:spPr/>
        <p:txBody>
          <a:bodyPr>
            <a:normAutofit/>
          </a:bodyPr>
          <a:lstStyle/>
          <a:p>
            <a:r>
              <a:rPr lang="en-US" dirty="0"/>
              <a:t>Accommodations: Service Animal </a:t>
            </a:r>
            <a:r>
              <a:rPr lang="en-US" cap="none" dirty="0"/>
              <a:t>vs</a:t>
            </a:r>
            <a:r>
              <a:rPr lang="en-US" dirty="0"/>
              <a:t> Allergies </a:t>
            </a:r>
          </a:p>
        </p:txBody>
      </p:sp>
      <p:sp>
        <p:nvSpPr>
          <p:cNvPr id="3" name="Content Placeholder 2">
            <a:extLst>
              <a:ext uri="{FF2B5EF4-FFF2-40B4-BE49-F238E27FC236}">
                <a16:creationId xmlns:a16="http://schemas.microsoft.com/office/drawing/2014/main" id="{2EFAE5E3-BC95-36B5-4517-0A0D1D77C1AB}"/>
              </a:ext>
            </a:extLst>
          </p:cNvPr>
          <p:cNvSpPr>
            <a:spLocks noGrp="1"/>
          </p:cNvSpPr>
          <p:nvPr>
            <p:ph idx="1"/>
          </p:nvPr>
        </p:nvSpPr>
        <p:spPr>
          <a:xfrm>
            <a:off x="581193" y="2256696"/>
            <a:ext cx="11029615" cy="3678303"/>
          </a:xfrm>
        </p:spPr>
        <p:txBody>
          <a:bodyPr>
            <a:noAutofit/>
          </a:bodyPr>
          <a:lstStyle/>
          <a:p>
            <a:pPr>
              <a:lnSpc>
                <a:spcPct val="90000"/>
              </a:lnSpc>
              <a:spcBef>
                <a:spcPts val="576"/>
              </a:spcBef>
              <a:spcAft>
                <a:spcPts val="1200"/>
              </a:spcAft>
              <a:defRPr/>
            </a:pPr>
            <a:r>
              <a:rPr lang="en-US" altLang="en-US" sz="2400" b="0" dirty="0"/>
              <a:t>Balance accommodation needs</a:t>
            </a:r>
          </a:p>
          <a:p>
            <a:pPr>
              <a:lnSpc>
                <a:spcPct val="90000"/>
              </a:lnSpc>
              <a:spcBef>
                <a:spcPts val="576"/>
              </a:spcBef>
              <a:spcAft>
                <a:spcPts val="1200"/>
              </a:spcAft>
              <a:defRPr/>
            </a:pPr>
            <a:r>
              <a:rPr lang="en-US" altLang="en-US" sz="2400" b="0" dirty="0"/>
              <a:t>Eliminate or reduce in-person contact </a:t>
            </a:r>
          </a:p>
          <a:p>
            <a:pPr>
              <a:lnSpc>
                <a:spcPct val="90000"/>
              </a:lnSpc>
              <a:spcBef>
                <a:spcPts val="576"/>
              </a:spcBef>
              <a:spcAft>
                <a:spcPts val="1200"/>
              </a:spcAft>
              <a:defRPr/>
            </a:pPr>
            <a:r>
              <a:rPr lang="en-US" altLang="en-US" sz="2400" b="0" dirty="0"/>
              <a:t>Establish separate paths of travel</a:t>
            </a:r>
          </a:p>
          <a:p>
            <a:pPr>
              <a:lnSpc>
                <a:spcPct val="90000"/>
              </a:lnSpc>
              <a:spcBef>
                <a:spcPts val="576"/>
              </a:spcBef>
              <a:spcAft>
                <a:spcPts val="1200"/>
              </a:spcAft>
              <a:defRPr/>
            </a:pPr>
            <a:r>
              <a:rPr lang="en-US" altLang="en-US" sz="2400" b="0" dirty="0"/>
              <a:t>Use air purifiers  </a:t>
            </a:r>
          </a:p>
          <a:p>
            <a:pPr>
              <a:lnSpc>
                <a:spcPct val="90000"/>
              </a:lnSpc>
              <a:spcBef>
                <a:spcPts val="576"/>
              </a:spcBef>
              <a:spcAft>
                <a:spcPts val="1200"/>
              </a:spcAft>
              <a:defRPr/>
            </a:pPr>
            <a:r>
              <a:rPr lang="en-US" altLang="en-US" sz="2400" b="0" dirty="0"/>
              <a:t>Modify cleaning regimen </a:t>
            </a:r>
          </a:p>
          <a:p>
            <a:pPr>
              <a:lnSpc>
                <a:spcPct val="90000"/>
              </a:lnSpc>
              <a:spcBef>
                <a:spcPts val="576"/>
              </a:spcBef>
              <a:defRPr/>
            </a:pPr>
            <a:r>
              <a:rPr lang="en-US" altLang="en-US" sz="2400" b="0" dirty="0"/>
              <a:t>Consider offering dander management products to employee </a:t>
            </a:r>
            <a:br>
              <a:rPr lang="en-US" altLang="en-US" sz="2400" b="0" dirty="0"/>
            </a:br>
            <a:endParaRPr lang="en-US" altLang="en-US" sz="2400" dirty="0"/>
          </a:p>
          <a:p>
            <a:pPr marL="0" indent="0" eaLnBrk="1" hangingPunct="1">
              <a:lnSpc>
                <a:spcPct val="90000"/>
              </a:lnSpc>
              <a:spcBef>
                <a:spcPts val="576"/>
              </a:spcBef>
              <a:buNone/>
              <a:defRPr/>
            </a:pPr>
            <a:r>
              <a:rPr lang="en-US" altLang="en-US" sz="2400" dirty="0"/>
              <a:t>JAN’s </a:t>
            </a:r>
            <a:r>
              <a:rPr lang="en-US" altLang="en-US" sz="2400" dirty="0">
                <a:solidFill>
                  <a:srgbClr val="0070C0"/>
                </a:solidFill>
                <a:hlinkClick r:id="rId2">
                  <a:extLst>
                    <a:ext uri="{A12FA001-AC4F-418D-AE19-62706E023703}">
                      <ahyp:hlinkClr xmlns:ahyp="http://schemas.microsoft.com/office/drawing/2018/hyperlinkcolor" val="tx"/>
                    </a:ext>
                  </a:extLst>
                </a:hlinkClick>
              </a:rPr>
              <a:t>Service Animals and Allergies in the Workplace</a:t>
            </a:r>
            <a:endParaRPr lang="en-US" altLang="en-US" sz="2400" dirty="0">
              <a:solidFill>
                <a:srgbClr val="0070C0"/>
              </a:solidFill>
            </a:endParaRPr>
          </a:p>
        </p:txBody>
      </p:sp>
      <p:sp>
        <p:nvSpPr>
          <p:cNvPr id="7" name="Slide Number Placeholder 3">
            <a:extLst>
              <a:ext uri="{FF2B5EF4-FFF2-40B4-BE49-F238E27FC236}">
                <a16:creationId xmlns:a16="http://schemas.microsoft.com/office/drawing/2014/main" id="{9658B717-99D3-BE12-89BA-B9EB87FD4922}"/>
              </a:ext>
            </a:extLst>
          </p:cNvPr>
          <p:cNvSpPr>
            <a:spLocks noGrp="1"/>
          </p:cNvSpPr>
          <p:nvPr>
            <p:ph type="sldNum" sz="quarter" idx="12"/>
          </p:nvPr>
        </p:nvSpPr>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34726325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633CA-D607-5D6A-B54A-69A8B974837F}"/>
              </a:ext>
            </a:extLst>
          </p:cNvPr>
          <p:cNvSpPr>
            <a:spLocks noGrp="1"/>
          </p:cNvSpPr>
          <p:nvPr>
            <p:ph type="title"/>
          </p:nvPr>
        </p:nvSpPr>
        <p:spPr/>
        <p:txBody>
          <a:bodyPr/>
          <a:lstStyle/>
          <a:p>
            <a:r>
              <a:rPr lang="en-US" dirty="0"/>
              <a:t>Respiratory Situation</a:t>
            </a:r>
          </a:p>
        </p:txBody>
      </p:sp>
      <p:sp>
        <p:nvSpPr>
          <p:cNvPr id="3" name="Content Placeholder 2">
            <a:extLst>
              <a:ext uri="{FF2B5EF4-FFF2-40B4-BE49-F238E27FC236}">
                <a16:creationId xmlns:a16="http://schemas.microsoft.com/office/drawing/2014/main" id="{0540178B-9892-2E26-6559-EB2598BF1424}"/>
              </a:ext>
            </a:extLst>
          </p:cNvPr>
          <p:cNvSpPr>
            <a:spLocks noGrp="1"/>
          </p:cNvSpPr>
          <p:nvPr>
            <p:ph idx="1"/>
          </p:nvPr>
        </p:nvSpPr>
        <p:spPr/>
        <p:txBody>
          <a:bodyPr>
            <a:noAutofit/>
          </a:bodyPr>
          <a:lstStyle/>
          <a:p>
            <a:pPr marL="0" indent="0">
              <a:spcBef>
                <a:spcPts val="576"/>
              </a:spcBef>
              <a:spcAft>
                <a:spcPts val="1200"/>
              </a:spcAft>
              <a:buNone/>
            </a:pPr>
            <a:r>
              <a:rPr lang="en-US" sz="2400" dirty="0">
                <a:solidFill>
                  <a:schemeClr val="accent1"/>
                </a:solidFill>
                <a:latin typeface="Arial Nova" panose="020B0504020202020204" pitchFamily="34" charset="0"/>
                <a:cs typeface="Arial" panose="020B0604020202020204" pitchFamily="34" charset="0"/>
              </a:rPr>
              <a:t>An educational social worker with a respiratory impairment and fragrance sensitivity was teleworking during the pandemic. When employees were called back to the worksite, the employee requested to continue teleworking.</a:t>
            </a:r>
          </a:p>
          <a:p>
            <a:pPr marL="0" indent="0">
              <a:spcBef>
                <a:spcPts val="576"/>
              </a:spcBef>
              <a:spcAft>
                <a:spcPts val="1200"/>
              </a:spcAft>
              <a:buNone/>
            </a:pPr>
            <a:r>
              <a:rPr lang="en-US" sz="2400" dirty="0">
                <a:solidFill>
                  <a:schemeClr val="accent1"/>
                </a:solidFill>
                <a:latin typeface="Arial Nova" panose="020B0504020202020204" pitchFamily="34" charset="0"/>
                <a:cs typeface="Arial" panose="020B0604020202020204" pitchFamily="34" charset="0"/>
              </a:rPr>
              <a:t>When telework was denied, the employee requested a hybrid schedule of 2 days on-site and 3 at home, masks, air purifiers within the workspaces, and a private office to do case documentation</a:t>
            </a:r>
            <a:r>
              <a:rPr lang="en-US" sz="2400" dirty="0">
                <a:latin typeface="Arial Nova" panose="020B0504020202020204" pitchFamily="34" charset="0"/>
              </a:rPr>
              <a:t>. </a:t>
            </a:r>
          </a:p>
        </p:txBody>
      </p:sp>
      <p:sp>
        <p:nvSpPr>
          <p:cNvPr id="4" name="Slide Number Placeholder 3">
            <a:extLst>
              <a:ext uri="{FF2B5EF4-FFF2-40B4-BE49-F238E27FC236}">
                <a16:creationId xmlns:a16="http://schemas.microsoft.com/office/drawing/2014/main" id="{21A42CF3-E086-4036-ABB1-3BEEA5C26D69}"/>
              </a:ext>
            </a:extLst>
          </p:cNvPr>
          <p:cNvSpPr>
            <a:spLocks noGrp="1"/>
          </p:cNvSpPr>
          <p:nvPr>
            <p:ph type="sldNum" sz="quarter" idx="12"/>
          </p:nvPr>
        </p:nvSpPr>
        <p:spPr/>
        <p:txBody>
          <a:bodyPr>
            <a:normAutofit/>
          </a:bodyPr>
          <a:lstStyle/>
          <a:p>
            <a:pPr marL="0" marR="0" lvl="0" indent="0" algn="r" defTabSz="457189" rtl="0" eaLnBrk="1" fontAlgn="auto" latinLnBrk="0" hangingPunct="1">
              <a:lnSpc>
                <a:spcPct val="90000"/>
              </a:lnSpc>
              <a:spcBef>
                <a:spcPts val="0"/>
              </a:spcBef>
              <a:spcAft>
                <a:spcPts val="600"/>
              </a:spcAft>
              <a:buClrTx/>
              <a:buSzTx/>
              <a:buFontTx/>
              <a:buNone/>
              <a:tabLst/>
              <a:defRPr/>
            </a:pPr>
            <a:fld id="{D57F1E4F-1CFF-5643-939E-217C01CDF565}" type="slidenum">
              <a:rPr kumimoji="0" lang="en-US" sz="1600" b="0" i="0" u="none" strike="noStrike" kern="1200" cap="none" spc="0" normalizeH="0" baseline="0" noProof="0">
                <a:ln>
                  <a:noFill/>
                </a:ln>
                <a:solidFill>
                  <a:srgbClr val="002060"/>
                </a:solidFill>
                <a:effectLst/>
                <a:uLnTx/>
                <a:uFillTx/>
                <a:latin typeface="Arial Nova" panose="020B0504020202020204" pitchFamily="34" charset="0"/>
                <a:ea typeface="+mn-ea"/>
                <a:cs typeface="+mn-cs"/>
              </a:rPr>
              <a:pPr marL="0" marR="0" lvl="0" indent="0" algn="r" defTabSz="457189" rtl="0" eaLnBrk="1" fontAlgn="auto" latinLnBrk="0" hangingPunct="1">
                <a:lnSpc>
                  <a:spcPct val="90000"/>
                </a:lnSpc>
                <a:spcBef>
                  <a:spcPts val="0"/>
                </a:spcBef>
                <a:spcAft>
                  <a:spcPts val="600"/>
                </a:spcAft>
                <a:buClrTx/>
                <a:buSzTx/>
                <a:buFontTx/>
                <a:buNone/>
                <a:tabLst/>
                <a:defRPr/>
              </a:pPr>
              <a:t>29</a:t>
            </a:fld>
            <a:endParaRPr kumimoji="0" lang="en-US" sz="1600" b="0" i="0" u="none" strike="noStrike" kern="1200" cap="none" spc="0" normalizeH="0" baseline="0" noProof="0" dirty="0">
              <a:ln>
                <a:noFill/>
              </a:ln>
              <a:solidFill>
                <a:srgbClr val="002060"/>
              </a:solidFill>
              <a:effectLst/>
              <a:uLnTx/>
              <a:uFillTx/>
              <a:latin typeface="Arial Nova" panose="020B0504020202020204" pitchFamily="34" charset="0"/>
              <a:ea typeface="+mn-ea"/>
              <a:cs typeface="+mn-cs"/>
            </a:endParaRPr>
          </a:p>
        </p:txBody>
      </p:sp>
    </p:spTree>
    <p:extLst>
      <p:ext uri="{BB962C8B-B14F-4D97-AF65-F5344CB8AC3E}">
        <p14:creationId xmlns:p14="http://schemas.microsoft.com/office/powerpoint/2010/main" val="4005600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4639C-8766-4AAC-BA35-547F96D3D9BE}"/>
              </a:ext>
            </a:extLst>
          </p:cNvPr>
          <p:cNvSpPr>
            <a:spLocks noGrp="1"/>
          </p:cNvSpPr>
          <p:nvPr>
            <p:ph type="title"/>
          </p:nvPr>
        </p:nvSpPr>
        <p:spPr>
          <a:xfrm>
            <a:off x="581192" y="702156"/>
            <a:ext cx="11029616" cy="1013800"/>
          </a:xfrm>
        </p:spPr>
        <p:txBody>
          <a:bodyPr>
            <a:normAutofit/>
          </a:bodyPr>
          <a:lstStyle/>
          <a:p>
            <a:r>
              <a:rPr lang="en-US" dirty="0">
                <a:solidFill>
                  <a:srgbClr val="FFFEFF"/>
                </a:solidFill>
              </a:rPr>
              <a:t>Housekeeping 2</a:t>
            </a:r>
          </a:p>
        </p:txBody>
      </p:sp>
      <p:graphicFrame>
        <p:nvGraphicFramePr>
          <p:cNvPr id="8" name="Content Placeholder 2" descr="PPT Slides&#10;Click the link included in the webcast login email you received&#10;Captioning&#10;Use the closed caption (CC) option or StreamText link shared in the webcast chat&#10;Transcript will be available wit webcast archive">
            <a:extLst>
              <a:ext uri="{FF2B5EF4-FFF2-40B4-BE49-F238E27FC236}">
                <a16:creationId xmlns:a16="http://schemas.microsoft.com/office/drawing/2014/main" id="{4EBCF884-6B8F-417E-9493-91071CE480E5}"/>
              </a:ext>
            </a:extLst>
          </p:cNvPr>
          <p:cNvGraphicFramePr>
            <a:graphicFrameLocks noGrp="1"/>
          </p:cNvGraphicFramePr>
          <p:nvPr>
            <p:ph idx="1"/>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21">
            <a:extLst>
              <a:ext uri="{FF2B5EF4-FFF2-40B4-BE49-F238E27FC236}">
                <a16:creationId xmlns:a16="http://schemas.microsoft.com/office/drawing/2014/main" id="{26FFFA19-806B-953A-0418-DC888589F790}"/>
              </a:ext>
            </a:extLst>
          </p:cNvPr>
          <p:cNvSpPr>
            <a:spLocks noGrp="1"/>
          </p:cNvSpPr>
          <p:nvPr>
            <p:ph type="sldNum" sz="quarter" idx="12"/>
          </p:nvPr>
        </p:nvSpPr>
        <p:spPr>
          <a:xfrm>
            <a:off x="11031989" y="70115"/>
            <a:ext cx="717635" cy="33500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600" b="0" i="0" u="none" strike="noStrike" kern="1200" cap="none" spc="0" normalizeH="0" baseline="0" noProof="0" smtClean="0">
                <a:ln>
                  <a:noFill/>
                </a:ln>
                <a:solidFill>
                  <a:srgbClr val="1A3260"/>
                </a:solidFill>
                <a:effectLst/>
                <a:uLnTx/>
                <a:uFillTx/>
                <a:latin typeface="Arial Nova"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600" b="0" i="0" u="none" strike="noStrike" kern="1200" cap="none" spc="0" normalizeH="0" baseline="0" noProof="0" dirty="0">
              <a:ln>
                <a:noFill/>
              </a:ln>
              <a:solidFill>
                <a:srgbClr val="1A3260"/>
              </a:solidFill>
              <a:effectLst/>
              <a:uLnTx/>
              <a:uFillTx/>
              <a:latin typeface="Arial Nova" panose="020B0504020202020204" pitchFamily="34" charset="0"/>
              <a:ea typeface="+mn-ea"/>
              <a:cs typeface="+mn-cs"/>
            </a:endParaRPr>
          </a:p>
        </p:txBody>
      </p:sp>
    </p:spTree>
    <p:extLst>
      <p:ext uri="{BB962C8B-B14F-4D97-AF65-F5344CB8AC3E}">
        <p14:creationId xmlns:p14="http://schemas.microsoft.com/office/powerpoint/2010/main" val="16639138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A4F52-59AC-1E03-9699-46DBA65C23EA}"/>
              </a:ext>
            </a:extLst>
          </p:cNvPr>
          <p:cNvSpPr>
            <a:spLocks noGrp="1"/>
          </p:cNvSpPr>
          <p:nvPr>
            <p:ph type="title"/>
          </p:nvPr>
        </p:nvSpPr>
        <p:spPr>
          <a:xfrm>
            <a:off x="581192" y="702156"/>
            <a:ext cx="11029616" cy="1013800"/>
          </a:xfrm>
        </p:spPr>
        <p:txBody>
          <a:bodyPr>
            <a:normAutofit/>
          </a:bodyPr>
          <a:lstStyle/>
          <a:p>
            <a:r>
              <a:rPr lang="en-US" dirty="0"/>
              <a:t>Respiratory solution</a:t>
            </a:r>
          </a:p>
        </p:txBody>
      </p:sp>
      <p:sp>
        <p:nvSpPr>
          <p:cNvPr id="11" name="Rectangle 10">
            <a:extLst>
              <a:ext uri="{FF2B5EF4-FFF2-40B4-BE49-F238E27FC236}">
                <a16:creationId xmlns:a16="http://schemas.microsoft.com/office/drawing/2014/main" id="{2E32075D-9299-4657-87D7-B9987B7FD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6" name="Picture 5">
            <a:extLst>
              <a:ext uri="{FF2B5EF4-FFF2-40B4-BE49-F238E27FC236}">
                <a16:creationId xmlns:a16="http://schemas.microsoft.com/office/drawing/2014/main" id="{FF34D83D-6516-4CD5-839C-A90908AA4E34}"/>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657225" y="2361056"/>
            <a:ext cx="4962525" cy="3649219"/>
          </a:xfrm>
          <a:prstGeom prst="rect">
            <a:avLst/>
          </a:prstGeom>
        </p:spPr>
      </p:pic>
      <p:sp>
        <p:nvSpPr>
          <p:cNvPr id="3" name="Content Placeholder 2">
            <a:extLst>
              <a:ext uri="{FF2B5EF4-FFF2-40B4-BE49-F238E27FC236}">
                <a16:creationId xmlns:a16="http://schemas.microsoft.com/office/drawing/2014/main" id="{30571593-E790-DAA2-D2C1-B62E75DD8D56}"/>
              </a:ext>
            </a:extLst>
          </p:cNvPr>
          <p:cNvSpPr>
            <a:spLocks noGrp="1"/>
          </p:cNvSpPr>
          <p:nvPr>
            <p:ph idx="1"/>
          </p:nvPr>
        </p:nvSpPr>
        <p:spPr>
          <a:xfrm>
            <a:off x="6335806" y="2180496"/>
            <a:ext cx="5198970" cy="4045683"/>
          </a:xfrm>
        </p:spPr>
        <p:txBody>
          <a:bodyPr>
            <a:normAutofit/>
          </a:bodyPr>
          <a:lstStyle/>
          <a:p>
            <a:pPr marL="0" indent="0">
              <a:buNone/>
            </a:pPr>
            <a:r>
              <a:rPr lang="en-US" sz="2400" dirty="0"/>
              <a:t>The employer denied telework but would permit a mask the employee paid for and agreed to work with the employee to identify an effective air purifier. The employer also provided an office space, even though it was not fully private. </a:t>
            </a:r>
          </a:p>
        </p:txBody>
      </p:sp>
      <p:sp>
        <p:nvSpPr>
          <p:cNvPr id="4" name="Slide Number Placeholder 3">
            <a:extLst>
              <a:ext uri="{FF2B5EF4-FFF2-40B4-BE49-F238E27FC236}">
                <a16:creationId xmlns:a16="http://schemas.microsoft.com/office/drawing/2014/main" id="{B6D6C031-FD01-5D1E-41CF-BACAA9DC3C72}"/>
              </a:ext>
            </a:extLst>
          </p:cNvPr>
          <p:cNvSpPr>
            <a:spLocks noGrp="1"/>
          </p:cNvSpPr>
          <p:nvPr>
            <p:ph type="sldNum" sz="quarter" idx="12"/>
          </p:nvPr>
        </p:nvSpPr>
        <p:spPr>
          <a:xfrm>
            <a:off x="10687255" y="66776"/>
            <a:ext cx="1052508" cy="365125"/>
          </a:xfrm>
        </p:spPr>
        <p:txBody>
          <a:bodyPr>
            <a:normAutofit/>
          </a:bodyPr>
          <a:lstStyle/>
          <a:p>
            <a:pPr marL="0" marR="0" lvl="0" indent="0" algn="r" defTabSz="457189" rtl="0" eaLnBrk="1" fontAlgn="auto" latinLnBrk="0" hangingPunct="1">
              <a:lnSpc>
                <a:spcPct val="90000"/>
              </a:lnSpc>
              <a:spcBef>
                <a:spcPts val="0"/>
              </a:spcBef>
              <a:spcAft>
                <a:spcPts val="600"/>
              </a:spcAft>
              <a:buClrTx/>
              <a:buSzTx/>
              <a:buFontTx/>
              <a:buNone/>
              <a:tabLst/>
              <a:defRPr/>
            </a:pPr>
            <a:fld id="{D57F1E4F-1CFF-5643-939E-217C01CDF565}" type="slidenum">
              <a:rPr kumimoji="0" lang="en-US" sz="1600" b="0" i="0" u="none" strike="noStrike" kern="1200" cap="none" spc="0" normalizeH="0" baseline="0" noProof="0">
                <a:ln>
                  <a:noFill/>
                </a:ln>
                <a:solidFill>
                  <a:srgbClr val="002060"/>
                </a:solidFill>
                <a:effectLst/>
                <a:uLnTx/>
                <a:uFillTx/>
                <a:latin typeface="Arial Nova" panose="020B0504020202020204" pitchFamily="34" charset="0"/>
                <a:ea typeface="+mn-ea"/>
                <a:cs typeface="+mn-cs"/>
              </a:rPr>
              <a:pPr marL="0" marR="0" lvl="0" indent="0" algn="r" defTabSz="457189" rtl="0" eaLnBrk="1" fontAlgn="auto" latinLnBrk="0" hangingPunct="1">
                <a:lnSpc>
                  <a:spcPct val="90000"/>
                </a:lnSpc>
                <a:spcBef>
                  <a:spcPts val="0"/>
                </a:spcBef>
                <a:spcAft>
                  <a:spcPts val="600"/>
                </a:spcAft>
                <a:buClrTx/>
                <a:buSzTx/>
                <a:buFontTx/>
                <a:buNone/>
                <a:tabLst/>
                <a:defRPr/>
              </a:pPr>
              <a:t>30</a:t>
            </a:fld>
            <a:endParaRPr kumimoji="0" lang="en-US" sz="1600" b="0" i="0" u="none" strike="noStrike" kern="1200" cap="none" spc="0" normalizeH="0" baseline="0" noProof="0" dirty="0">
              <a:ln>
                <a:noFill/>
              </a:ln>
              <a:solidFill>
                <a:srgbClr val="002060"/>
              </a:solidFill>
              <a:effectLst/>
              <a:uLnTx/>
              <a:uFillTx/>
              <a:latin typeface="Arial Nova" panose="020B0504020202020204" pitchFamily="34" charset="0"/>
              <a:ea typeface="+mn-ea"/>
              <a:cs typeface="+mn-cs"/>
            </a:endParaRPr>
          </a:p>
        </p:txBody>
      </p:sp>
    </p:spTree>
    <p:extLst>
      <p:ext uri="{BB962C8B-B14F-4D97-AF65-F5344CB8AC3E}">
        <p14:creationId xmlns:p14="http://schemas.microsoft.com/office/powerpoint/2010/main" val="9857696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6AD6E-2810-462D-80B0-554C5A5A62E1}"/>
              </a:ext>
            </a:extLst>
          </p:cNvPr>
          <p:cNvSpPr>
            <a:spLocks noGrp="1"/>
          </p:cNvSpPr>
          <p:nvPr>
            <p:ph type="title"/>
          </p:nvPr>
        </p:nvSpPr>
        <p:spPr>
          <a:xfrm>
            <a:off x="581192" y="702156"/>
            <a:ext cx="11029616" cy="1013800"/>
          </a:xfrm>
        </p:spPr>
        <p:txBody>
          <a:bodyPr>
            <a:normAutofit/>
          </a:bodyPr>
          <a:lstStyle/>
          <a:p>
            <a:r>
              <a:rPr lang="en-US" dirty="0"/>
              <a:t>New Option—Masks for Respiratory  Triggers</a:t>
            </a:r>
          </a:p>
        </p:txBody>
      </p:sp>
      <p:sp>
        <p:nvSpPr>
          <p:cNvPr id="15" name="Rectangle 14">
            <a:extLst>
              <a:ext uri="{FF2B5EF4-FFF2-40B4-BE49-F238E27FC236}">
                <a16:creationId xmlns:a16="http://schemas.microsoft.com/office/drawing/2014/main" id="{F9E22090-20B0-4E64-847E-6DE402F70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D24106A-0ECA-462A-BDEC-E13A9BDD879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57225" y="2578983"/>
            <a:ext cx="3305175" cy="3213364"/>
          </a:xfrm>
          <a:prstGeom prst="rect">
            <a:avLst/>
          </a:prstGeom>
        </p:spPr>
      </p:pic>
      <p:sp>
        <p:nvSpPr>
          <p:cNvPr id="3" name="Content Placeholder 2">
            <a:extLst>
              <a:ext uri="{FF2B5EF4-FFF2-40B4-BE49-F238E27FC236}">
                <a16:creationId xmlns:a16="http://schemas.microsoft.com/office/drawing/2014/main" id="{CD1735D9-0282-47DA-99C8-1C8962D9F596}"/>
              </a:ext>
            </a:extLst>
          </p:cNvPr>
          <p:cNvSpPr>
            <a:spLocks noGrp="1"/>
          </p:cNvSpPr>
          <p:nvPr>
            <p:ph idx="1"/>
          </p:nvPr>
        </p:nvSpPr>
        <p:spPr>
          <a:xfrm>
            <a:off x="4505325" y="2180496"/>
            <a:ext cx="7105481" cy="4045683"/>
          </a:xfrm>
        </p:spPr>
        <p:txBody>
          <a:bodyPr>
            <a:normAutofit/>
          </a:bodyPr>
          <a:lstStyle/>
          <a:p>
            <a:pPr marL="0" indent="0">
              <a:spcBef>
                <a:spcPts val="576"/>
              </a:spcBef>
              <a:spcAft>
                <a:spcPts val="1200"/>
              </a:spcAft>
              <a:buNone/>
            </a:pPr>
            <a:r>
              <a:rPr lang="en-US" sz="2400" dirty="0"/>
              <a:t>Honeycomb Pollution Mask with Coconut Classic Filter from I Can Breathe!® Masks</a:t>
            </a:r>
          </a:p>
          <a:p>
            <a:pPr marL="0" indent="0">
              <a:spcBef>
                <a:spcPts val="576"/>
              </a:spcBef>
              <a:spcAft>
                <a:spcPts val="1200"/>
              </a:spcAft>
              <a:buNone/>
            </a:pPr>
            <a:r>
              <a:rPr lang="en-US" sz="2400" dirty="0"/>
              <a:t>This mask and filter combo features a reusable washable shell and a replaceable filter containing activated carbon. It is designed to reduce exposure to smoke, acrid air, dust, pollution, fragrances, diesel fumes, mold, and other particles.</a:t>
            </a:r>
          </a:p>
        </p:txBody>
      </p:sp>
      <p:sp>
        <p:nvSpPr>
          <p:cNvPr id="4" name="Slide Number Placeholder 3">
            <a:extLst>
              <a:ext uri="{FF2B5EF4-FFF2-40B4-BE49-F238E27FC236}">
                <a16:creationId xmlns:a16="http://schemas.microsoft.com/office/drawing/2014/main" id="{359F698B-17DE-D52A-4BE4-4F2202126F98}"/>
              </a:ext>
            </a:extLst>
          </p:cNvPr>
          <p:cNvSpPr>
            <a:spLocks noGrp="1"/>
          </p:cNvSpPr>
          <p:nvPr>
            <p:ph type="sldNum" sz="quarter" idx="12"/>
          </p:nvPr>
        </p:nvSpPr>
        <p:spPr>
          <a:xfrm>
            <a:off x="10687255" y="66776"/>
            <a:ext cx="1052508" cy="365125"/>
          </a:xfrm>
        </p:spPr>
        <p:txBody>
          <a:bodyPr>
            <a:normAutofit/>
          </a:bodyPr>
          <a:lstStyle/>
          <a:p>
            <a:pPr marL="0" marR="0" lvl="0" indent="0" algn="r" defTabSz="457189" rtl="0" eaLnBrk="1" fontAlgn="auto" latinLnBrk="0" hangingPunct="1">
              <a:lnSpc>
                <a:spcPct val="90000"/>
              </a:lnSpc>
              <a:spcBef>
                <a:spcPts val="0"/>
              </a:spcBef>
              <a:spcAft>
                <a:spcPts val="600"/>
              </a:spcAft>
              <a:buClrTx/>
              <a:buSzTx/>
              <a:buFontTx/>
              <a:buNone/>
              <a:tabLst/>
              <a:defRPr/>
            </a:pPr>
            <a:fld id="{D57F1E4F-1CFF-5643-939E-217C01CDF565}" type="slidenum">
              <a:rPr kumimoji="0" lang="en-US" sz="1600" b="0" i="0" u="none" strike="noStrike" kern="1200" cap="none" spc="0" normalizeH="0" baseline="0" noProof="0">
                <a:ln>
                  <a:noFill/>
                </a:ln>
                <a:solidFill>
                  <a:srgbClr val="002060"/>
                </a:solidFill>
                <a:effectLst/>
                <a:uLnTx/>
                <a:uFillTx/>
                <a:latin typeface="Arial Nova" panose="020B0504020202020204" pitchFamily="34" charset="0"/>
                <a:ea typeface="+mn-ea"/>
                <a:cs typeface="+mn-cs"/>
              </a:rPr>
              <a:pPr marL="0" marR="0" lvl="0" indent="0" algn="r" defTabSz="457189" rtl="0" eaLnBrk="1" fontAlgn="auto" latinLnBrk="0" hangingPunct="1">
                <a:lnSpc>
                  <a:spcPct val="90000"/>
                </a:lnSpc>
                <a:spcBef>
                  <a:spcPts val="0"/>
                </a:spcBef>
                <a:spcAft>
                  <a:spcPts val="600"/>
                </a:spcAft>
                <a:buClrTx/>
                <a:buSzTx/>
                <a:buFontTx/>
                <a:buNone/>
                <a:tabLst/>
                <a:defRPr/>
              </a:pPr>
              <a:t>31</a:t>
            </a:fld>
            <a:endParaRPr kumimoji="0" lang="en-US" sz="1600" b="0" i="0" u="none" strike="noStrike" kern="1200" cap="none" spc="0" normalizeH="0" baseline="0" noProof="0" dirty="0">
              <a:ln>
                <a:noFill/>
              </a:ln>
              <a:solidFill>
                <a:srgbClr val="002060"/>
              </a:solidFill>
              <a:effectLst/>
              <a:uLnTx/>
              <a:uFillTx/>
              <a:latin typeface="Arial Nova" panose="020B0504020202020204" pitchFamily="34" charset="0"/>
              <a:ea typeface="+mn-ea"/>
              <a:cs typeface="+mn-cs"/>
            </a:endParaRPr>
          </a:p>
        </p:txBody>
      </p:sp>
    </p:spTree>
    <p:extLst>
      <p:ext uri="{BB962C8B-B14F-4D97-AF65-F5344CB8AC3E}">
        <p14:creationId xmlns:p14="http://schemas.microsoft.com/office/powerpoint/2010/main" val="7613924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F848A-C25E-87D6-6AA9-4B92A489CBFC}"/>
              </a:ext>
            </a:extLst>
          </p:cNvPr>
          <p:cNvSpPr>
            <a:spLocks noGrp="1"/>
          </p:cNvSpPr>
          <p:nvPr>
            <p:ph type="title"/>
          </p:nvPr>
        </p:nvSpPr>
        <p:spPr/>
        <p:txBody>
          <a:bodyPr/>
          <a:lstStyle/>
          <a:p>
            <a:r>
              <a:rPr lang="en-US" dirty="0"/>
              <a:t>Cleaning Product Situation</a:t>
            </a:r>
          </a:p>
        </p:txBody>
      </p:sp>
      <p:sp>
        <p:nvSpPr>
          <p:cNvPr id="3" name="Content Placeholder 2">
            <a:extLst>
              <a:ext uri="{FF2B5EF4-FFF2-40B4-BE49-F238E27FC236}">
                <a16:creationId xmlns:a16="http://schemas.microsoft.com/office/drawing/2014/main" id="{9890E5B9-81DE-6DBB-7952-9D2BE9E5497F}"/>
              </a:ext>
            </a:extLst>
          </p:cNvPr>
          <p:cNvSpPr>
            <a:spLocks noGrp="1"/>
          </p:cNvSpPr>
          <p:nvPr>
            <p:ph idx="1"/>
          </p:nvPr>
        </p:nvSpPr>
        <p:spPr>
          <a:xfrm>
            <a:off x="581192" y="2012996"/>
            <a:ext cx="11315736" cy="4171666"/>
          </a:xfrm>
        </p:spPr>
        <p:txBody>
          <a:bodyPr>
            <a:normAutofit/>
          </a:bodyPr>
          <a:lstStyle/>
          <a:p>
            <a:pPr marL="0" indent="0">
              <a:spcBef>
                <a:spcPts val="576"/>
              </a:spcBef>
              <a:buNone/>
            </a:pPr>
            <a:r>
              <a:rPr lang="en-US" sz="2200" dirty="0"/>
              <a:t>A nurse at a hospital experienced anaphylaxis when exposed to chlorine fumes, even at low concentrations. The hospital made several accommodations, which included: </a:t>
            </a:r>
          </a:p>
          <a:p>
            <a:pPr>
              <a:spcBef>
                <a:spcPts val="576"/>
              </a:spcBef>
            </a:pPr>
            <a:r>
              <a:rPr lang="en-US" sz="2000" dirty="0"/>
              <a:t>Providing safe paths of travel from the parking lot to the employee's immediate work area and </a:t>
            </a:r>
            <a:br>
              <a:rPr lang="en-US" sz="2000" dirty="0"/>
            </a:br>
            <a:r>
              <a:rPr lang="en-US" sz="2000" dirty="0"/>
              <a:t>from the work area to the cafeteria</a:t>
            </a:r>
          </a:p>
          <a:p>
            <a:pPr>
              <a:spcBef>
                <a:spcPts val="576"/>
              </a:spcBef>
            </a:pPr>
            <a:r>
              <a:rPr lang="en-US" sz="2000" dirty="0"/>
              <a:t>Providing alternative cleaning products at the work location</a:t>
            </a:r>
          </a:p>
          <a:p>
            <a:pPr>
              <a:spcBef>
                <a:spcPts val="576"/>
              </a:spcBef>
            </a:pPr>
            <a:r>
              <a:rPr lang="en-US" sz="2000" dirty="0"/>
              <a:t>Developing an emergency plan of action</a:t>
            </a:r>
          </a:p>
          <a:p>
            <a:pPr>
              <a:spcBef>
                <a:spcPts val="576"/>
              </a:spcBef>
            </a:pPr>
            <a:r>
              <a:rPr lang="en-US" sz="2000" dirty="0"/>
              <a:t>Removing the function of patient transport</a:t>
            </a:r>
          </a:p>
          <a:p>
            <a:pPr>
              <a:spcBef>
                <a:spcPts val="576"/>
              </a:spcBef>
            </a:pPr>
            <a:r>
              <a:rPr lang="en-US" sz="2000" dirty="0"/>
              <a:t>Providing a parking space on the same level as the work area to avoid elevators since her most recent reaction took place when she was exposed to air coming from an opening elevator door</a:t>
            </a:r>
          </a:p>
          <a:p>
            <a:pPr>
              <a:spcBef>
                <a:spcPts val="576"/>
              </a:spcBef>
            </a:pPr>
            <a:r>
              <a:rPr lang="en-US" sz="2000" dirty="0"/>
              <a:t>Attempts to reduce/eliminate chlorine in the open cafeteria area that is accessed by the public</a:t>
            </a:r>
          </a:p>
        </p:txBody>
      </p:sp>
      <p:sp>
        <p:nvSpPr>
          <p:cNvPr id="4" name="Slide Number Placeholder 3">
            <a:extLst>
              <a:ext uri="{FF2B5EF4-FFF2-40B4-BE49-F238E27FC236}">
                <a16:creationId xmlns:a16="http://schemas.microsoft.com/office/drawing/2014/main" id="{746C476E-319F-A7ED-34A2-5C5E3A12C1F3}"/>
              </a:ext>
            </a:extLst>
          </p:cNvPr>
          <p:cNvSpPr>
            <a:spLocks noGrp="1"/>
          </p:cNvSpPr>
          <p:nvPr>
            <p:ph type="sldNum" sz="quarter" idx="12"/>
          </p:nvPr>
        </p:nvSpPr>
        <p:spPr/>
        <p:txBody>
          <a:bodyPr/>
          <a:lstStyle/>
          <a:p>
            <a:fld id="{D57F1E4F-1CFF-5643-939E-217C01CDF565}" type="slidenum">
              <a:rPr lang="en-US" smtClean="0"/>
              <a:pPr/>
              <a:t>32</a:t>
            </a:fld>
            <a:endParaRPr lang="en-US" dirty="0"/>
          </a:p>
        </p:txBody>
      </p:sp>
    </p:spTree>
    <p:extLst>
      <p:ext uri="{BB962C8B-B14F-4D97-AF65-F5344CB8AC3E}">
        <p14:creationId xmlns:p14="http://schemas.microsoft.com/office/powerpoint/2010/main" val="22533597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AD1D4-0E80-A6A1-D16A-24555F5F8272}"/>
              </a:ext>
            </a:extLst>
          </p:cNvPr>
          <p:cNvSpPr>
            <a:spLocks noGrp="1"/>
          </p:cNvSpPr>
          <p:nvPr>
            <p:ph type="title"/>
          </p:nvPr>
        </p:nvSpPr>
        <p:spPr>
          <a:xfrm>
            <a:off x="581192" y="702156"/>
            <a:ext cx="11029616" cy="1013800"/>
          </a:xfrm>
        </p:spPr>
        <p:txBody>
          <a:bodyPr>
            <a:normAutofit/>
          </a:bodyPr>
          <a:lstStyle/>
          <a:p>
            <a:r>
              <a:rPr lang="en-US" dirty="0"/>
              <a:t>Cleaning </a:t>
            </a:r>
            <a:r>
              <a:rPr lang="en-US"/>
              <a:t>Product Solution</a:t>
            </a:r>
            <a:endParaRPr lang="en-US" dirty="0"/>
          </a:p>
        </p:txBody>
      </p:sp>
      <p:sp>
        <p:nvSpPr>
          <p:cNvPr id="11" name="Rectangle 10">
            <a:extLst>
              <a:ext uri="{FF2B5EF4-FFF2-40B4-BE49-F238E27FC236}">
                <a16:creationId xmlns:a16="http://schemas.microsoft.com/office/drawing/2014/main" id="{2A2327CB-1839-4A51-8B61-B95E86C56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2175DB9-13E1-0128-222E-FD1F6D8124E2}"/>
              </a:ext>
              <a:ext uri="{C183D7F6-B498-43B3-948B-1728B52AA6E4}">
                <adec:decorative xmlns:adec="http://schemas.microsoft.com/office/drawing/2017/decorative" val="1"/>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657225" y="2361056"/>
            <a:ext cx="3305175" cy="3649219"/>
          </a:xfrm>
          <a:prstGeom prst="rect">
            <a:avLst/>
          </a:prstGeom>
        </p:spPr>
      </p:pic>
      <p:sp>
        <p:nvSpPr>
          <p:cNvPr id="3" name="Content Placeholder 2">
            <a:extLst>
              <a:ext uri="{FF2B5EF4-FFF2-40B4-BE49-F238E27FC236}">
                <a16:creationId xmlns:a16="http://schemas.microsoft.com/office/drawing/2014/main" id="{30BA668A-F4BD-47BD-1691-D668091F83B3}"/>
              </a:ext>
            </a:extLst>
          </p:cNvPr>
          <p:cNvSpPr>
            <a:spLocks noGrp="1"/>
          </p:cNvSpPr>
          <p:nvPr>
            <p:ph idx="1"/>
          </p:nvPr>
        </p:nvSpPr>
        <p:spPr>
          <a:xfrm>
            <a:off x="4505325" y="2180496"/>
            <a:ext cx="7105481" cy="4045683"/>
          </a:xfrm>
        </p:spPr>
        <p:txBody>
          <a:bodyPr>
            <a:normAutofit/>
          </a:bodyPr>
          <a:lstStyle/>
          <a:p>
            <a:pPr marL="0" indent="0">
              <a:spcAft>
                <a:spcPts val="1200"/>
              </a:spcAft>
              <a:buNone/>
            </a:pPr>
            <a:r>
              <a:rPr lang="en-US" sz="2400" dirty="0"/>
              <a:t>Working together, the nurse and hospital developed paths of travel that allowed her to avoid elevators. The employer and employee also explored use of face masks and respirators, but, after consultation with the employee's medical team, it was determined that neither option would reduce chlorine to an acceptable level. </a:t>
            </a:r>
          </a:p>
        </p:txBody>
      </p:sp>
      <p:sp>
        <p:nvSpPr>
          <p:cNvPr id="7" name="Slide Number Placeholder 3">
            <a:extLst>
              <a:ext uri="{FF2B5EF4-FFF2-40B4-BE49-F238E27FC236}">
                <a16:creationId xmlns:a16="http://schemas.microsoft.com/office/drawing/2014/main" id="{E66CA68A-6D48-22AE-8800-8D479FD8515D}"/>
              </a:ext>
            </a:extLst>
          </p:cNvPr>
          <p:cNvSpPr>
            <a:spLocks noGrp="1"/>
          </p:cNvSpPr>
          <p:nvPr>
            <p:ph type="sldNum" sz="quarter" idx="12"/>
          </p:nvPr>
        </p:nvSpPr>
        <p:spPr>
          <a:xfrm>
            <a:off x="11031989" y="70115"/>
            <a:ext cx="717635" cy="335001"/>
          </a:xfrm>
        </p:spPr>
        <p:txBody>
          <a:bodyPr/>
          <a:lstStyle/>
          <a:p>
            <a:fld id="{D57F1E4F-1CFF-5643-939E-217C01CDF565}" type="slidenum">
              <a:rPr lang="en-US" smtClean="0"/>
              <a:pPr/>
              <a:t>33</a:t>
            </a:fld>
            <a:endParaRPr lang="en-US" dirty="0"/>
          </a:p>
        </p:txBody>
      </p:sp>
    </p:spTree>
    <p:extLst>
      <p:ext uri="{BB962C8B-B14F-4D97-AF65-F5344CB8AC3E}">
        <p14:creationId xmlns:p14="http://schemas.microsoft.com/office/powerpoint/2010/main" val="9044376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AFDBD-EE72-C78B-F9A3-F9921F94FCB5}"/>
              </a:ext>
            </a:extLst>
          </p:cNvPr>
          <p:cNvSpPr>
            <a:spLocks noGrp="1"/>
          </p:cNvSpPr>
          <p:nvPr>
            <p:ph type="title"/>
          </p:nvPr>
        </p:nvSpPr>
        <p:spPr>
          <a:xfrm>
            <a:off x="581192" y="702156"/>
            <a:ext cx="11029616" cy="1013800"/>
          </a:xfrm>
        </p:spPr>
        <p:txBody>
          <a:bodyPr>
            <a:normAutofit/>
          </a:bodyPr>
          <a:lstStyle/>
          <a:p>
            <a:r>
              <a:rPr lang="en-US" dirty="0"/>
              <a:t>Cost / Benefit</a:t>
            </a:r>
          </a:p>
        </p:txBody>
      </p:sp>
      <p:sp>
        <p:nvSpPr>
          <p:cNvPr id="14" name="Rectangle 13">
            <a:extLst>
              <a:ext uri="{FF2B5EF4-FFF2-40B4-BE49-F238E27FC236}">
                <a16:creationId xmlns:a16="http://schemas.microsoft.com/office/drawing/2014/main" id="{2E32075D-9299-4657-87D7-B9987B7FD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BD23F44-F574-2C6C-74F5-61CE5B6170A2}"/>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4" b="-4"/>
          <a:stretch/>
        </p:blipFill>
        <p:spPr>
          <a:xfrm>
            <a:off x="657225" y="2361056"/>
            <a:ext cx="4962525" cy="3649219"/>
          </a:xfrm>
          <a:prstGeom prst="rect">
            <a:avLst/>
          </a:prstGeom>
        </p:spPr>
      </p:pic>
      <p:sp>
        <p:nvSpPr>
          <p:cNvPr id="3" name="Content Placeholder 2">
            <a:extLst>
              <a:ext uri="{FF2B5EF4-FFF2-40B4-BE49-F238E27FC236}">
                <a16:creationId xmlns:a16="http://schemas.microsoft.com/office/drawing/2014/main" id="{FBA23DCF-BCB7-A6C2-267D-E7293FA660EA}"/>
              </a:ext>
            </a:extLst>
          </p:cNvPr>
          <p:cNvSpPr>
            <a:spLocks noGrp="1"/>
          </p:cNvSpPr>
          <p:nvPr>
            <p:ph idx="1"/>
          </p:nvPr>
        </p:nvSpPr>
        <p:spPr>
          <a:xfrm>
            <a:off x="6335805" y="2180496"/>
            <a:ext cx="5275001" cy="4045683"/>
          </a:xfrm>
        </p:spPr>
        <p:txBody>
          <a:bodyPr>
            <a:normAutofit/>
          </a:bodyPr>
          <a:lstStyle/>
          <a:p>
            <a:pPr>
              <a:spcBef>
                <a:spcPts val="576"/>
              </a:spcBef>
              <a:spcAft>
                <a:spcPts val="1200"/>
              </a:spcAft>
            </a:pPr>
            <a:r>
              <a:rPr lang="en-US" dirty="0"/>
              <a:t>Cost: Not reported</a:t>
            </a:r>
          </a:p>
          <a:p>
            <a:pPr>
              <a:spcBef>
                <a:spcPts val="576"/>
              </a:spcBef>
              <a:spcAft>
                <a:spcPts val="1200"/>
              </a:spcAft>
            </a:pPr>
            <a:r>
              <a:rPr lang="en-US" dirty="0"/>
              <a:t>Benefit: </a:t>
            </a:r>
            <a:br>
              <a:rPr lang="en-US" dirty="0"/>
            </a:br>
            <a:r>
              <a:rPr lang="en-US" dirty="0"/>
              <a:t>Too soon to tell. The employer </a:t>
            </a:r>
            <a:br>
              <a:rPr lang="en-US" dirty="0"/>
            </a:br>
            <a:r>
              <a:rPr lang="en-US" dirty="0"/>
              <a:t>is still working on finding a way for the employee to access the cafeteria</a:t>
            </a:r>
          </a:p>
        </p:txBody>
      </p:sp>
      <p:sp>
        <p:nvSpPr>
          <p:cNvPr id="9" name="Slide Number Placeholder 3">
            <a:extLst>
              <a:ext uri="{FF2B5EF4-FFF2-40B4-BE49-F238E27FC236}">
                <a16:creationId xmlns:a16="http://schemas.microsoft.com/office/drawing/2014/main" id="{402D1D60-0DF2-C211-81BD-A6A4B3F8B6E8}"/>
              </a:ext>
            </a:extLst>
          </p:cNvPr>
          <p:cNvSpPr>
            <a:spLocks noGrp="1"/>
          </p:cNvSpPr>
          <p:nvPr>
            <p:ph type="sldNum" sz="quarter" idx="12"/>
          </p:nvPr>
        </p:nvSpPr>
        <p:spPr>
          <a:xfrm>
            <a:off x="10675032" y="55053"/>
            <a:ext cx="1052508" cy="365125"/>
          </a:xfrm>
        </p:spPr>
        <p:txBody>
          <a:bodyPr>
            <a:normAutofit/>
          </a:bodyPr>
          <a:lstStyle/>
          <a:p>
            <a:pPr>
              <a:spcAft>
                <a:spcPts val="600"/>
              </a:spcAft>
            </a:pPr>
            <a:fld id="{D57F1E4F-1CFF-5643-939E-217C01CDF565}" type="slidenum">
              <a:rPr lang="en-US" smtClean="0"/>
              <a:pPr>
                <a:spcAft>
                  <a:spcPts val="600"/>
                </a:spcAft>
              </a:pPr>
              <a:t>34</a:t>
            </a:fld>
            <a:endParaRPr lang="en-US" dirty="0"/>
          </a:p>
        </p:txBody>
      </p:sp>
    </p:spTree>
    <p:extLst>
      <p:ext uri="{BB962C8B-B14F-4D97-AF65-F5344CB8AC3E}">
        <p14:creationId xmlns:p14="http://schemas.microsoft.com/office/powerpoint/2010/main" val="1388455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7EAEC-737B-5264-7D7C-AFA17D019B2B}"/>
              </a:ext>
            </a:extLst>
          </p:cNvPr>
          <p:cNvSpPr>
            <a:spLocks noGrp="1"/>
          </p:cNvSpPr>
          <p:nvPr>
            <p:ph type="title"/>
          </p:nvPr>
        </p:nvSpPr>
        <p:spPr/>
        <p:txBody>
          <a:bodyPr/>
          <a:lstStyle/>
          <a:p>
            <a:r>
              <a:rPr lang="en-US" dirty="0"/>
              <a:t>Developing New Allergies Situation</a:t>
            </a:r>
          </a:p>
        </p:txBody>
      </p:sp>
      <p:sp>
        <p:nvSpPr>
          <p:cNvPr id="3" name="Content Placeholder 2">
            <a:extLst>
              <a:ext uri="{FF2B5EF4-FFF2-40B4-BE49-F238E27FC236}">
                <a16:creationId xmlns:a16="http://schemas.microsoft.com/office/drawing/2014/main" id="{43A64DB0-609A-C71A-9B8D-E11D2329BB75}"/>
              </a:ext>
            </a:extLst>
          </p:cNvPr>
          <p:cNvSpPr>
            <a:spLocks noGrp="1"/>
          </p:cNvSpPr>
          <p:nvPr>
            <p:ph idx="1"/>
          </p:nvPr>
        </p:nvSpPr>
        <p:spPr/>
        <p:txBody>
          <a:bodyPr>
            <a:normAutofit/>
          </a:bodyPr>
          <a:lstStyle/>
          <a:p>
            <a:pPr marL="0" indent="0">
              <a:spcBef>
                <a:spcPts val="576"/>
              </a:spcBef>
              <a:spcAft>
                <a:spcPts val="1200"/>
              </a:spcAft>
              <a:buNone/>
            </a:pPr>
            <a:r>
              <a:rPr lang="en-US" sz="2400" dirty="0"/>
              <a:t>A supply technician in the federal government had been working in a warehouse for about 10 years. They developed allergies to dust and mold and could no longer work in the warehouse. They asked the employer to reassign their warehouse duties to another employee, leaving them to do office tasks.  </a:t>
            </a:r>
          </a:p>
          <a:p>
            <a:pPr marL="0" indent="0">
              <a:spcBef>
                <a:spcPts val="576"/>
              </a:spcBef>
              <a:spcAft>
                <a:spcPts val="1200"/>
              </a:spcAft>
              <a:buNone/>
            </a:pPr>
            <a:r>
              <a:rPr lang="en-US" sz="2400" dirty="0"/>
              <a:t>The employer countered that this would require removing essential functions of the job. The employer also noted that there was no other available employee who could take on the duties in the warehouse.</a:t>
            </a:r>
          </a:p>
        </p:txBody>
      </p:sp>
      <p:sp>
        <p:nvSpPr>
          <p:cNvPr id="4" name="Slide Number Placeholder 3">
            <a:extLst>
              <a:ext uri="{FF2B5EF4-FFF2-40B4-BE49-F238E27FC236}">
                <a16:creationId xmlns:a16="http://schemas.microsoft.com/office/drawing/2014/main" id="{986E311C-B48E-6393-E8BC-995ED82831D3}"/>
              </a:ext>
            </a:extLst>
          </p:cNvPr>
          <p:cNvSpPr>
            <a:spLocks noGrp="1"/>
          </p:cNvSpPr>
          <p:nvPr>
            <p:ph type="sldNum" sz="quarter" idx="12"/>
          </p:nvPr>
        </p:nvSpPr>
        <p:spPr/>
        <p:txBody>
          <a:bodyPr/>
          <a:lstStyle/>
          <a:p>
            <a:fld id="{D57F1E4F-1CFF-5643-939E-217C01CDF565}" type="slidenum">
              <a:rPr lang="en-US" smtClean="0"/>
              <a:pPr/>
              <a:t>35</a:t>
            </a:fld>
            <a:endParaRPr lang="en-US" dirty="0"/>
          </a:p>
        </p:txBody>
      </p:sp>
    </p:spTree>
    <p:extLst>
      <p:ext uri="{BB962C8B-B14F-4D97-AF65-F5344CB8AC3E}">
        <p14:creationId xmlns:p14="http://schemas.microsoft.com/office/powerpoint/2010/main" val="16293287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B16D9-B4B1-FFAD-2DEB-4110EBA9F23A}"/>
              </a:ext>
            </a:extLst>
          </p:cNvPr>
          <p:cNvSpPr>
            <a:spLocks noGrp="1"/>
          </p:cNvSpPr>
          <p:nvPr>
            <p:ph type="title"/>
          </p:nvPr>
        </p:nvSpPr>
        <p:spPr>
          <a:xfrm>
            <a:off x="581192" y="702156"/>
            <a:ext cx="11029616" cy="1013800"/>
          </a:xfrm>
        </p:spPr>
        <p:txBody>
          <a:bodyPr>
            <a:normAutofit/>
          </a:bodyPr>
          <a:lstStyle/>
          <a:p>
            <a:r>
              <a:rPr lang="en-US" dirty="0"/>
              <a:t>Solution for a New Allergy</a:t>
            </a:r>
          </a:p>
        </p:txBody>
      </p:sp>
      <p:sp>
        <p:nvSpPr>
          <p:cNvPr id="11" name="Rectangle 10">
            <a:extLst>
              <a:ext uri="{FF2B5EF4-FFF2-40B4-BE49-F238E27FC236}">
                <a16:creationId xmlns:a16="http://schemas.microsoft.com/office/drawing/2014/main" id="{2E32075D-9299-4657-87D7-B9987B7FD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29AF095-D477-6F47-6BB5-C736DAF33033}"/>
              </a:ext>
              <a:ext uri="{C183D7F6-B498-43B3-948B-1728B52AA6E4}">
                <adec:decorative xmlns:adec="http://schemas.microsoft.com/office/drawing/2017/decorative" val="1"/>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657225" y="2361056"/>
            <a:ext cx="4962525" cy="3649219"/>
          </a:xfrm>
          <a:prstGeom prst="rect">
            <a:avLst/>
          </a:prstGeom>
        </p:spPr>
      </p:pic>
      <p:sp>
        <p:nvSpPr>
          <p:cNvPr id="3" name="Content Placeholder 2">
            <a:extLst>
              <a:ext uri="{FF2B5EF4-FFF2-40B4-BE49-F238E27FC236}">
                <a16:creationId xmlns:a16="http://schemas.microsoft.com/office/drawing/2014/main" id="{7918CBAD-57D6-C1BE-BBE9-062D78622054}"/>
              </a:ext>
            </a:extLst>
          </p:cNvPr>
          <p:cNvSpPr>
            <a:spLocks noGrp="1"/>
          </p:cNvSpPr>
          <p:nvPr>
            <p:ph idx="1"/>
          </p:nvPr>
        </p:nvSpPr>
        <p:spPr>
          <a:xfrm>
            <a:off x="6335805" y="2180496"/>
            <a:ext cx="5275001" cy="4045683"/>
          </a:xfrm>
        </p:spPr>
        <p:txBody>
          <a:bodyPr>
            <a:normAutofit/>
          </a:bodyPr>
          <a:lstStyle/>
          <a:p>
            <a:r>
              <a:rPr lang="en-US" dirty="0"/>
              <a:t>The employee was reassigned </a:t>
            </a:r>
            <a:br>
              <a:rPr lang="en-US" dirty="0"/>
            </a:br>
            <a:r>
              <a:rPr lang="en-US" dirty="0"/>
              <a:t>to an alternative position.</a:t>
            </a:r>
          </a:p>
        </p:txBody>
      </p:sp>
      <p:sp>
        <p:nvSpPr>
          <p:cNvPr id="7" name="Slide Number Placeholder 3">
            <a:extLst>
              <a:ext uri="{FF2B5EF4-FFF2-40B4-BE49-F238E27FC236}">
                <a16:creationId xmlns:a16="http://schemas.microsoft.com/office/drawing/2014/main" id="{DB96B89A-C764-3770-94F4-E963F6A3FEF8}"/>
              </a:ext>
            </a:extLst>
          </p:cNvPr>
          <p:cNvSpPr>
            <a:spLocks noGrp="1"/>
          </p:cNvSpPr>
          <p:nvPr>
            <p:ph type="sldNum" sz="quarter" idx="12"/>
          </p:nvPr>
        </p:nvSpPr>
        <p:spPr>
          <a:xfrm>
            <a:off x="11031989" y="70115"/>
            <a:ext cx="717635" cy="335001"/>
          </a:xfrm>
        </p:spPr>
        <p:txBody>
          <a:bodyPr/>
          <a:lstStyle/>
          <a:p>
            <a:fld id="{D57F1E4F-1CFF-5643-939E-217C01CDF565}" type="slidenum">
              <a:rPr lang="en-US" smtClean="0"/>
              <a:pPr/>
              <a:t>36</a:t>
            </a:fld>
            <a:endParaRPr lang="en-US" dirty="0"/>
          </a:p>
        </p:txBody>
      </p:sp>
    </p:spTree>
    <p:extLst>
      <p:ext uri="{BB962C8B-B14F-4D97-AF65-F5344CB8AC3E}">
        <p14:creationId xmlns:p14="http://schemas.microsoft.com/office/powerpoint/2010/main" val="21295845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C1C1E-6603-3AAF-D6EE-E71411C616A3}"/>
              </a:ext>
            </a:extLst>
          </p:cNvPr>
          <p:cNvSpPr>
            <a:spLocks noGrp="1"/>
          </p:cNvSpPr>
          <p:nvPr>
            <p:ph type="title"/>
          </p:nvPr>
        </p:nvSpPr>
        <p:spPr>
          <a:xfrm>
            <a:off x="581192" y="702156"/>
            <a:ext cx="11029616" cy="1013800"/>
          </a:xfrm>
        </p:spPr>
        <p:txBody>
          <a:bodyPr>
            <a:normAutofit/>
          </a:bodyPr>
          <a:lstStyle/>
          <a:p>
            <a:r>
              <a:rPr lang="en-US" dirty="0"/>
              <a:t>Cost / Benefit </a:t>
            </a:r>
          </a:p>
        </p:txBody>
      </p:sp>
      <p:sp>
        <p:nvSpPr>
          <p:cNvPr id="12" name="Rectangle 11">
            <a:extLst>
              <a:ext uri="{FF2B5EF4-FFF2-40B4-BE49-F238E27FC236}">
                <a16:creationId xmlns:a16="http://schemas.microsoft.com/office/drawing/2014/main" id="{2E32075D-9299-4657-87D7-B9987B7FD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E2934A5-D142-29CA-F8A1-74E1CE4292FF}"/>
              </a:ext>
              <a:ext uri="{C183D7F6-B498-43B3-948B-1728B52AA6E4}">
                <adec:decorative xmlns:adec="http://schemas.microsoft.com/office/drawing/2017/decorative" val="1"/>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3"/>
          <a:stretch/>
        </p:blipFill>
        <p:spPr>
          <a:xfrm>
            <a:off x="657225" y="2361056"/>
            <a:ext cx="4962525" cy="3649219"/>
          </a:xfrm>
          <a:prstGeom prst="rect">
            <a:avLst/>
          </a:prstGeom>
        </p:spPr>
      </p:pic>
      <p:sp>
        <p:nvSpPr>
          <p:cNvPr id="3" name="Content Placeholder 2">
            <a:extLst>
              <a:ext uri="{FF2B5EF4-FFF2-40B4-BE49-F238E27FC236}">
                <a16:creationId xmlns:a16="http://schemas.microsoft.com/office/drawing/2014/main" id="{3F127C54-0AB9-A434-C8DD-36D3F615FDA8}"/>
              </a:ext>
            </a:extLst>
          </p:cNvPr>
          <p:cNvSpPr>
            <a:spLocks noGrp="1"/>
          </p:cNvSpPr>
          <p:nvPr>
            <p:ph idx="1"/>
          </p:nvPr>
        </p:nvSpPr>
        <p:spPr>
          <a:xfrm>
            <a:off x="6335805" y="2180496"/>
            <a:ext cx="5275001" cy="4045683"/>
          </a:xfrm>
        </p:spPr>
        <p:txBody>
          <a:bodyPr>
            <a:normAutofit/>
          </a:bodyPr>
          <a:lstStyle/>
          <a:p>
            <a:pPr>
              <a:spcBef>
                <a:spcPts val="576"/>
              </a:spcBef>
              <a:spcAft>
                <a:spcPts val="1200"/>
              </a:spcAft>
            </a:pPr>
            <a:r>
              <a:rPr lang="en-US" dirty="0"/>
              <a:t>Cost: $0</a:t>
            </a:r>
          </a:p>
          <a:p>
            <a:pPr>
              <a:spcBef>
                <a:spcPts val="576"/>
              </a:spcBef>
              <a:spcAft>
                <a:spcPts val="1200"/>
              </a:spcAft>
            </a:pPr>
            <a:r>
              <a:rPr lang="en-US" dirty="0"/>
              <a:t>Benefit: </a:t>
            </a:r>
            <a:br>
              <a:rPr lang="en-US" dirty="0"/>
            </a:br>
            <a:r>
              <a:rPr lang="en-US" dirty="0"/>
              <a:t>An accommodation was made. </a:t>
            </a:r>
          </a:p>
        </p:txBody>
      </p:sp>
      <p:sp>
        <p:nvSpPr>
          <p:cNvPr id="7" name="Slide Number Placeholder 3">
            <a:extLst>
              <a:ext uri="{FF2B5EF4-FFF2-40B4-BE49-F238E27FC236}">
                <a16:creationId xmlns:a16="http://schemas.microsoft.com/office/drawing/2014/main" id="{3D1085A3-90BB-A214-A2AC-61EBA5589906}"/>
              </a:ext>
            </a:extLst>
          </p:cNvPr>
          <p:cNvSpPr>
            <a:spLocks noGrp="1"/>
          </p:cNvSpPr>
          <p:nvPr>
            <p:ph type="sldNum" sz="quarter" idx="12"/>
          </p:nvPr>
        </p:nvSpPr>
        <p:spPr>
          <a:xfrm>
            <a:off x="10675032" y="55053"/>
            <a:ext cx="1052508" cy="365125"/>
          </a:xfrm>
        </p:spPr>
        <p:txBody>
          <a:bodyPr>
            <a:normAutofit/>
          </a:bodyPr>
          <a:lstStyle/>
          <a:p>
            <a:pPr>
              <a:spcAft>
                <a:spcPts val="600"/>
              </a:spcAft>
            </a:pPr>
            <a:fld id="{D57F1E4F-1CFF-5643-939E-217C01CDF565}" type="slidenum">
              <a:rPr lang="en-US" smtClean="0"/>
              <a:pPr>
                <a:spcAft>
                  <a:spcPts val="600"/>
                </a:spcAft>
              </a:pPr>
              <a:t>37</a:t>
            </a:fld>
            <a:endParaRPr lang="en-US" dirty="0"/>
          </a:p>
        </p:txBody>
      </p:sp>
    </p:spTree>
    <p:extLst>
      <p:ext uri="{BB962C8B-B14F-4D97-AF65-F5344CB8AC3E}">
        <p14:creationId xmlns:p14="http://schemas.microsoft.com/office/powerpoint/2010/main" val="34647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79EBE-8330-C8F3-A9EC-9D025B39D0B7}"/>
              </a:ext>
            </a:extLst>
          </p:cNvPr>
          <p:cNvSpPr>
            <a:spLocks noGrp="1"/>
          </p:cNvSpPr>
          <p:nvPr>
            <p:ph type="title"/>
          </p:nvPr>
        </p:nvSpPr>
        <p:spPr>
          <a:xfrm>
            <a:off x="581192" y="702156"/>
            <a:ext cx="11029616" cy="1013800"/>
          </a:xfrm>
        </p:spPr>
        <p:txBody>
          <a:bodyPr>
            <a:normAutofit/>
          </a:bodyPr>
          <a:lstStyle/>
          <a:p>
            <a:r>
              <a:rPr lang="en-US" dirty="0"/>
              <a:t>Sick Building Situation</a:t>
            </a:r>
          </a:p>
        </p:txBody>
      </p:sp>
      <p:sp>
        <p:nvSpPr>
          <p:cNvPr id="11" name="Rectangle 10">
            <a:extLst>
              <a:ext uri="{FF2B5EF4-FFF2-40B4-BE49-F238E27FC236}">
                <a16:creationId xmlns:a16="http://schemas.microsoft.com/office/drawing/2014/main" id="{2E32075D-9299-4657-87D7-B9987B7FD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0A6EBCF-EA47-FD9A-C2A7-22380194C65E}"/>
              </a:ext>
              <a:ext uri="{C183D7F6-B498-43B3-948B-1728B52AA6E4}">
                <adec:decorative xmlns:adec="http://schemas.microsoft.com/office/drawing/2017/decorative" val="1"/>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4" b="-4"/>
          <a:stretch/>
        </p:blipFill>
        <p:spPr>
          <a:xfrm>
            <a:off x="657225" y="2361056"/>
            <a:ext cx="4962525" cy="3649219"/>
          </a:xfrm>
          <a:prstGeom prst="rect">
            <a:avLst/>
          </a:prstGeom>
        </p:spPr>
      </p:pic>
      <p:sp>
        <p:nvSpPr>
          <p:cNvPr id="3" name="Content Placeholder 2">
            <a:extLst>
              <a:ext uri="{FF2B5EF4-FFF2-40B4-BE49-F238E27FC236}">
                <a16:creationId xmlns:a16="http://schemas.microsoft.com/office/drawing/2014/main" id="{05B0E7A2-D4E0-A4E3-94CA-513029A78ADA}"/>
              </a:ext>
            </a:extLst>
          </p:cNvPr>
          <p:cNvSpPr>
            <a:spLocks noGrp="1"/>
          </p:cNvSpPr>
          <p:nvPr>
            <p:ph idx="1"/>
          </p:nvPr>
        </p:nvSpPr>
        <p:spPr>
          <a:xfrm>
            <a:off x="6335805" y="2180496"/>
            <a:ext cx="5275001" cy="4045683"/>
          </a:xfrm>
        </p:spPr>
        <p:txBody>
          <a:bodyPr>
            <a:normAutofit/>
          </a:bodyPr>
          <a:lstStyle/>
          <a:p>
            <a:pPr marL="0" indent="0">
              <a:buNone/>
            </a:pPr>
            <a:r>
              <a:rPr lang="en-US" sz="2400" dirty="0"/>
              <a:t>An educational career counselor with asthma and allergies typically completed charting in an office in the basement of one of the buildings where she worked. Something about that building exacerbated breathing problems and caused headaches. </a:t>
            </a:r>
          </a:p>
        </p:txBody>
      </p:sp>
      <p:sp>
        <p:nvSpPr>
          <p:cNvPr id="4" name="Slide Number Placeholder 3">
            <a:extLst>
              <a:ext uri="{FF2B5EF4-FFF2-40B4-BE49-F238E27FC236}">
                <a16:creationId xmlns:a16="http://schemas.microsoft.com/office/drawing/2014/main" id="{094F28DC-A9CE-2F30-7194-CECDAFF9BAEB}"/>
              </a:ext>
            </a:extLst>
          </p:cNvPr>
          <p:cNvSpPr>
            <a:spLocks noGrp="1"/>
          </p:cNvSpPr>
          <p:nvPr>
            <p:ph type="sldNum" sz="quarter" idx="12"/>
          </p:nvPr>
        </p:nvSpPr>
        <p:spPr>
          <a:xfrm>
            <a:off x="10665304" y="55053"/>
            <a:ext cx="1052508" cy="365125"/>
          </a:xfrm>
        </p:spPr>
        <p:txBody>
          <a:bodyPr>
            <a:normAutofit/>
          </a:bodyPr>
          <a:lstStyle/>
          <a:p>
            <a:pPr>
              <a:spcAft>
                <a:spcPts val="600"/>
              </a:spcAft>
            </a:pPr>
            <a:fld id="{D57F1E4F-1CFF-5643-939E-217C01CDF565}" type="slidenum">
              <a:rPr lang="en-US" smtClean="0"/>
              <a:pPr>
                <a:spcAft>
                  <a:spcPts val="600"/>
                </a:spcAft>
              </a:pPr>
              <a:t>38</a:t>
            </a:fld>
            <a:endParaRPr lang="en-US" dirty="0"/>
          </a:p>
        </p:txBody>
      </p:sp>
    </p:spTree>
    <p:extLst>
      <p:ext uri="{BB962C8B-B14F-4D97-AF65-F5344CB8AC3E}">
        <p14:creationId xmlns:p14="http://schemas.microsoft.com/office/powerpoint/2010/main" val="32366305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4FF95-CEB0-6455-E1D9-6F2246C6BDE3}"/>
              </a:ext>
            </a:extLst>
          </p:cNvPr>
          <p:cNvSpPr>
            <a:spLocks noGrp="1"/>
          </p:cNvSpPr>
          <p:nvPr>
            <p:ph type="title"/>
          </p:nvPr>
        </p:nvSpPr>
        <p:spPr/>
        <p:txBody>
          <a:bodyPr/>
          <a:lstStyle/>
          <a:p>
            <a:r>
              <a:rPr lang="en-US" dirty="0"/>
              <a:t>Sick Building Solution</a:t>
            </a:r>
          </a:p>
        </p:txBody>
      </p:sp>
      <p:sp>
        <p:nvSpPr>
          <p:cNvPr id="3" name="Content Placeholder 2">
            <a:extLst>
              <a:ext uri="{FF2B5EF4-FFF2-40B4-BE49-F238E27FC236}">
                <a16:creationId xmlns:a16="http://schemas.microsoft.com/office/drawing/2014/main" id="{79A58D76-89BC-3E56-88BD-79C8C7D3A468}"/>
              </a:ext>
            </a:extLst>
          </p:cNvPr>
          <p:cNvSpPr>
            <a:spLocks noGrp="1"/>
          </p:cNvSpPr>
          <p:nvPr>
            <p:ph idx="1"/>
          </p:nvPr>
        </p:nvSpPr>
        <p:spPr/>
        <p:txBody>
          <a:bodyPr>
            <a:normAutofit/>
          </a:bodyPr>
          <a:lstStyle/>
          <a:p>
            <a:pPr marL="0" indent="0">
              <a:spcBef>
                <a:spcPts val="576"/>
              </a:spcBef>
              <a:spcAft>
                <a:spcPts val="1200"/>
              </a:spcAft>
              <a:buNone/>
            </a:pPr>
            <a:r>
              <a:rPr lang="en-US" sz="2400" dirty="0"/>
              <a:t>The employee submitted an RA request for an air purifier, but the employer initially declined to purchase it because they thought it was a personal use item.</a:t>
            </a:r>
          </a:p>
          <a:p>
            <a:pPr marL="0" indent="0">
              <a:spcBef>
                <a:spcPts val="576"/>
              </a:spcBef>
              <a:spcAft>
                <a:spcPts val="1200"/>
              </a:spcAft>
              <a:buNone/>
            </a:pPr>
            <a:r>
              <a:rPr lang="en-US" sz="2400" dirty="0"/>
              <a:t>After further discussion, the counselor was given permission to buy a desk air purifier, and the employer reimbursed this expense. </a:t>
            </a:r>
          </a:p>
        </p:txBody>
      </p:sp>
      <p:sp>
        <p:nvSpPr>
          <p:cNvPr id="4" name="Slide Number Placeholder 3">
            <a:extLst>
              <a:ext uri="{FF2B5EF4-FFF2-40B4-BE49-F238E27FC236}">
                <a16:creationId xmlns:a16="http://schemas.microsoft.com/office/drawing/2014/main" id="{6A5A1D1E-1889-6047-3296-CEAB4A30B782}"/>
              </a:ext>
            </a:extLst>
          </p:cNvPr>
          <p:cNvSpPr>
            <a:spLocks noGrp="1"/>
          </p:cNvSpPr>
          <p:nvPr>
            <p:ph type="sldNum" sz="quarter" idx="12"/>
          </p:nvPr>
        </p:nvSpPr>
        <p:spPr/>
        <p:txBody>
          <a:bodyPr/>
          <a:lstStyle/>
          <a:p>
            <a:fld id="{D57F1E4F-1CFF-5643-939E-217C01CDF565}" type="slidenum">
              <a:rPr lang="en-US" smtClean="0"/>
              <a:pPr/>
              <a:t>39</a:t>
            </a:fld>
            <a:endParaRPr lang="en-US" dirty="0"/>
          </a:p>
        </p:txBody>
      </p:sp>
    </p:spTree>
    <p:extLst>
      <p:ext uri="{BB962C8B-B14F-4D97-AF65-F5344CB8AC3E}">
        <p14:creationId xmlns:p14="http://schemas.microsoft.com/office/powerpoint/2010/main" val="2205648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1CC95-D127-4B69-BD7D-AA06DCB34E2E}"/>
              </a:ext>
            </a:extLst>
          </p:cNvPr>
          <p:cNvSpPr>
            <a:spLocks noGrp="1"/>
          </p:cNvSpPr>
          <p:nvPr>
            <p:ph type="title"/>
          </p:nvPr>
        </p:nvSpPr>
        <p:spPr/>
        <p:txBody>
          <a:bodyPr/>
          <a:lstStyle/>
          <a:p>
            <a:r>
              <a:rPr lang="en-US" dirty="0"/>
              <a:t>What is a “Reasonable Accommodation”?</a:t>
            </a:r>
          </a:p>
        </p:txBody>
      </p:sp>
      <p:sp>
        <p:nvSpPr>
          <p:cNvPr id="3" name="Content Placeholder 2">
            <a:extLst>
              <a:ext uri="{FF2B5EF4-FFF2-40B4-BE49-F238E27FC236}">
                <a16:creationId xmlns:a16="http://schemas.microsoft.com/office/drawing/2014/main" id="{2D159D64-296F-4BED-9659-02FBBA460C6F}"/>
              </a:ext>
            </a:extLst>
          </p:cNvPr>
          <p:cNvSpPr>
            <a:spLocks noGrp="1"/>
          </p:cNvSpPr>
          <p:nvPr>
            <p:ph idx="1"/>
          </p:nvPr>
        </p:nvSpPr>
        <p:spPr/>
        <p:txBody>
          <a:bodyPr>
            <a:normAutofit lnSpcReduction="10000"/>
          </a:bodyPr>
          <a:lstStyle/>
          <a:p>
            <a:pPr marL="0" indent="0">
              <a:spcBef>
                <a:spcPts val="576"/>
              </a:spcBef>
              <a:buNone/>
            </a:pPr>
            <a:r>
              <a:rPr lang="en-US" sz="2400" dirty="0"/>
              <a:t>A reasonable accommodation is any change in the work environment or in the way things are usually done that results in equal employment opportunity for an individual with a disability. </a:t>
            </a:r>
          </a:p>
          <a:p>
            <a:pPr marL="0" indent="0">
              <a:spcBef>
                <a:spcPts val="576"/>
              </a:spcBef>
              <a:buNone/>
            </a:pPr>
            <a:r>
              <a:rPr lang="en-US" sz="2400" dirty="0"/>
              <a:t>Examples of reasonable accommodation include making existing facilities accessible, job restructuring, modifying work schedules, reassignment, acquiring or modifying equipment or devices, adjusting or modifying policies, and providing qualified readers or interpreters (EEOC, 1992).</a:t>
            </a:r>
          </a:p>
          <a:p>
            <a:pPr marL="0" indent="0">
              <a:spcBef>
                <a:spcPts val="576"/>
              </a:spcBef>
              <a:buNone/>
            </a:pPr>
            <a:endParaRPr lang="en-US" sz="2400" dirty="0"/>
          </a:p>
          <a:p>
            <a:pPr marL="0" indent="0">
              <a:spcBef>
                <a:spcPts val="576"/>
              </a:spcBef>
              <a:buNone/>
            </a:pPr>
            <a:r>
              <a:rPr lang="en-US" sz="2200" dirty="0">
                <a:solidFill>
                  <a:srgbClr val="0070C0"/>
                </a:solidFill>
                <a:hlinkClick r:id="rId2">
                  <a:extLst>
                    <a:ext uri="{A12FA001-AC4F-418D-AE19-62706E023703}">
                      <ahyp:hlinkClr xmlns:ahyp="http://schemas.microsoft.com/office/drawing/2018/hyperlinkcolor" val="tx"/>
                    </a:ext>
                  </a:extLst>
                </a:hlinkClick>
              </a:rPr>
              <a:t>Technical Assistance Manual for Title I of the Americans with Disabilities Act (ADA)</a:t>
            </a:r>
            <a:endParaRPr lang="en-US" sz="2200" dirty="0">
              <a:solidFill>
                <a:srgbClr val="0070C0"/>
              </a:solidFill>
            </a:endParaRPr>
          </a:p>
        </p:txBody>
      </p:sp>
      <p:sp>
        <p:nvSpPr>
          <p:cNvPr id="4" name="Slide Number Placeholder 3">
            <a:extLst>
              <a:ext uri="{FF2B5EF4-FFF2-40B4-BE49-F238E27FC236}">
                <a16:creationId xmlns:a16="http://schemas.microsoft.com/office/drawing/2014/main" id="{6AA3DEE2-E7B0-4FB5-BE7D-72CF8FE525D2}"/>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10586580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CADDA-0EF6-F01A-B434-465B61896685}"/>
              </a:ext>
            </a:extLst>
          </p:cNvPr>
          <p:cNvSpPr>
            <a:spLocks noGrp="1"/>
          </p:cNvSpPr>
          <p:nvPr>
            <p:ph type="title"/>
          </p:nvPr>
        </p:nvSpPr>
        <p:spPr>
          <a:xfrm>
            <a:off x="581192" y="702156"/>
            <a:ext cx="11029616" cy="1013800"/>
          </a:xfrm>
        </p:spPr>
        <p:txBody>
          <a:bodyPr>
            <a:normAutofit/>
          </a:bodyPr>
          <a:lstStyle/>
          <a:p>
            <a:r>
              <a:rPr lang="en-US" dirty="0"/>
              <a:t>Cost / Benefit (3)</a:t>
            </a:r>
          </a:p>
        </p:txBody>
      </p:sp>
      <p:sp>
        <p:nvSpPr>
          <p:cNvPr id="10" name="Rectangle 9">
            <a:extLst>
              <a:ext uri="{FF2B5EF4-FFF2-40B4-BE49-F238E27FC236}">
                <a16:creationId xmlns:a16="http://schemas.microsoft.com/office/drawing/2014/main" id="{2A2327CB-1839-4A51-8B61-B95E86C56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6B9834F-2663-B466-55B4-037C8B8F2C9F}"/>
              </a:ext>
              <a:ext uri="{C183D7F6-B498-43B3-948B-1728B52AA6E4}">
                <adec:decorative xmlns:adec="http://schemas.microsoft.com/office/drawing/2017/decorative" val="1"/>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657225" y="2361056"/>
            <a:ext cx="3305175" cy="3649219"/>
          </a:xfrm>
          <a:prstGeom prst="rect">
            <a:avLst/>
          </a:prstGeom>
        </p:spPr>
      </p:pic>
      <p:sp>
        <p:nvSpPr>
          <p:cNvPr id="3" name="Content Placeholder 2">
            <a:extLst>
              <a:ext uri="{FF2B5EF4-FFF2-40B4-BE49-F238E27FC236}">
                <a16:creationId xmlns:a16="http://schemas.microsoft.com/office/drawing/2014/main" id="{5C652684-82E8-364F-8D6C-B9F7803DE059}"/>
              </a:ext>
            </a:extLst>
          </p:cNvPr>
          <p:cNvSpPr>
            <a:spLocks noGrp="1"/>
          </p:cNvSpPr>
          <p:nvPr>
            <p:ph idx="1"/>
          </p:nvPr>
        </p:nvSpPr>
        <p:spPr>
          <a:xfrm>
            <a:off x="4505325" y="2180496"/>
            <a:ext cx="7105481" cy="4045683"/>
          </a:xfrm>
        </p:spPr>
        <p:txBody>
          <a:bodyPr>
            <a:normAutofit/>
          </a:bodyPr>
          <a:lstStyle/>
          <a:p>
            <a:pPr>
              <a:spcBef>
                <a:spcPts val="576"/>
              </a:spcBef>
              <a:spcAft>
                <a:spcPts val="1200"/>
              </a:spcAft>
            </a:pPr>
            <a:r>
              <a:rPr lang="en-US" sz="2400" dirty="0"/>
              <a:t>Cost: Unknown</a:t>
            </a:r>
          </a:p>
          <a:p>
            <a:pPr>
              <a:spcBef>
                <a:spcPts val="576"/>
              </a:spcBef>
              <a:spcAft>
                <a:spcPts val="1200"/>
              </a:spcAft>
            </a:pPr>
            <a:r>
              <a:rPr lang="en-US" sz="2400" dirty="0"/>
              <a:t>Benefit: </a:t>
            </a:r>
            <a:br>
              <a:rPr lang="en-US" sz="2400" dirty="0"/>
            </a:br>
            <a:r>
              <a:rPr lang="en-US" sz="2400" dirty="0"/>
              <a:t>According to the employee, the accommodation is just fine for the office, but does not address other areas at the worksite.</a:t>
            </a:r>
          </a:p>
        </p:txBody>
      </p:sp>
      <p:sp>
        <p:nvSpPr>
          <p:cNvPr id="6" name="Slide Number Placeholder 3">
            <a:extLst>
              <a:ext uri="{FF2B5EF4-FFF2-40B4-BE49-F238E27FC236}">
                <a16:creationId xmlns:a16="http://schemas.microsoft.com/office/drawing/2014/main" id="{757424EC-6529-CDFE-1EA6-E60B0F517D1D}"/>
              </a:ext>
            </a:extLst>
          </p:cNvPr>
          <p:cNvSpPr>
            <a:spLocks noGrp="1"/>
          </p:cNvSpPr>
          <p:nvPr>
            <p:ph type="sldNum" sz="quarter" idx="12"/>
          </p:nvPr>
        </p:nvSpPr>
        <p:spPr>
          <a:xfrm>
            <a:off x="11031989" y="70115"/>
            <a:ext cx="717635" cy="335001"/>
          </a:xfrm>
        </p:spPr>
        <p:txBody>
          <a:bodyPr/>
          <a:lstStyle/>
          <a:p>
            <a:fld id="{D57F1E4F-1CFF-5643-939E-217C01CDF565}" type="slidenum">
              <a:rPr lang="en-US" smtClean="0"/>
              <a:pPr/>
              <a:t>40</a:t>
            </a:fld>
            <a:endParaRPr lang="en-US" dirty="0"/>
          </a:p>
        </p:txBody>
      </p:sp>
    </p:spTree>
    <p:extLst>
      <p:ext uri="{BB962C8B-B14F-4D97-AF65-F5344CB8AC3E}">
        <p14:creationId xmlns:p14="http://schemas.microsoft.com/office/powerpoint/2010/main" val="5471007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FE9BD-E0D3-79AD-97C3-F9130B0D9812}"/>
              </a:ext>
            </a:extLst>
          </p:cNvPr>
          <p:cNvSpPr>
            <a:spLocks noGrp="1"/>
          </p:cNvSpPr>
          <p:nvPr>
            <p:ph type="title"/>
          </p:nvPr>
        </p:nvSpPr>
        <p:spPr/>
        <p:txBody>
          <a:bodyPr/>
          <a:lstStyle/>
          <a:p>
            <a:r>
              <a:rPr lang="en-US" dirty="0"/>
              <a:t>AskJAN.org Resources</a:t>
            </a:r>
          </a:p>
        </p:txBody>
      </p:sp>
      <p:sp>
        <p:nvSpPr>
          <p:cNvPr id="3" name="Content Placeholder 2">
            <a:extLst>
              <a:ext uri="{FF2B5EF4-FFF2-40B4-BE49-F238E27FC236}">
                <a16:creationId xmlns:a16="http://schemas.microsoft.com/office/drawing/2014/main" id="{13985D34-45BB-1430-AD3F-C9E428EFCECA}"/>
              </a:ext>
            </a:extLst>
          </p:cNvPr>
          <p:cNvSpPr>
            <a:spLocks noGrp="1"/>
          </p:cNvSpPr>
          <p:nvPr>
            <p:ph idx="1"/>
          </p:nvPr>
        </p:nvSpPr>
        <p:spPr/>
        <p:txBody>
          <a:bodyPr/>
          <a:lstStyle/>
          <a:p>
            <a:pPr>
              <a:spcAft>
                <a:spcPts val="1200"/>
              </a:spcAft>
            </a:pPr>
            <a:r>
              <a:rPr lang="en-US" dirty="0">
                <a:solidFill>
                  <a:srgbClr val="0070C0"/>
                </a:solidFill>
                <a:hlinkClick r:id="rId2">
                  <a:extLst>
                    <a:ext uri="{A12FA001-AC4F-418D-AE19-62706E023703}">
                      <ahyp:hlinkClr xmlns:ahyp="http://schemas.microsoft.com/office/drawing/2018/hyperlinkcolor" val="tx"/>
                    </a:ext>
                  </a:extLst>
                </a:hlinkClick>
              </a:rPr>
              <a:t>A to Z: Allergies</a:t>
            </a:r>
            <a:endParaRPr lang="en-US" dirty="0">
              <a:solidFill>
                <a:srgbClr val="0070C0"/>
              </a:solidFill>
            </a:endParaRPr>
          </a:p>
          <a:p>
            <a:pPr>
              <a:spcAft>
                <a:spcPts val="1200"/>
              </a:spcAft>
            </a:pPr>
            <a:r>
              <a:rPr lang="en-US" dirty="0">
                <a:solidFill>
                  <a:srgbClr val="0070C0"/>
                </a:solidFill>
                <a:hlinkClick r:id="rId3">
                  <a:extLst>
                    <a:ext uri="{A12FA001-AC4F-418D-AE19-62706E023703}">
                      <ahyp:hlinkClr xmlns:ahyp="http://schemas.microsoft.com/office/drawing/2018/hyperlinkcolor" val="tx"/>
                    </a:ext>
                  </a:extLst>
                </a:hlinkClick>
              </a:rPr>
              <a:t>A to Z: Food Allergy</a:t>
            </a:r>
            <a:endParaRPr lang="en-US" dirty="0">
              <a:solidFill>
                <a:srgbClr val="0070C0"/>
              </a:solidFill>
            </a:endParaRPr>
          </a:p>
          <a:p>
            <a:pPr>
              <a:spcAft>
                <a:spcPts val="1200"/>
              </a:spcAft>
            </a:pPr>
            <a:r>
              <a:rPr lang="en-US" dirty="0">
                <a:solidFill>
                  <a:srgbClr val="0070C0"/>
                </a:solidFill>
                <a:hlinkClick r:id="rId4">
                  <a:extLst>
                    <a:ext uri="{A12FA001-AC4F-418D-AE19-62706E023703}">
                      <ahyp:hlinkClr xmlns:ahyp="http://schemas.microsoft.com/office/drawing/2018/hyperlinkcolor" val="tx"/>
                    </a:ext>
                  </a:extLst>
                </a:hlinkClick>
              </a:rPr>
              <a:t>A to Z: Fragrance Sensitivity</a:t>
            </a:r>
            <a:endParaRPr lang="en-US" dirty="0">
              <a:solidFill>
                <a:srgbClr val="0070C0"/>
              </a:solidFill>
            </a:endParaRPr>
          </a:p>
          <a:p>
            <a:pPr>
              <a:spcAft>
                <a:spcPts val="1200"/>
              </a:spcAft>
            </a:pPr>
            <a:r>
              <a:rPr lang="en-US" dirty="0">
                <a:solidFill>
                  <a:srgbClr val="0070C0"/>
                </a:solidFill>
                <a:hlinkClick r:id="rId5">
                  <a:extLst>
                    <a:ext uri="{A12FA001-AC4F-418D-AE19-62706E023703}">
                      <ahyp:hlinkClr xmlns:ahyp="http://schemas.microsoft.com/office/drawing/2018/hyperlinkcolor" val="tx"/>
                    </a:ext>
                  </a:extLst>
                </a:hlinkClick>
              </a:rPr>
              <a:t>A to Z: Long COVID</a:t>
            </a:r>
            <a:endParaRPr lang="en-US" dirty="0">
              <a:solidFill>
                <a:srgbClr val="0070C0"/>
              </a:solidFill>
            </a:endParaRPr>
          </a:p>
          <a:p>
            <a:pPr>
              <a:spcAft>
                <a:spcPts val="1200"/>
              </a:spcAft>
            </a:pPr>
            <a:r>
              <a:rPr lang="en-US" dirty="0">
                <a:solidFill>
                  <a:srgbClr val="0070C0"/>
                </a:solidFill>
                <a:hlinkClick r:id="rId6">
                  <a:extLst>
                    <a:ext uri="{A12FA001-AC4F-418D-AE19-62706E023703}">
                      <ahyp:hlinkClr xmlns:ahyp="http://schemas.microsoft.com/office/drawing/2018/hyperlinkcolor" val="tx"/>
                    </a:ext>
                  </a:extLst>
                </a:hlinkClick>
              </a:rPr>
              <a:t>A to Z: Multiple Chemical Sensitivity</a:t>
            </a:r>
            <a:endParaRPr lang="en-US" dirty="0">
              <a:solidFill>
                <a:srgbClr val="0070C0"/>
              </a:solidFill>
            </a:endParaRPr>
          </a:p>
          <a:p>
            <a:pPr>
              <a:spcAft>
                <a:spcPts val="1200"/>
              </a:spcAft>
            </a:pPr>
            <a:r>
              <a:rPr lang="en-US" dirty="0">
                <a:solidFill>
                  <a:srgbClr val="0070C0"/>
                </a:solidFill>
                <a:hlinkClick r:id="rId7">
                  <a:extLst>
                    <a:ext uri="{A12FA001-AC4F-418D-AE19-62706E023703}">
                      <ahyp:hlinkClr xmlns:ahyp="http://schemas.microsoft.com/office/drawing/2018/hyperlinkcolor" val="tx"/>
                    </a:ext>
                  </a:extLst>
                </a:hlinkClick>
              </a:rPr>
              <a:t>A to Z: Respiratory Impairments</a:t>
            </a:r>
            <a:endParaRPr lang="en-US" dirty="0">
              <a:solidFill>
                <a:srgbClr val="0070C0"/>
              </a:solidFill>
            </a:endParaRPr>
          </a:p>
        </p:txBody>
      </p:sp>
      <p:sp>
        <p:nvSpPr>
          <p:cNvPr id="4" name="Slide Number Placeholder 3">
            <a:extLst>
              <a:ext uri="{FF2B5EF4-FFF2-40B4-BE49-F238E27FC236}">
                <a16:creationId xmlns:a16="http://schemas.microsoft.com/office/drawing/2014/main" id="{C39F2568-64A5-5215-F431-5C4094DB3434}"/>
              </a:ext>
            </a:extLst>
          </p:cNvPr>
          <p:cNvSpPr>
            <a:spLocks noGrp="1"/>
          </p:cNvSpPr>
          <p:nvPr>
            <p:ph type="sldNum" sz="quarter" idx="12"/>
          </p:nvPr>
        </p:nvSpPr>
        <p:spPr/>
        <p:txBody>
          <a:bodyPr/>
          <a:lstStyle/>
          <a:p>
            <a:fld id="{D57F1E4F-1CFF-5643-939E-217C01CDF565}" type="slidenum">
              <a:rPr lang="en-US" smtClean="0"/>
              <a:pPr/>
              <a:t>41</a:t>
            </a:fld>
            <a:endParaRPr lang="en-US" dirty="0"/>
          </a:p>
        </p:txBody>
      </p:sp>
    </p:spTree>
    <p:extLst>
      <p:ext uri="{BB962C8B-B14F-4D97-AF65-F5344CB8AC3E}">
        <p14:creationId xmlns:p14="http://schemas.microsoft.com/office/powerpoint/2010/main" val="19963649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078A52F-85EA-4C0B-962B-D9D9DD4DD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919797D5-5700-4683-B30A-5B4D56CB8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4856A7B9-9801-42EC-A4C9-7E22A56EF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8AD54DB8-C150-4290-85D6-F5B0262BF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9" name="Rectangle 18">
            <a:extLst>
              <a:ext uri="{FF2B5EF4-FFF2-40B4-BE49-F238E27FC236}">
                <a16:creationId xmlns:a16="http://schemas.microsoft.com/office/drawing/2014/main" id="{493D4EDA-58E0-40CC-B3CA-14CDEB349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48D67F03-1DF2-74D6-48D3-976918D190E7}"/>
              </a:ext>
              <a:ext uri="{C183D7F6-B498-43B3-948B-1728B52AA6E4}">
                <adec:decorative xmlns:adec="http://schemas.microsoft.com/office/drawing/2017/decorative" val="1"/>
              </a:ext>
            </a:extLst>
          </p:cNvPr>
          <p:cNvPicPr>
            <a:picLocks noGrp="1" noChangeAspect="1"/>
          </p:cNvPicPr>
          <p:nvPr>
            <p:ph idx="1"/>
          </p:nvPr>
        </p:nvPicPr>
        <p:blipFill rotWithShape="1">
          <a:blip r:embed="rId2" cstate="hqprint">
            <a:extLst>
              <a:ext uri="{28A0092B-C50C-407E-A947-70E740481C1C}">
                <a14:useLocalDpi xmlns:a14="http://schemas.microsoft.com/office/drawing/2010/main"/>
              </a:ext>
            </a:extLst>
          </a:blip>
          <a:srcRect/>
          <a:stretch/>
        </p:blipFill>
        <p:spPr>
          <a:xfrm>
            <a:off x="20" y="10"/>
            <a:ext cx="12191980" cy="6857990"/>
          </a:xfrm>
          <a:prstGeom prst="rect">
            <a:avLst/>
          </a:prstGeom>
        </p:spPr>
      </p:pic>
      <p:grpSp>
        <p:nvGrpSpPr>
          <p:cNvPr id="21" name="Group 20">
            <a:extLst>
              <a:ext uri="{FF2B5EF4-FFF2-40B4-BE49-F238E27FC236}">
                <a16:creationId xmlns:a16="http://schemas.microsoft.com/office/drawing/2014/main" id="{AA9EB0BC-A85E-4C26-B355-5DFCEF6CCB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22" name="Rectangle 21">
              <a:extLst>
                <a:ext uri="{FF2B5EF4-FFF2-40B4-BE49-F238E27FC236}">
                  <a16:creationId xmlns:a16="http://schemas.microsoft.com/office/drawing/2014/main" id="{3643E56B-BD42-413D-B17D-7958270F5D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36C5D8"/>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96C04F74-9467-4FA5-95DC-8D481A297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36C5D8"/>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D73DE1C3-5C37-42E9-A3F0-256F193832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rgbClr val="36C5D8"/>
            </a:solidFill>
            <a:ln>
              <a:noFill/>
            </a:ln>
            <a:effectLst/>
          </p:spPr>
          <p:style>
            <a:lnRef idx="1">
              <a:schemeClr val="accent1"/>
            </a:lnRef>
            <a:fillRef idx="3">
              <a:schemeClr val="accent1"/>
            </a:fillRef>
            <a:effectRef idx="2">
              <a:schemeClr val="accent1"/>
            </a:effectRef>
            <a:fontRef idx="minor">
              <a:schemeClr val="lt1"/>
            </a:fontRef>
          </p:style>
        </p:sp>
      </p:grpSp>
      <p:sp>
        <p:nvSpPr>
          <p:cNvPr id="26" name="Rectangle 25">
            <a:extLst>
              <a:ext uri="{FF2B5EF4-FFF2-40B4-BE49-F238E27FC236}">
                <a16:creationId xmlns:a16="http://schemas.microsoft.com/office/drawing/2014/main" id="{4A2E7EC3-E07C-46CE-9B25-41865A506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732" y="4428067"/>
            <a:ext cx="11260667" cy="1962497"/>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02C456F-78D3-CABF-AA43-A857D7D609F7}"/>
              </a:ext>
            </a:extLst>
          </p:cNvPr>
          <p:cNvSpPr>
            <a:spLocks noGrp="1"/>
          </p:cNvSpPr>
          <p:nvPr>
            <p:ph type="title"/>
          </p:nvPr>
        </p:nvSpPr>
        <p:spPr>
          <a:xfrm>
            <a:off x="581191" y="4572000"/>
            <a:ext cx="10993549" cy="895244"/>
          </a:xfrm>
        </p:spPr>
        <p:txBody>
          <a:bodyPr vert="horz" lIns="91440" tIns="45720" rIns="91440" bIns="45720" rtlCol="0" anchor="b">
            <a:normAutofit/>
          </a:bodyPr>
          <a:lstStyle/>
          <a:p>
            <a:r>
              <a:rPr lang="en-US" sz="4000" dirty="0"/>
              <a:t>Questions?</a:t>
            </a:r>
          </a:p>
        </p:txBody>
      </p:sp>
      <p:sp>
        <p:nvSpPr>
          <p:cNvPr id="7" name="Slide Number Placeholder 3">
            <a:extLst>
              <a:ext uri="{FF2B5EF4-FFF2-40B4-BE49-F238E27FC236}">
                <a16:creationId xmlns:a16="http://schemas.microsoft.com/office/drawing/2014/main" id="{ACE42F18-0F25-E637-C745-7742B8AE2AFE}"/>
              </a:ext>
            </a:extLst>
          </p:cNvPr>
          <p:cNvSpPr>
            <a:spLocks noGrp="1"/>
          </p:cNvSpPr>
          <p:nvPr>
            <p:ph type="sldNum" sz="quarter" idx="12"/>
          </p:nvPr>
        </p:nvSpPr>
        <p:spPr>
          <a:xfrm>
            <a:off x="11031989" y="70115"/>
            <a:ext cx="717635" cy="335001"/>
          </a:xfrm>
        </p:spPr>
        <p:txBody>
          <a:bodyPr/>
          <a:lstStyle/>
          <a:p>
            <a:fld id="{D57F1E4F-1CFF-5643-939E-217C01CDF565}" type="slidenum">
              <a:rPr lang="en-US" smtClean="0"/>
              <a:pPr/>
              <a:t>42</a:t>
            </a:fld>
            <a:endParaRPr lang="en-US" dirty="0"/>
          </a:p>
        </p:txBody>
      </p:sp>
    </p:spTree>
    <p:extLst>
      <p:ext uri="{BB962C8B-B14F-4D97-AF65-F5344CB8AC3E}">
        <p14:creationId xmlns:p14="http://schemas.microsoft.com/office/powerpoint/2010/main" val="14338712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54DBE07-7554-4BA4-9DEE-42727B0586FC}"/>
              </a:ext>
            </a:extLst>
          </p:cNvPr>
          <p:cNvSpPr>
            <a:spLocks noGrp="1"/>
          </p:cNvSpPr>
          <p:nvPr>
            <p:ph type="title"/>
          </p:nvPr>
        </p:nvSpPr>
        <p:spPr>
          <a:xfrm>
            <a:off x="581192" y="796857"/>
            <a:ext cx="11029616" cy="1013800"/>
          </a:xfrm>
        </p:spPr>
        <p:txBody>
          <a:bodyPr>
            <a:noAutofit/>
          </a:bodyPr>
          <a:lstStyle/>
          <a:p>
            <a:r>
              <a:rPr kumimoji="0" lang="en-US" sz="2400" b="0" i="0" u="none" strike="noStrike" kern="1200" cap="all" spc="0" normalizeH="0" baseline="0" noProof="0" dirty="0">
                <a:ln>
                  <a:noFill/>
                </a:ln>
                <a:effectLst/>
                <a:uLnTx/>
                <a:uFillTx/>
                <a:latin typeface="Gill Sans MT" panose="020B0502020104020203"/>
                <a:ea typeface="+mj-ea"/>
                <a:cs typeface="+mj-cs"/>
              </a:rPr>
              <a:t>Thank you for attending </a:t>
            </a:r>
            <a:br>
              <a:rPr kumimoji="0" lang="en-US" sz="2400" b="0" i="0" u="none" strike="noStrike" kern="1200" cap="all" spc="0" normalizeH="0" baseline="0" noProof="0" dirty="0">
                <a:ln>
                  <a:noFill/>
                </a:ln>
                <a:effectLst/>
                <a:uLnTx/>
                <a:uFillTx/>
                <a:latin typeface="Gill Sans MT" panose="020B0502020104020203"/>
                <a:ea typeface="+mj-ea"/>
                <a:cs typeface="+mj-cs"/>
              </a:rPr>
            </a:br>
            <a:r>
              <a:rPr kumimoji="0" lang="en-US" sz="2200" b="0" i="0" u="none" strike="noStrike" kern="1200" cap="all" spc="0" normalizeH="0" baseline="0" noProof="0" dirty="0">
                <a:ln>
                  <a:noFill/>
                </a:ln>
                <a:effectLst/>
                <a:uLnTx/>
                <a:uFillTx/>
                <a:latin typeface="Gill Sans MT" panose="020B0502020104020203"/>
                <a:ea typeface="+mj-ea"/>
                <a:cs typeface="+mj-cs"/>
              </a:rPr>
              <a:t>“</a:t>
            </a:r>
            <a:r>
              <a:rPr lang="fr-FR" sz="2400" dirty="0"/>
              <a:t>Accommodation Solutions: </a:t>
            </a:r>
            <a:br>
              <a:rPr lang="fr-FR" sz="2400" dirty="0"/>
            </a:br>
            <a:r>
              <a:rPr lang="fr-FR" sz="2400" dirty="0"/>
              <a:t>Respiratory Conditions,  Allergies, &amp; Fragrance Sensitivity</a:t>
            </a:r>
            <a:r>
              <a:rPr lang="en-US" sz="2200" dirty="0"/>
              <a:t>”</a:t>
            </a:r>
          </a:p>
        </p:txBody>
      </p:sp>
      <p:pic>
        <p:nvPicPr>
          <p:cNvPr id="3" name="Picture 2">
            <a:extLst>
              <a:ext uri="{FF2B5EF4-FFF2-40B4-BE49-F238E27FC236}">
                <a16:creationId xmlns:a16="http://schemas.microsoft.com/office/drawing/2014/main" id="{7B6F75EF-26B5-48C3-8D20-BD19F8ACD15B}"/>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2" b="-2"/>
          <a:stretch/>
        </p:blipFill>
        <p:spPr>
          <a:xfrm>
            <a:off x="657225" y="2361056"/>
            <a:ext cx="4962525" cy="3649219"/>
          </a:xfrm>
          <a:prstGeom prst="rect">
            <a:avLst/>
          </a:prstGeom>
        </p:spPr>
      </p:pic>
      <p:sp>
        <p:nvSpPr>
          <p:cNvPr id="7" name="Content Placeholder 6">
            <a:extLst>
              <a:ext uri="{FF2B5EF4-FFF2-40B4-BE49-F238E27FC236}">
                <a16:creationId xmlns:a16="http://schemas.microsoft.com/office/drawing/2014/main" id="{D3CE4224-980D-4573-AC6E-A18872ED11B1}"/>
              </a:ext>
            </a:extLst>
          </p:cNvPr>
          <p:cNvSpPr>
            <a:spLocks noGrp="1"/>
          </p:cNvSpPr>
          <p:nvPr>
            <p:ph idx="1"/>
          </p:nvPr>
        </p:nvSpPr>
        <p:spPr>
          <a:xfrm>
            <a:off x="6335803" y="1988427"/>
            <a:ext cx="5275001" cy="4394475"/>
          </a:xfrm>
        </p:spPr>
        <p:txBody>
          <a:bodyPr>
            <a:normAutofit/>
          </a:bodyPr>
          <a:lstStyle/>
          <a:p>
            <a:pPr marL="0" indent="0" algn="ctr">
              <a:spcAft>
                <a:spcPts val="1800"/>
              </a:spcAft>
              <a:buClr>
                <a:srgbClr val="4590B8"/>
              </a:buClr>
              <a:buNone/>
              <a:defRPr/>
            </a:pPr>
            <a:r>
              <a:rPr lang="en-US" sz="2400" dirty="0">
                <a:cs typeface="+mn-cs"/>
              </a:rPr>
              <a:t>JAN Training Events &amp; Resources</a:t>
            </a:r>
            <a:br>
              <a:rPr lang="en-US" sz="2400" dirty="0">
                <a:cs typeface="+mn-cs"/>
              </a:rPr>
            </a:br>
            <a:r>
              <a:rPr lang="en-US" sz="2400" dirty="0">
                <a:solidFill>
                  <a:srgbClr val="0070C0"/>
                </a:solidFill>
                <a:cs typeface="+mn-cs"/>
                <a:hlinkClick r:id="rId4">
                  <a:extLst>
                    <a:ext uri="{A12FA001-AC4F-418D-AE19-62706E023703}">
                      <ahyp:hlinkClr xmlns:ahyp="http://schemas.microsoft.com/office/drawing/2018/hyperlinkcolor" val="tx"/>
                    </a:ext>
                  </a:extLst>
                </a:hlinkClick>
              </a:rPr>
              <a:t>AskJAN.org/Events/</a:t>
            </a:r>
            <a:r>
              <a:rPr lang="en-US" sz="2400" dirty="0" err="1">
                <a:solidFill>
                  <a:srgbClr val="0070C0"/>
                </a:solidFill>
                <a:cs typeface="+mn-cs"/>
                <a:hlinkClick r:id="rId4">
                  <a:extLst>
                    <a:ext uri="{A12FA001-AC4F-418D-AE19-62706E023703}">
                      <ahyp:hlinkClr xmlns:ahyp="http://schemas.microsoft.com/office/drawing/2018/hyperlinkcolor" val="tx"/>
                    </a:ext>
                  </a:extLst>
                </a:hlinkClick>
              </a:rPr>
              <a:t>Trainings.cfm</a:t>
            </a:r>
            <a:endParaRPr lang="en-US" sz="2400" dirty="0">
              <a:solidFill>
                <a:srgbClr val="0070C0"/>
              </a:solidFill>
              <a:cs typeface="+mn-cs"/>
            </a:endParaRPr>
          </a:p>
          <a:p>
            <a:pPr marL="0" marR="0" lvl="0" indent="0" algn="ctr" defTabSz="457200" rtl="0" eaLnBrk="1" fontAlgn="auto" latinLnBrk="0" hangingPunct="1">
              <a:spcBef>
                <a:spcPct val="20000"/>
              </a:spcBef>
              <a:spcAft>
                <a:spcPts val="1800"/>
              </a:spcAft>
              <a:buClr>
                <a:srgbClr val="4590B8"/>
              </a:buClr>
              <a:buSzPct val="92000"/>
              <a:buFont typeface="Wingdings 2" panose="05020102010507070707" pitchFamily="18" charset="2"/>
              <a:buNone/>
              <a:tabLst/>
              <a:defRPr/>
            </a:pPr>
            <a:endParaRPr lang="en-US" sz="2400" dirty="0">
              <a:cs typeface="+mn-cs"/>
            </a:endParaRPr>
          </a:p>
          <a:p>
            <a:pPr marL="0" marR="0" lvl="0" indent="0" defTabSz="457200" rtl="0" eaLnBrk="1" fontAlgn="auto" latinLnBrk="0" hangingPunct="1">
              <a:spcBef>
                <a:spcPct val="20000"/>
              </a:spcBef>
              <a:spcAft>
                <a:spcPts val="1800"/>
              </a:spcAft>
              <a:buClr>
                <a:srgbClr val="4590B8"/>
              </a:buClr>
              <a:buSzPct val="92000"/>
              <a:buFont typeface="Wingdings 2" panose="05020102010507070707" pitchFamily="18" charset="2"/>
              <a:buNone/>
              <a:tabLst/>
              <a:defRPr/>
            </a:pPr>
            <a:endParaRPr lang="en-US" dirty="0"/>
          </a:p>
        </p:txBody>
      </p:sp>
      <p:pic>
        <p:nvPicPr>
          <p:cNvPr id="4" name="Picture 3" descr="HRCI 2022&#10;HRCI.org">
            <a:extLst>
              <a:ext uri="{FF2B5EF4-FFF2-40B4-BE49-F238E27FC236}">
                <a16:creationId xmlns:a16="http://schemas.microsoft.com/office/drawing/2014/main" id="{13FD1DDC-777C-4CC8-9FEE-776D7CA79090}"/>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8346920" y="4275621"/>
            <a:ext cx="1252765" cy="1245264"/>
          </a:xfrm>
          <a:prstGeom prst="rect">
            <a:avLst/>
          </a:prstGeom>
        </p:spPr>
      </p:pic>
      <p:sp>
        <p:nvSpPr>
          <p:cNvPr id="5" name="Slide Number Placeholder 21">
            <a:extLst>
              <a:ext uri="{FF2B5EF4-FFF2-40B4-BE49-F238E27FC236}">
                <a16:creationId xmlns:a16="http://schemas.microsoft.com/office/drawing/2014/main" id="{24443D66-EDB4-E740-F945-7845DC328662}"/>
              </a:ext>
            </a:extLst>
          </p:cNvPr>
          <p:cNvSpPr>
            <a:spLocks noGrp="1"/>
          </p:cNvSpPr>
          <p:nvPr>
            <p:ph type="sldNum" sz="quarter" idx="12"/>
          </p:nvPr>
        </p:nvSpPr>
        <p:spPr>
          <a:xfrm>
            <a:off x="11031989" y="70115"/>
            <a:ext cx="717635" cy="33500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600" b="0" i="0" u="none" strike="noStrike" kern="1200" cap="none" spc="0" normalizeH="0" baseline="0" noProof="0" smtClean="0">
                <a:ln>
                  <a:noFill/>
                </a:ln>
                <a:solidFill>
                  <a:srgbClr val="1A3260"/>
                </a:solidFill>
                <a:effectLst/>
                <a:uLnTx/>
                <a:uFillTx/>
                <a:latin typeface="Arial Nova"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600" b="0" i="0" u="none" strike="noStrike" kern="1200" cap="none" spc="0" normalizeH="0" baseline="0" noProof="0" dirty="0">
              <a:ln>
                <a:noFill/>
              </a:ln>
              <a:solidFill>
                <a:srgbClr val="1A3260"/>
              </a:solidFill>
              <a:effectLst/>
              <a:uLnTx/>
              <a:uFillTx/>
              <a:latin typeface="Arial Nova" panose="020B0504020202020204" pitchFamily="34" charset="0"/>
              <a:ea typeface="+mn-ea"/>
              <a:cs typeface="+mn-cs"/>
            </a:endParaRPr>
          </a:p>
        </p:txBody>
      </p:sp>
    </p:spTree>
    <p:extLst>
      <p:ext uri="{BB962C8B-B14F-4D97-AF65-F5344CB8AC3E}">
        <p14:creationId xmlns:p14="http://schemas.microsoft.com/office/powerpoint/2010/main" val="30514060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FC19D-55A5-D6DF-E111-117439EFE8C5}"/>
              </a:ext>
            </a:extLst>
          </p:cNvPr>
          <p:cNvSpPr>
            <a:spLocks noGrp="1"/>
          </p:cNvSpPr>
          <p:nvPr>
            <p:ph type="title"/>
          </p:nvPr>
        </p:nvSpPr>
        <p:spPr>
          <a:xfrm>
            <a:off x="581192" y="702156"/>
            <a:ext cx="11029616" cy="1013800"/>
          </a:xfrm>
        </p:spPr>
        <p:txBody>
          <a:bodyPr>
            <a:normAutofit/>
          </a:bodyPr>
          <a:lstStyle/>
          <a:p>
            <a:r>
              <a:rPr lang="en-US" dirty="0"/>
              <a:t>Complete the Evaluation To claim the HR CEU </a:t>
            </a:r>
          </a:p>
        </p:txBody>
      </p:sp>
      <p:pic>
        <p:nvPicPr>
          <p:cNvPr id="5" name="Picture 4" descr="https://askjan.org/evaluation.cfm">
            <a:extLst>
              <a:ext uri="{FF2B5EF4-FFF2-40B4-BE49-F238E27FC236}">
                <a16:creationId xmlns:a16="http://schemas.microsoft.com/office/drawing/2014/main" id="{4CF196A3-28A6-0C59-14B5-C1E25EE4EAB2}"/>
              </a:ext>
            </a:extLst>
          </p:cNvPr>
          <p:cNvPicPr>
            <a:picLocks noChangeAspect="1"/>
          </p:cNvPicPr>
          <p:nvPr/>
        </p:nvPicPr>
        <p:blipFill>
          <a:blip r:embed="rId3"/>
          <a:srcRect/>
          <a:stretch/>
        </p:blipFill>
        <p:spPr>
          <a:xfrm>
            <a:off x="657225" y="2533078"/>
            <a:ext cx="3305175" cy="3305175"/>
          </a:xfrm>
          <a:prstGeom prst="rect">
            <a:avLst/>
          </a:prstGeom>
        </p:spPr>
      </p:pic>
      <p:sp>
        <p:nvSpPr>
          <p:cNvPr id="3" name="Content Placeholder 2">
            <a:extLst>
              <a:ext uri="{FF2B5EF4-FFF2-40B4-BE49-F238E27FC236}">
                <a16:creationId xmlns:a16="http://schemas.microsoft.com/office/drawing/2014/main" id="{0EF84B70-AC6B-83D8-65E0-25D238EFAD20}"/>
              </a:ext>
            </a:extLst>
          </p:cNvPr>
          <p:cNvSpPr>
            <a:spLocks noGrp="1"/>
          </p:cNvSpPr>
          <p:nvPr>
            <p:ph idx="1"/>
          </p:nvPr>
        </p:nvSpPr>
        <p:spPr>
          <a:xfrm>
            <a:off x="4505325" y="2180496"/>
            <a:ext cx="7105481" cy="4045683"/>
          </a:xfrm>
        </p:spPr>
        <p:txBody>
          <a:bodyPr>
            <a:normAutofit/>
          </a:bodyPr>
          <a:lstStyle/>
          <a:p>
            <a:pPr marL="306000" marR="0" lvl="0" indent="-306000" defTabSz="457200" rtl="0" eaLnBrk="1" fontAlgn="auto" latinLnBrk="0" hangingPunct="1">
              <a:spcBef>
                <a:spcPct val="20000"/>
              </a:spcBef>
              <a:spcAft>
                <a:spcPts val="1200"/>
              </a:spcAft>
              <a:buClr>
                <a:srgbClr val="002060"/>
              </a:buClr>
              <a:buSzPct val="92000"/>
              <a:buFont typeface="Wingdings 2" panose="05020102010507070707" pitchFamily="18" charset="2"/>
              <a:buChar char=""/>
              <a:tabLst/>
              <a:defRPr/>
            </a:pPr>
            <a:r>
              <a:rPr kumimoji="0" lang="en-US" b="0" i="0" u="none" strike="noStrike" kern="1200" cap="none" spc="0" normalizeH="0" baseline="0" noProof="0" dirty="0">
                <a:ln>
                  <a:noFill/>
                </a:ln>
                <a:effectLst/>
                <a:uLnTx/>
                <a:uFillTx/>
                <a:latin typeface="Arial Nova" panose="020B0504020202020204" pitchFamily="34" charset="0"/>
                <a:ea typeface="+mn-ea"/>
                <a:cs typeface="+mn-cs"/>
              </a:rPr>
              <a:t>Don’t close the JAN webcast window</a:t>
            </a:r>
          </a:p>
          <a:p>
            <a:pPr marL="306000" marR="0" lvl="0" indent="-306000" defTabSz="457200" rtl="0" eaLnBrk="1" fontAlgn="auto" latinLnBrk="0" hangingPunct="1">
              <a:spcBef>
                <a:spcPct val="20000"/>
              </a:spcBef>
              <a:spcAft>
                <a:spcPts val="1200"/>
              </a:spcAft>
              <a:buClr>
                <a:srgbClr val="002060"/>
              </a:buClr>
              <a:buSzPct val="92000"/>
              <a:buFont typeface="Wingdings 2" panose="05020102010507070707" pitchFamily="18" charset="2"/>
              <a:buChar char=""/>
              <a:tabLst/>
              <a:defRPr/>
            </a:pPr>
            <a:r>
              <a:rPr kumimoji="0" lang="en-US" b="0" i="0" u="none" strike="noStrike" kern="1200" cap="none" spc="0" normalizeH="0" baseline="0" noProof="0" dirty="0">
                <a:ln>
                  <a:noFill/>
                </a:ln>
                <a:effectLst/>
                <a:uLnTx/>
                <a:uFillTx/>
                <a:latin typeface="Arial Nova" panose="020B0504020202020204" pitchFamily="34" charset="0"/>
                <a:ea typeface="+mn-ea"/>
                <a:cs typeface="+mn-cs"/>
              </a:rPr>
              <a:t>Evaluation will open in a new window </a:t>
            </a:r>
          </a:p>
          <a:p>
            <a:pPr marL="306000" marR="0" lvl="0" indent="-306000" defTabSz="457200" rtl="0" eaLnBrk="1" fontAlgn="auto" latinLnBrk="0" hangingPunct="1">
              <a:spcBef>
                <a:spcPct val="20000"/>
              </a:spcBef>
              <a:spcAft>
                <a:spcPts val="1200"/>
              </a:spcAft>
              <a:buClr>
                <a:srgbClr val="002060"/>
              </a:buClr>
              <a:buSzPct val="92000"/>
              <a:buFont typeface="Wingdings 2" panose="05020102010507070707" pitchFamily="18" charset="2"/>
              <a:buChar char=""/>
              <a:tabLst/>
              <a:defRPr/>
            </a:pPr>
            <a:r>
              <a:rPr kumimoji="0" lang="en-US" b="0" i="0" u="none" strike="noStrike" kern="1200" cap="none" spc="0" normalizeH="0" baseline="0" noProof="0" dirty="0">
                <a:ln>
                  <a:noFill/>
                </a:ln>
                <a:effectLst/>
                <a:uLnTx/>
                <a:uFillTx/>
                <a:latin typeface="Arial Nova" panose="020B0504020202020204" pitchFamily="34" charset="0"/>
                <a:ea typeface="+mn-ea"/>
                <a:cs typeface="+mn-cs"/>
              </a:rPr>
              <a:t>Complete the evaluation and click on </a:t>
            </a:r>
            <a:br>
              <a:rPr kumimoji="0" lang="en-US" b="0" i="0" u="none" strike="noStrike" kern="1200" cap="none" spc="0" normalizeH="0" baseline="0" noProof="0" dirty="0">
                <a:ln>
                  <a:noFill/>
                </a:ln>
                <a:effectLst/>
                <a:uLnTx/>
                <a:uFillTx/>
                <a:latin typeface="Arial Nova" panose="020B0504020202020204" pitchFamily="34" charset="0"/>
                <a:ea typeface="+mn-ea"/>
                <a:cs typeface="+mn-cs"/>
              </a:rPr>
            </a:br>
            <a:r>
              <a:rPr kumimoji="0" lang="en-US" b="0" i="0" u="none" strike="noStrike" kern="1200" cap="none" spc="0" normalizeH="0" baseline="0" noProof="0" dirty="0">
                <a:ln>
                  <a:noFill/>
                </a:ln>
                <a:effectLst/>
                <a:uLnTx/>
                <a:uFillTx/>
                <a:latin typeface="Arial Nova" panose="020B0504020202020204" pitchFamily="34" charset="0"/>
                <a:ea typeface="+mn-ea"/>
                <a:cs typeface="+mn-cs"/>
              </a:rPr>
              <a:t>“View your certificate of completion.”</a:t>
            </a:r>
          </a:p>
          <a:p>
            <a:pPr marL="306000" marR="0" lvl="0" indent="-306000" defTabSz="457200" rtl="0" eaLnBrk="1" fontAlgn="auto" latinLnBrk="0" hangingPunct="1">
              <a:spcBef>
                <a:spcPct val="20000"/>
              </a:spcBef>
              <a:spcAft>
                <a:spcPts val="600"/>
              </a:spcAft>
              <a:buClr>
                <a:srgbClr val="002060"/>
              </a:buClr>
              <a:buSzPct val="92000"/>
              <a:buFont typeface="Wingdings 2" panose="05020102010507070707" pitchFamily="18" charset="2"/>
              <a:buChar char=""/>
              <a:tabLst/>
              <a:defRPr/>
            </a:pPr>
            <a:r>
              <a:rPr kumimoji="0" lang="en-US" b="0" i="0" u="none" strike="noStrike" kern="1200" cap="none" spc="0" normalizeH="0" baseline="0" noProof="0" dirty="0">
                <a:ln>
                  <a:noFill/>
                </a:ln>
                <a:effectLst/>
                <a:uLnTx/>
                <a:uFillTx/>
                <a:latin typeface="Arial Nova" panose="020B0504020202020204" pitchFamily="34" charset="0"/>
                <a:ea typeface="+mn-ea"/>
                <a:cs typeface="+mn-cs"/>
              </a:rPr>
              <a:t>Or scan QR code</a:t>
            </a:r>
          </a:p>
          <a:p>
            <a:endParaRPr lang="en-US" dirty="0"/>
          </a:p>
        </p:txBody>
      </p:sp>
      <p:sp>
        <p:nvSpPr>
          <p:cNvPr id="6" name="Slide Number Placeholder 21">
            <a:extLst>
              <a:ext uri="{FF2B5EF4-FFF2-40B4-BE49-F238E27FC236}">
                <a16:creationId xmlns:a16="http://schemas.microsoft.com/office/drawing/2014/main" id="{342A8F90-739C-2A0F-9BFE-EFB1EB3A6FEA}"/>
              </a:ext>
            </a:extLst>
          </p:cNvPr>
          <p:cNvSpPr>
            <a:spLocks noGrp="1"/>
          </p:cNvSpPr>
          <p:nvPr>
            <p:ph type="sldNum" sz="quarter" idx="12"/>
          </p:nvPr>
        </p:nvSpPr>
        <p:spPr>
          <a:xfrm>
            <a:off x="11031989" y="70115"/>
            <a:ext cx="717635" cy="33500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600" b="0" i="0" u="none" strike="noStrike" kern="1200" cap="none" spc="0" normalizeH="0" baseline="0" noProof="0" smtClean="0">
                <a:ln>
                  <a:noFill/>
                </a:ln>
                <a:solidFill>
                  <a:srgbClr val="1A3260"/>
                </a:solidFill>
                <a:effectLst/>
                <a:uLnTx/>
                <a:uFillTx/>
                <a:latin typeface="Arial Nova"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600" b="0" i="0" u="none" strike="noStrike" kern="1200" cap="none" spc="0" normalizeH="0" baseline="0" noProof="0" dirty="0">
              <a:ln>
                <a:noFill/>
              </a:ln>
              <a:solidFill>
                <a:srgbClr val="1A3260"/>
              </a:solidFill>
              <a:effectLst/>
              <a:uLnTx/>
              <a:uFillTx/>
              <a:latin typeface="Arial Nova" panose="020B0504020202020204" pitchFamily="34" charset="0"/>
              <a:ea typeface="+mn-ea"/>
              <a:cs typeface="+mn-cs"/>
            </a:endParaRPr>
          </a:p>
        </p:txBody>
      </p:sp>
    </p:spTree>
    <p:extLst>
      <p:ext uri="{BB962C8B-B14F-4D97-AF65-F5344CB8AC3E}">
        <p14:creationId xmlns:p14="http://schemas.microsoft.com/office/powerpoint/2010/main" val="37965772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1E1FB-2AD0-4329-9CB0-82A282F19EE8}"/>
              </a:ext>
            </a:extLst>
          </p:cNvPr>
          <p:cNvSpPr>
            <a:spLocks noGrp="1"/>
          </p:cNvSpPr>
          <p:nvPr>
            <p:ph type="title"/>
          </p:nvPr>
        </p:nvSpPr>
        <p:spPr>
          <a:xfrm>
            <a:off x="581192" y="702156"/>
            <a:ext cx="11029616" cy="1013800"/>
          </a:xfrm>
        </p:spPr>
        <p:txBody>
          <a:bodyPr>
            <a:normAutofit/>
          </a:bodyPr>
          <a:lstStyle/>
          <a:p>
            <a:r>
              <a:rPr lang="en-US" dirty="0">
                <a:solidFill>
                  <a:srgbClr val="FFFEFF"/>
                </a:solidFill>
              </a:rPr>
              <a:t>For More Information – Contact JAN</a:t>
            </a:r>
          </a:p>
        </p:txBody>
      </p:sp>
      <p:graphicFrame>
        <p:nvGraphicFramePr>
          <p:cNvPr id="6" name="Content Placeholder 2" descr="Visit AskJAN.org&#10;Call 800.526.7234 or 877.781.9403 TTY&#10;JAN Live Chat @AskJAN.org&#10;Submit JAN On Demand Inquiry @AskJAN.org/JANonDemand.cfm&#10;Email JAN@AskJAN.org&#10;Social Media: Facebook - Job Accommodation Network&#10;Twitter - @JANatJAN&#10;">
            <a:extLst>
              <a:ext uri="{FF2B5EF4-FFF2-40B4-BE49-F238E27FC236}">
                <a16:creationId xmlns:a16="http://schemas.microsoft.com/office/drawing/2014/main" id="{99C05778-86A8-41CC-94DD-691AA4044245}"/>
              </a:ext>
            </a:extLst>
          </p:cNvPr>
          <p:cNvGraphicFramePr>
            <a:graphicFrameLocks noGrp="1"/>
          </p:cNvGraphicFramePr>
          <p:nvPr>
            <p:ph idx="1"/>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F6FE2207-FE43-9297-3C10-495E6296F8C9}"/>
              </a:ext>
            </a:extLst>
          </p:cNvPr>
          <p:cNvSpPr>
            <a:spLocks noGrp="1"/>
          </p:cNvSpPr>
          <p:nvPr>
            <p:ph type="sldNum" sz="quarter" idx="12"/>
          </p:nvPr>
        </p:nvSpPr>
        <p:spPr>
          <a:xfrm>
            <a:off x="11031989" y="70115"/>
            <a:ext cx="717635" cy="335001"/>
          </a:xfrm>
        </p:spPr>
        <p:txBody>
          <a:bodyPr/>
          <a:lstStyle/>
          <a:p>
            <a:fld id="{D57F1E4F-1CFF-5643-939E-217C01CDF565}" type="slidenum">
              <a:rPr lang="en-US" sz="1600" smtClean="0">
                <a:solidFill>
                  <a:schemeClr val="accent1"/>
                </a:solidFill>
                <a:latin typeface="Arial Nova" panose="020B0504020202020204" pitchFamily="34" charset="0"/>
              </a:rPr>
              <a:pPr/>
              <a:t>45</a:t>
            </a:fld>
            <a:endParaRPr lang="en-US" sz="1600" dirty="0">
              <a:solidFill>
                <a:schemeClr val="accent1"/>
              </a:solidFill>
              <a:latin typeface="Arial Nova" panose="020B0504020202020204" pitchFamily="34" charset="0"/>
            </a:endParaRPr>
          </a:p>
        </p:txBody>
      </p:sp>
    </p:spTree>
    <p:extLst>
      <p:ext uri="{BB962C8B-B14F-4D97-AF65-F5344CB8AC3E}">
        <p14:creationId xmlns:p14="http://schemas.microsoft.com/office/powerpoint/2010/main" val="1721872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53C2A-1232-628D-CBF9-4FFEA663B357}"/>
              </a:ext>
            </a:extLst>
          </p:cNvPr>
          <p:cNvSpPr>
            <a:spLocks noGrp="1"/>
          </p:cNvSpPr>
          <p:nvPr>
            <p:ph type="title"/>
          </p:nvPr>
        </p:nvSpPr>
        <p:spPr/>
        <p:txBody>
          <a:bodyPr>
            <a:normAutofit/>
          </a:bodyPr>
          <a:lstStyle/>
          <a:p>
            <a:r>
              <a:rPr lang="en-US" dirty="0"/>
              <a:t>Complex Reasonable Accommodation Issues: </a:t>
            </a:r>
            <a:br>
              <a:rPr lang="en-US" dirty="0"/>
            </a:br>
            <a:r>
              <a:rPr lang="en-US" dirty="0"/>
              <a:t>Respiratory Impairment</a:t>
            </a:r>
          </a:p>
        </p:txBody>
      </p:sp>
      <p:sp>
        <p:nvSpPr>
          <p:cNvPr id="3" name="Content Placeholder 2">
            <a:extLst>
              <a:ext uri="{FF2B5EF4-FFF2-40B4-BE49-F238E27FC236}">
                <a16:creationId xmlns:a16="http://schemas.microsoft.com/office/drawing/2014/main" id="{CA27499C-BE47-B7F8-D906-778927A37A99}"/>
              </a:ext>
            </a:extLst>
          </p:cNvPr>
          <p:cNvSpPr>
            <a:spLocks noGrp="1"/>
          </p:cNvSpPr>
          <p:nvPr>
            <p:ph idx="1"/>
          </p:nvPr>
        </p:nvSpPr>
        <p:spPr>
          <a:xfrm>
            <a:off x="581191" y="2012996"/>
            <a:ext cx="11029615" cy="4387439"/>
          </a:xfrm>
        </p:spPr>
        <p:txBody>
          <a:bodyPr>
            <a:normAutofit fontScale="92500" lnSpcReduction="10000"/>
          </a:bodyPr>
          <a:lstStyle/>
          <a:p>
            <a:pPr>
              <a:spcBef>
                <a:spcPts val="576"/>
              </a:spcBef>
              <a:defRPr/>
            </a:pPr>
            <a:r>
              <a:rPr lang="en-US" altLang="en-US" sz="2400" b="0" dirty="0">
                <a:solidFill>
                  <a:srgbClr val="17375E"/>
                </a:solidFill>
              </a:rPr>
              <a:t>Conflicting accommodation needs</a:t>
            </a:r>
          </a:p>
          <a:p>
            <a:pPr>
              <a:spcBef>
                <a:spcPts val="576"/>
              </a:spcBef>
              <a:defRPr/>
            </a:pPr>
            <a:r>
              <a:rPr lang="en-US" altLang="en-US" sz="2400" b="0" dirty="0">
                <a:solidFill>
                  <a:srgbClr val="17375E"/>
                </a:solidFill>
              </a:rPr>
              <a:t>Limited ability to impact air quality</a:t>
            </a:r>
          </a:p>
          <a:p>
            <a:pPr>
              <a:spcBef>
                <a:spcPts val="576"/>
              </a:spcBef>
              <a:defRPr/>
            </a:pPr>
            <a:r>
              <a:rPr lang="en-US" altLang="en-US" sz="2400" b="0" dirty="0">
                <a:solidFill>
                  <a:srgbClr val="17375E"/>
                </a:solidFill>
              </a:rPr>
              <a:t>Limited availability of private workspaces</a:t>
            </a:r>
          </a:p>
          <a:p>
            <a:pPr>
              <a:spcBef>
                <a:spcPts val="576"/>
              </a:spcBef>
              <a:defRPr/>
            </a:pPr>
            <a:r>
              <a:rPr lang="en-US" altLang="en-US" sz="2400" b="0" dirty="0">
                <a:solidFill>
                  <a:srgbClr val="17375E"/>
                </a:solidFill>
              </a:rPr>
              <a:t>Some job tasks need to be done on-site</a:t>
            </a:r>
          </a:p>
          <a:p>
            <a:pPr>
              <a:spcBef>
                <a:spcPts val="576"/>
              </a:spcBef>
              <a:defRPr/>
            </a:pPr>
            <a:r>
              <a:rPr lang="en-US" altLang="en-US" sz="2400" b="0" dirty="0">
                <a:solidFill>
                  <a:srgbClr val="17375E"/>
                </a:solidFill>
              </a:rPr>
              <a:t>Security and productivity concerns about telework</a:t>
            </a:r>
          </a:p>
          <a:p>
            <a:pPr>
              <a:spcBef>
                <a:spcPts val="576"/>
              </a:spcBef>
              <a:defRPr/>
            </a:pPr>
            <a:r>
              <a:rPr lang="en-US" altLang="en-US" sz="2400" b="0" dirty="0">
                <a:solidFill>
                  <a:srgbClr val="17375E"/>
                </a:solidFill>
              </a:rPr>
              <a:t>Limited ability to restrict foods and fragrances introduced to the workplace by clients and customers</a:t>
            </a:r>
          </a:p>
          <a:p>
            <a:pPr>
              <a:spcBef>
                <a:spcPts val="576"/>
              </a:spcBef>
              <a:defRPr/>
            </a:pPr>
            <a:r>
              <a:rPr lang="en-US" altLang="en-US" sz="2400" b="0" dirty="0">
                <a:solidFill>
                  <a:srgbClr val="17375E"/>
                </a:solidFill>
              </a:rPr>
              <a:t>Lack of coworker cooperation with policies</a:t>
            </a:r>
          </a:p>
          <a:p>
            <a:pPr>
              <a:spcBef>
                <a:spcPts val="576"/>
              </a:spcBef>
              <a:defRPr/>
            </a:pPr>
            <a:r>
              <a:rPr lang="en-US" altLang="en-US" sz="2400" b="0" dirty="0">
                <a:solidFill>
                  <a:srgbClr val="17375E"/>
                </a:solidFill>
              </a:rPr>
              <a:t>Responding to harassment of employee with allergies</a:t>
            </a:r>
          </a:p>
          <a:p>
            <a:pPr>
              <a:spcBef>
                <a:spcPts val="576"/>
              </a:spcBef>
              <a:defRPr/>
            </a:pPr>
            <a:r>
              <a:rPr lang="en-US" altLang="en-US" sz="2400" b="0" dirty="0">
                <a:solidFill>
                  <a:srgbClr val="17375E"/>
                </a:solidFill>
              </a:rPr>
              <a:t>Safety concerns</a:t>
            </a:r>
          </a:p>
        </p:txBody>
      </p:sp>
      <p:sp>
        <p:nvSpPr>
          <p:cNvPr id="4" name="Slide Number Placeholder 3">
            <a:extLst>
              <a:ext uri="{FF2B5EF4-FFF2-40B4-BE49-F238E27FC236}">
                <a16:creationId xmlns:a16="http://schemas.microsoft.com/office/drawing/2014/main" id="{5FA3BBA8-D094-9389-6D8D-F25435E7F8B6}"/>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147700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CE51E-7A24-56CF-DF48-462F940A3168}"/>
              </a:ext>
            </a:extLst>
          </p:cNvPr>
          <p:cNvSpPr>
            <a:spLocks noGrp="1"/>
          </p:cNvSpPr>
          <p:nvPr>
            <p:ph type="title"/>
          </p:nvPr>
        </p:nvSpPr>
        <p:spPr/>
        <p:txBody>
          <a:bodyPr/>
          <a:lstStyle/>
          <a:p>
            <a:r>
              <a:rPr lang="en-US" dirty="0"/>
              <a:t>General Accommodations to prevent reactions</a:t>
            </a:r>
          </a:p>
        </p:txBody>
      </p:sp>
      <p:sp>
        <p:nvSpPr>
          <p:cNvPr id="3" name="Content Placeholder 2">
            <a:extLst>
              <a:ext uri="{FF2B5EF4-FFF2-40B4-BE49-F238E27FC236}">
                <a16:creationId xmlns:a16="http://schemas.microsoft.com/office/drawing/2014/main" id="{73EB1AF2-959C-094E-62D9-2FB1EAC41885}"/>
              </a:ext>
            </a:extLst>
          </p:cNvPr>
          <p:cNvSpPr>
            <a:spLocks noGrp="1"/>
          </p:cNvSpPr>
          <p:nvPr>
            <p:ph idx="1"/>
          </p:nvPr>
        </p:nvSpPr>
        <p:spPr>
          <a:xfrm>
            <a:off x="581191" y="1886536"/>
            <a:ext cx="11029615" cy="4057064"/>
          </a:xfrm>
        </p:spPr>
        <p:txBody>
          <a:bodyPr/>
          <a:lstStyle/>
          <a:p>
            <a:pPr marL="0" indent="0">
              <a:spcBef>
                <a:spcPts val="576"/>
              </a:spcBef>
              <a:spcAft>
                <a:spcPts val="1200"/>
              </a:spcAft>
              <a:buNone/>
            </a:pPr>
            <a:r>
              <a:rPr lang="en-US" b="1" dirty="0"/>
              <a:t>Remove the allergen or irritant</a:t>
            </a:r>
          </a:p>
          <a:p>
            <a:pPr lvl="1">
              <a:spcBef>
                <a:spcPts val="576"/>
              </a:spcBef>
              <a:spcAft>
                <a:spcPts val="1200"/>
              </a:spcAft>
            </a:pPr>
            <a:r>
              <a:rPr lang="en-US" dirty="0"/>
              <a:t>Remove air fresheners</a:t>
            </a:r>
          </a:p>
          <a:p>
            <a:pPr lvl="1">
              <a:spcBef>
                <a:spcPts val="576"/>
              </a:spcBef>
              <a:spcAft>
                <a:spcPts val="1200"/>
              </a:spcAft>
            </a:pPr>
            <a:r>
              <a:rPr lang="en-US" dirty="0"/>
              <a:t>Change workplace cleaning products</a:t>
            </a:r>
          </a:p>
          <a:p>
            <a:pPr lvl="1">
              <a:spcBef>
                <a:spcPts val="576"/>
              </a:spcBef>
              <a:spcAft>
                <a:spcPts val="1200"/>
              </a:spcAft>
            </a:pPr>
            <a:r>
              <a:rPr lang="en-US" dirty="0"/>
              <a:t>Change employer-provided soaps in restrooms</a:t>
            </a:r>
          </a:p>
          <a:p>
            <a:pPr lvl="1">
              <a:spcBef>
                <a:spcPts val="576"/>
              </a:spcBef>
              <a:spcAft>
                <a:spcPts val="1200"/>
              </a:spcAft>
            </a:pPr>
            <a:r>
              <a:rPr lang="en-US" dirty="0"/>
              <a:t>Eliminate mold</a:t>
            </a:r>
          </a:p>
          <a:p>
            <a:pPr lvl="1">
              <a:spcBef>
                <a:spcPts val="576"/>
              </a:spcBef>
              <a:spcAft>
                <a:spcPts val="1200"/>
              </a:spcAft>
            </a:pPr>
            <a:r>
              <a:rPr lang="en-US" dirty="0"/>
              <a:t>Choose safe caterers for work-sponsored events</a:t>
            </a:r>
          </a:p>
        </p:txBody>
      </p:sp>
      <p:sp>
        <p:nvSpPr>
          <p:cNvPr id="4" name="Slide Number Placeholder 3">
            <a:extLst>
              <a:ext uri="{FF2B5EF4-FFF2-40B4-BE49-F238E27FC236}">
                <a16:creationId xmlns:a16="http://schemas.microsoft.com/office/drawing/2014/main" id="{CD01ABB1-387A-EF63-DBBC-D493537B8773}"/>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2404949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1BF12-FDFC-16FA-CE30-32102C856CAA}"/>
              </a:ext>
            </a:extLst>
          </p:cNvPr>
          <p:cNvSpPr>
            <a:spLocks noGrp="1"/>
          </p:cNvSpPr>
          <p:nvPr>
            <p:ph type="title"/>
          </p:nvPr>
        </p:nvSpPr>
        <p:spPr/>
        <p:txBody>
          <a:bodyPr/>
          <a:lstStyle/>
          <a:p>
            <a:r>
              <a:rPr lang="en-US" dirty="0"/>
              <a:t>General Accommodations to prevent reactions (2)</a:t>
            </a:r>
          </a:p>
        </p:txBody>
      </p:sp>
      <p:sp>
        <p:nvSpPr>
          <p:cNvPr id="3" name="Content Placeholder 2">
            <a:extLst>
              <a:ext uri="{FF2B5EF4-FFF2-40B4-BE49-F238E27FC236}">
                <a16:creationId xmlns:a16="http://schemas.microsoft.com/office/drawing/2014/main" id="{2472A132-B5E4-4F8B-5D2A-F9569DF4CC0D}"/>
              </a:ext>
            </a:extLst>
          </p:cNvPr>
          <p:cNvSpPr>
            <a:spLocks noGrp="1"/>
          </p:cNvSpPr>
          <p:nvPr>
            <p:ph idx="1"/>
          </p:nvPr>
        </p:nvSpPr>
        <p:spPr>
          <a:xfrm>
            <a:off x="581192" y="1867081"/>
            <a:ext cx="11168432" cy="4513898"/>
          </a:xfrm>
        </p:spPr>
        <p:txBody>
          <a:bodyPr>
            <a:normAutofit fontScale="92500" lnSpcReduction="20000"/>
          </a:bodyPr>
          <a:lstStyle/>
          <a:p>
            <a:pPr marL="0" indent="0">
              <a:lnSpc>
                <a:spcPct val="110000"/>
              </a:lnSpc>
              <a:buNone/>
            </a:pPr>
            <a:r>
              <a:rPr lang="en-US" sz="2800" b="1" dirty="0"/>
              <a:t>Remove the person from the allergen or irritant</a:t>
            </a:r>
          </a:p>
          <a:p>
            <a:pPr lvl="1">
              <a:lnSpc>
                <a:spcPct val="110000"/>
              </a:lnSpc>
            </a:pPr>
            <a:r>
              <a:rPr lang="en-US" dirty="0"/>
              <a:t>Relocate workstation</a:t>
            </a:r>
          </a:p>
          <a:p>
            <a:pPr lvl="1">
              <a:lnSpc>
                <a:spcPct val="110000"/>
              </a:lnSpc>
            </a:pPr>
            <a:r>
              <a:rPr lang="en-US" dirty="0"/>
              <a:t>Trade outdoor tasks for indoor tasks during pollen season</a:t>
            </a:r>
          </a:p>
          <a:p>
            <a:pPr lvl="1">
              <a:lnSpc>
                <a:spcPct val="110000"/>
              </a:lnSpc>
            </a:pPr>
            <a:r>
              <a:rPr lang="en-US" dirty="0"/>
              <a:t>Restructure job to prevent exposure</a:t>
            </a:r>
          </a:p>
          <a:p>
            <a:pPr lvl="1">
              <a:lnSpc>
                <a:spcPct val="110000"/>
              </a:lnSpc>
            </a:pPr>
            <a:r>
              <a:rPr lang="en-US" dirty="0"/>
              <a:t>Consider telework/</a:t>
            </a:r>
            <a:r>
              <a:rPr lang="en-US" dirty="0" err="1"/>
              <a:t>flexiplace</a:t>
            </a:r>
            <a:r>
              <a:rPr lang="en-US" dirty="0"/>
              <a:t> on full- or part-time basis</a:t>
            </a:r>
          </a:p>
          <a:p>
            <a:pPr lvl="2">
              <a:lnSpc>
                <a:spcPct val="110000"/>
              </a:lnSpc>
            </a:pPr>
            <a:r>
              <a:rPr lang="en-US" sz="2200" dirty="0">
                <a:latin typeface="Arial Nova" panose="020B0504020202020204" pitchFamily="34" charset="0"/>
              </a:rPr>
              <a:t>Trial period to assess feasibility</a:t>
            </a:r>
          </a:p>
          <a:p>
            <a:pPr lvl="1">
              <a:lnSpc>
                <a:spcPct val="110000"/>
              </a:lnSpc>
            </a:pPr>
            <a:r>
              <a:rPr lang="en-US" dirty="0"/>
              <a:t>Allow telework/leave during renovations</a:t>
            </a:r>
          </a:p>
          <a:p>
            <a:pPr lvl="2">
              <a:lnSpc>
                <a:spcPct val="110000"/>
              </a:lnSpc>
            </a:pPr>
            <a:r>
              <a:rPr lang="en-US" sz="2200" dirty="0">
                <a:latin typeface="Arial Nova" panose="020B0504020202020204" pitchFamily="34" charset="0"/>
              </a:rPr>
              <a:t>Leave less effective when alternative reasonable and effective accommodations</a:t>
            </a:r>
            <a:br>
              <a:rPr lang="en-US" sz="2200" dirty="0">
                <a:latin typeface="Arial Nova" panose="020B0504020202020204" pitchFamily="34" charset="0"/>
              </a:rPr>
            </a:br>
            <a:r>
              <a:rPr lang="en-US" sz="2200" dirty="0">
                <a:latin typeface="Arial Nova" panose="020B0504020202020204" pitchFamily="34" charset="0"/>
              </a:rPr>
              <a:t>can be provided</a:t>
            </a:r>
          </a:p>
          <a:p>
            <a:pPr lvl="1">
              <a:lnSpc>
                <a:spcPct val="110000"/>
              </a:lnSpc>
            </a:pPr>
            <a:r>
              <a:rPr lang="en-US" dirty="0"/>
              <a:t>Reassign—last resort</a:t>
            </a:r>
          </a:p>
        </p:txBody>
      </p:sp>
      <p:sp>
        <p:nvSpPr>
          <p:cNvPr id="4" name="Slide Number Placeholder 3">
            <a:extLst>
              <a:ext uri="{FF2B5EF4-FFF2-40B4-BE49-F238E27FC236}">
                <a16:creationId xmlns:a16="http://schemas.microsoft.com/office/drawing/2014/main" id="{3DCAADA0-CA4C-3300-14D8-E74CEBD736D1}"/>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2300121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6087E-A3E6-E3B9-3749-71209DE832B1}"/>
              </a:ext>
            </a:extLst>
          </p:cNvPr>
          <p:cNvSpPr>
            <a:spLocks noGrp="1"/>
          </p:cNvSpPr>
          <p:nvPr>
            <p:ph type="title"/>
          </p:nvPr>
        </p:nvSpPr>
        <p:spPr/>
        <p:txBody>
          <a:bodyPr/>
          <a:lstStyle/>
          <a:p>
            <a:r>
              <a:rPr lang="en-US" dirty="0"/>
              <a:t>General Accommodations to prevent reactions (3)</a:t>
            </a:r>
          </a:p>
        </p:txBody>
      </p:sp>
      <p:sp>
        <p:nvSpPr>
          <p:cNvPr id="3" name="Content Placeholder 2">
            <a:extLst>
              <a:ext uri="{FF2B5EF4-FFF2-40B4-BE49-F238E27FC236}">
                <a16:creationId xmlns:a16="http://schemas.microsoft.com/office/drawing/2014/main" id="{1F42485C-A03E-E998-9ADB-0E5F76E2D9A7}"/>
              </a:ext>
            </a:extLst>
          </p:cNvPr>
          <p:cNvSpPr>
            <a:spLocks noGrp="1"/>
          </p:cNvSpPr>
          <p:nvPr>
            <p:ph idx="1"/>
          </p:nvPr>
        </p:nvSpPr>
        <p:spPr>
          <a:xfrm>
            <a:off x="581193" y="2012996"/>
            <a:ext cx="11029615" cy="4161938"/>
          </a:xfrm>
        </p:spPr>
        <p:txBody>
          <a:bodyPr>
            <a:normAutofit lnSpcReduction="10000"/>
          </a:bodyPr>
          <a:lstStyle/>
          <a:p>
            <a:pPr marL="0" indent="0">
              <a:spcAft>
                <a:spcPts val="1200"/>
              </a:spcAft>
              <a:buNone/>
            </a:pPr>
            <a:r>
              <a:rPr lang="en-US" b="1" dirty="0"/>
              <a:t>Reduce exposure to the allergen or irritant </a:t>
            </a:r>
          </a:p>
          <a:p>
            <a:pPr lvl="1">
              <a:spcAft>
                <a:spcPts val="1200"/>
              </a:spcAft>
            </a:pPr>
            <a:r>
              <a:rPr lang="en-US" dirty="0"/>
              <a:t>Modify the work schedule </a:t>
            </a:r>
          </a:p>
          <a:p>
            <a:pPr lvl="1">
              <a:spcAft>
                <a:spcPts val="1200"/>
              </a:spcAft>
            </a:pPr>
            <a:r>
              <a:rPr lang="en-US" dirty="0"/>
              <a:t>Allow fresh air breaks</a:t>
            </a:r>
          </a:p>
          <a:p>
            <a:pPr lvl="1">
              <a:spcAft>
                <a:spcPts val="1200"/>
              </a:spcAft>
            </a:pPr>
            <a:r>
              <a:rPr lang="en-US" dirty="0"/>
              <a:t>Provide an air purification system designed specifically for the irritant in question (e.g., colognes versus smoke)</a:t>
            </a:r>
          </a:p>
          <a:p>
            <a:pPr lvl="1">
              <a:spcAft>
                <a:spcPts val="1200"/>
              </a:spcAft>
            </a:pPr>
            <a:r>
              <a:rPr lang="en-US" dirty="0"/>
              <a:t>Modify communication methods </a:t>
            </a:r>
          </a:p>
          <a:p>
            <a:pPr lvl="1">
              <a:spcAft>
                <a:spcPts val="1200"/>
              </a:spcAft>
            </a:pPr>
            <a:r>
              <a:rPr lang="en-US" dirty="0"/>
              <a:t>Consider implementing fragrance policy</a:t>
            </a:r>
          </a:p>
          <a:p>
            <a:pPr lvl="1">
              <a:spcAft>
                <a:spcPts val="1200"/>
              </a:spcAft>
            </a:pPr>
            <a:r>
              <a:rPr lang="en-US" dirty="0"/>
              <a:t>Consider implementing food ban</a:t>
            </a:r>
          </a:p>
        </p:txBody>
      </p:sp>
      <p:sp>
        <p:nvSpPr>
          <p:cNvPr id="4" name="Slide Number Placeholder 3">
            <a:extLst>
              <a:ext uri="{FF2B5EF4-FFF2-40B4-BE49-F238E27FC236}">
                <a16:creationId xmlns:a16="http://schemas.microsoft.com/office/drawing/2014/main" id="{9BFC6A07-FC2C-CE2D-9311-B42B99132F54}"/>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3632356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78A90-899E-3093-8F63-E2CC0EF40A62}"/>
              </a:ext>
            </a:extLst>
          </p:cNvPr>
          <p:cNvSpPr>
            <a:spLocks noGrp="1"/>
          </p:cNvSpPr>
          <p:nvPr>
            <p:ph type="title"/>
          </p:nvPr>
        </p:nvSpPr>
        <p:spPr>
          <a:xfrm>
            <a:off x="581192" y="702156"/>
            <a:ext cx="11029616" cy="1013800"/>
          </a:xfrm>
        </p:spPr>
        <p:txBody>
          <a:bodyPr>
            <a:normAutofit/>
          </a:bodyPr>
          <a:lstStyle/>
          <a:p>
            <a:r>
              <a:rPr lang="en-US" dirty="0"/>
              <a:t>General Accommodations to prevent reactions (4)</a:t>
            </a:r>
          </a:p>
        </p:txBody>
      </p:sp>
      <p:sp>
        <p:nvSpPr>
          <p:cNvPr id="11" name="Rectangle 10">
            <a:extLst>
              <a:ext uri="{FF2B5EF4-FFF2-40B4-BE49-F238E27FC236}">
                <a16:creationId xmlns:a16="http://schemas.microsoft.com/office/drawing/2014/main" id="{2E32075D-9299-4657-87D7-B9987B7FD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3FBB2CE-C586-A709-B7AD-37B3F9A3DFF3}"/>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657225" y="2361056"/>
            <a:ext cx="4962525" cy="3649219"/>
          </a:xfrm>
          <a:prstGeom prst="rect">
            <a:avLst/>
          </a:prstGeom>
        </p:spPr>
      </p:pic>
      <p:sp>
        <p:nvSpPr>
          <p:cNvPr id="3" name="Content Placeholder 2">
            <a:extLst>
              <a:ext uri="{FF2B5EF4-FFF2-40B4-BE49-F238E27FC236}">
                <a16:creationId xmlns:a16="http://schemas.microsoft.com/office/drawing/2014/main" id="{9080E405-9078-1A3B-6504-1340EE8C48F5}"/>
              </a:ext>
            </a:extLst>
          </p:cNvPr>
          <p:cNvSpPr>
            <a:spLocks noGrp="1"/>
          </p:cNvSpPr>
          <p:nvPr>
            <p:ph idx="1"/>
          </p:nvPr>
        </p:nvSpPr>
        <p:spPr>
          <a:xfrm>
            <a:off x="6335805" y="2180496"/>
            <a:ext cx="5275001" cy="4045683"/>
          </a:xfrm>
        </p:spPr>
        <p:txBody>
          <a:bodyPr>
            <a:normAutofit/>
          </a:bodyPr>
          <a:lstStyle/>
          <a:p>
            <a:pPr marL="0" indent="0">
              <a:buNone/>
            </a:pPr>
            <a:r>
              <a:rPr lang="en-US" b="1" dirty="0"/>
              <a:t>Remove person from the area </a:t>
            </a:r>
            <a:br>
              <a:rPr lang="en-US" b="1" dirty="0"/>
            </a:br>
            <a:r>
              <a:rPr lang="en-US" b="1" dirty="0"/>
              <a:t>as needed</a:t>
            </a:r>
          </a:p>
          <a:p>
            <a:r>
              <a:rPr lang="en-US" sz="2400" dirty="0"/>
              <a:t>When cleaning </a:t>
            </a:r>
          </a:p>
          <a:p>
            <a:r>
              <a:rPr lang="en-US" sz="2400" dirty="0"/>
              <a:t>When repairs are being done</a:t>
            </a:r>
          </a:p>
          <a:p>
            <a:r>
              <a:rPr lang="en-US" sz="2400" dirty="0"/>
              <a:t>When employee reacts to chemicals</a:t>
            </a:r>
          </a:p>
        </p:txBody>
      </p:sp>
      <p:sp>
        <p:nvSpPr>
          <p:cNvPr id="7" name="Slide Number Placeholder 3">
            <a:extLst>
              <a:ext uri="{FF2B5EF4-FFF2-40B4-BE49-F238E27FC236}">
                <a16:creationId xmlns:a16="http://schemas.microsoft.com/office/drawing/2014/main" id="{AB28859C-E4DA-E163-6596-9B3120CA2420}"/>
              </a:ext>
            </a:extLst>
          </p:cNvPr>
          <p:cNvSpPr>
            <a:spLocks noGrp="1"/>
          </p:cNvSpPr>
          <p:nvPr>
            <p:ph type="sldNum" sz="quarter" idx="12"/>
          </p:nvPr>
        </p:nvSpPr>
        <p:spPr>
          <a:xfrm>
            <a:off x="11031989" y="70115"/>
            <a:ext cx="717635" cy="335001"/>
          </a:xfrm>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18930167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Accommodation &amp;amp; Compliance Series Accommodation Solutions:  Respiratory Conditions,  Allergies, &amp;amp; Fragrance Sensiti&quot;/&gt;&lt;property id=&quot;20307&quot; value=&quot;256&quot;/&gt;&lt;/object&gt;&lt;object type=&quot;3&quot; unique_id=&quot;10004&quot;&gt;&lt;property id=&quot;20148&quot; value=&quot;5&quot;/&gt;&lt;property id=&quot;20300&quot; value=&quot;Slide 2 - &amp;quot;Housekeeping&amp;quot;&quot;/&gt;&lt;property id=&quot;20307&quot; value=&quot;297&quot;/&gt;&lt;/object&gt;&lt;object type=&quot;3&quot; unique_id=&quot;10005&quot;&gt;&lt;property id=&quot;20148&quot; value=&quot;5&quot;/&gt;&lt;property id=&quot;20300&quot; value=&quot;Slide 3 - &amp;quot;Housekeeping 2&amp;quot;&quot;/&gt;&lt;property id=&quot;20307&quot; value=&quot;1280&quot;/&gt;&lt;/object&gt;&lt;object type=&quot;3&quot; unique_id=&quot;10006&quot;&gt;&lt;property id=&quot;20148&quot; value=&quot;5&quot;/&gt;&lt;property id=&quot;20300&quot; value=&quot;Slide 4 - &amp;quot;What is a “Reasonable Accommodation”?&amp;quot;&quot;/&gt;&lt;property id=&quot;20307&quot; value=&quot;300&quot;/&gt;&lt;/object&gt;&lt;object type=&quot;3&quot; unique_id=&quot;10007&quot;&gt;&lt;property id=&quot;20148&quot; value=&quot;5&quot;/&gt;&lt;property id=&quot;20300&quot; value=&quot;Slide 5 - &amp;quot;Complex Reasonable Accommodation Issues:  Respiratory Impairment&amp;quot;&quot;/&gt;&lt;property id=&quot;20307&quot; value=&quot;301&quot;/&gt;&lt;/object&gt;&lt;object type=&quot;3&quot; unique_id=&quot;10008&quot;&gt;&lt;property id=&quot;20148&quot; value=&quot;5&quot;/&gt;&lt;property id=&quot;20300&quot; value=&quot;Slide 6 - &amp;quot;General Accommodations to prevent reactions&amp;quot;&quot;/&gt;&lt;property id=&quot;20307&quot; value=&quot;302&quot;/&gt;&lt;/object&gt;&lt;object type=&quot;3&quot; unique_id=&quot;10009&quot;&gt;&lt;property id=&quot;20148&quot; value=&quot;5&quot;/&gt;&lt;property id=&quot;20300&quot; value=&quot;Slide 7 - &amp;quot;General Accommodations to prevent reactions (2)&amp;quot;&quot;/&gt;&lt;property id=&quot;20307&quot; value=&quot;303&quot;/&gt;&lt;/object&gt;&lt;object type=&quot;3&quot; unique_id=&quot;10010&quot;&gt;&lt;property id=&quot;20148&quot; value=&quot;5&quot;/&gt;&lt;property id=&quot;20300&quot; value=&quot;Slide 8 - &amp;quot;General Accommodations to prevent reactions (3)&amp;quot;&quot;/&gt;&lt;property id=&quot;20307&quot; value=&quot;304&quot;/&gt;&lt;/object&gt;&lt;object type=&quot;3&quot; unique_id=&quot;10011&quot;&gt;&lt;property id=&quot;20148&quot; value=&quot;5&quot;/&gt;&lt;property id=&quot;20300&quot; value=&quot;Slide 9 - &amp;quot;General Accommodations to prevent reactions (4)&amp;quot;&quot;/&gt;&lt;property id=&quot;20307&quot; value=&quot;330&quot;/&gt;&lt;/object&gt;&lt;object type=&quot;3&quot; unique_id=&quot;10012&quot;&gt;&lt;property id=&quot;20148&quot; value=&quot;5&quot;/&gt;&lt;property id=&quot;20300&quot; value=&quot;Slide 10 - &amp;quot;Accommodations: Allergies &amp;quot;&quot;/&gt;&lt;property id=&quot;20307&quot; value=&quot;305&quot;/&gt;&lt;/object&gt;&lt;object type=&quot;3&quot; unique_id=&quot;10013&quot;&gt;&lt;property id=&quot;20148&quot; value=&quot;5&quot;/&gt;&lt;property id=&quot;20300&quot; value=&quot;Slide 11 - &amp;quot;Live Event Considerations—Access to Food &amp;amp; Beverages&amp;quot;&quot;/&gt;&lt;property id=&quot;20307&quot; value=&quot;1241&quot;/&gt;&lt;/object&gt;&lt;object type=&quot;3&quot; unique_id=&quot;10014&quot;&gt;&lt;property id=&quot;20148&quot; value=&quot;5&quot;/&gt;&lt;property id=&quot;20300&quot; value=&quot;Slide 12 - &amp;quot;AskJAN.org—A to Z By disability: allergies &amp;quot;&quot;/&gt;&lt;property id=&quot;20307&quot; value=&quot;1269&quot;/&gt;&lt;/object&gt;&lt;object type=&quot;3&quot; unique_id=&quot;10015&quot;&gt;&lt;property id=&quot;20148&quot; value=&quot;5&quot;/&gt;&lt;property id=&quot;20300&quot; value=&quot;Slide 13 - &amp;quot;Long COVID and Respiratory Impairments&amp;quot;&quot;/&gt;&lt;property id=&quot;20307&quot; value=&quot;268&quot;/&gt;&lt;/object&gt;&lt;object type=&quot;3&quot; unique_id=&quot;10016&quot;&gt;&lt;property id=&quot;20148&quot; value=&quot;5&quot;/&gt;&lt;property id=&quot;20300&quot; value=&quot;Slide 14 - &amp;quot;Accommodation Issues:  Multiple Chemical Sensitivity (MCS) / Fragrance Sensitivity&amp;quot;&quot;/&gt;&lt;property id=&quot;20307&quot; value=&quot;306&quot;/&gt;&lt;/object&gt;&lt;object type=&quot;3&quot; unique_id=&quot;10017&quot;&gt;&lt;property id=&quot;20148&quot; value=&quot;5&quot;/&gt;&lt;property id=&quot;20300&quot; value=&quot;Slide 15 - &amp;quot;Accommodation Issues: MCS / Fragrance Sensitivity (2)&amp;quot;&quot;/&gt;&lt;property id=&quot;20307&quot; value=&quot;307&quot;/&gt;&lt;/object&gt;&lt;object type=&quot;3&quot; unique_id=&quot;10018&quot;&gt;&lt;property id=&quot;20148&quot; value=&quot;5&quot;/&gt;&lt;property id=&quot;20300&quot; value=&quot;Slide 16 - &amp;quot;Accommodation Issues: MCS / Fragrance Sensitivity (3)&amp;quot;&quot;/&gt;&lt;property id=&quot;20307&quot; value=&quot;308&quot;/&gt;&lt;/object&gt;&lt;object type=&quot;3&quot; unique_id=&quot;10019&quot;&gt;&lt;property id=&quot;20148&quot; value=&quot;5&quot;/&gt;&lt;property id=&quot;20300&quot; value=&quot;Slide 17 - &amp;quot;Accommodation Issues: MCS / Fragrance Sensitivity (4) &amp;quot;&quot;/&gt;&lt;property id=&quot;20307&quot; value=&quot;309&quot;/&gt;&lt;/object&gt;&lt;object type=&quot;3&quot; unique_id=&quot;10020&quot;&gt;&lt;property id=&quot;20148&quot; value=&quot;5&quot;/&gt;&lt;property id=&quot;20300&quot; value=&quot;Slide 18 - &amp;quot;Accommodation Ideas: MCS / Fragrance Sensitivity&amp;quot;&quot;/&gt;&lt;property id=&quot;20307&quot; value=&quot;310&quot;/&gt;&lt;/object&gt;&lt;object type=&quot;3&quot; unique_id=&quot;10021&quot;&gt;&lt;property id=&quot;20148&quot; value=&quot;5&quot;/&gt;&lt;property id=&quot;20300&quot; value=&quot;Slide 19 - &amp;quot;Accommodation Ideas: MCS / Fragrance Sensitivity (2)&amp;quot;&quot;/&gt;&lt;property id=&quot;20307&quot; value=&quot;1328&quot;/&gt;&lt;/object&gt;&lt;object type=&quot;3&quot; unique_id=&quot;10022&quot;&gt;&lt;property id=&quot;20148&quot; value=&quot;5&quot;/&gt;&lt;property id=&quot;20300&quot; value=&quot;Slide 20 - &amp;quot;Accommodation Ideas: Remove chemicals&amp;quot;&quot;/&gt;&lt;property id=&quot;20307&quot; value=&quot;311&quot;/&gt;&lt;/object&gt;&lt;object type=&quot;3&quot; unique_id=&quot;10023&quot;&gt;&lt;property id=&quot;20148&quot; value=&quot;5&quot;/&gt;&lt;property id=&quot;20300&quot; value=&quot;Slide 21 - &amp;quot;Airborne Food Allergy Situation&amp;quot;&quot;/&gt;&lt;property id=&quot;20307&quot; value=&quot;271&quot;/&gt;&lt;/object&gt;&lt;object type=&quot;3&quot; unique_id=&quot;10024&quot;&gt;&lt;property id=&quot;20148&quot; value=&quot;5&quot;/&gt;&lt;property id=&quot;20300&quot; value=&quot;Slide 22 - &amp;quot;Options to Consider: Eliminate / reduce exposure&amp;quot;&quot;/&gt;&lt;property id=&quot;20307&quot; value=&quot;313&quot;/&gt;&lt;/object&gt;&lt;object type=&quot;3&quot; unique_id=&quot;10025&quot;&gt;&lt;property id=&quot;20148&quot; value=&quot;5&quot;/&gt;&lt;property id=&quot;20300&quot; value=&quot;Slide 23 - &amp;quot;Accommodation Ideas: Restricting Foods&amp;quot;&quot;/&gt;&lt;property id=&quot;20307&quot; value=&quot;314&quot;/&gt;&lt;/object&gt;&lt;object type=&quot;3&quot; unique_id=&quot;10026&quot;&gt;&lt;property id=&quot;20148&quot; value=&quot;5&quot;/&gt;&lt;property id=&quot;20300&quot; value=&quot;Slide 24 - &amp;quot;Fragrance Sensitivity Situation&amp;quot;&quot;/&gt;&lt;property id=&quot;20307&quot; value=&quot;315&quot;/&gt;&lt;/object&gt;&lt;object type=&quot;3&quot; unique_id=&quot;10027&quot;&gt;&lt;property id=&quot;20148&quot; value=&quot;5&quot;/&gt;&lt;property id=&quot;20300&quot; value=&quot;Slide 25 - &amp;quot;Could the employer have avoided this problem?&amp;quot;&quot;/&gt;&lt;property id=&quot;20307&quot; value=&quot;317&quot;/&gt;&lt;/object&gt;&lt;object type=&quot;3&quot; unique_id=&quot;10028&quot;&gt;&lt;property id=&quot;20148&quot; value=&quot;5&quot;/&gt;&lt;property id=&quot;20300&quot; value=&quot;Slide 26 - &amp;quot;Options to Consider&amp;quot;&quot;/&gt;&lt;property id=&quot;20307&quot; value=&quot;316&quot;/&gt;&lt;/object&gt;&lt;object type=&quot;3&quot; unique_id=&quot;10029&quot;&gt;&lt;property id=&quot;20148&quot; value=&quot;5&quot;/&gt;&lt;property id=&quot;20300&quot; value=&quot;Slide 27 - &amp;quot;Service Animal vs Allergies Example&amp;quot;&quot;/&gt;&lt;property id=&quot;20307&quot; value=&quot;318&quot;/&gt;&lt;/object&gt;&lt;object type=&quot;3&quot; unique_id=&quot;10030&quot;&gt;&lt;property id=&quot;20148&quot; value=&quot;5&quot;/&gt;&lt;property id=&quot;20300&quot; value=&quot;Slide 28 - &amp;quot;Accommodations: Service Animal vs Allergies &amp;quot;&quot;/&gt;&lt;property id=&quot;20307&quot; value=&quot;1240&quot;/&gt;&lt;/object&gt;&lt;object type=&quot;3&quot; unique_id=&quot;10031&quot;&gt;&lt;property id=&quot;20148&quot; value=&quot;5&quot;/&gt;&lt;property id=&quot;20300&quot; value=&quot;Slide 29 - &amp;quot;Respiratory Situation&amp;quot;&quot;/&gt;&lt;property id=&quot;20307&quot; value=&quot;1202&quot;/&gt;&lt;/object&gt;&lt;object type=&quot;3&quot; unique_id=&quot;10032&quot;&gt;&lt;property id=&quot;20148&quot; value=&quot;5&quot;/&gt;&lt;property id=&quot;20300&quot; value=&quot;Slide 30 - &amp;quot;Respiratory solution&amp;quot;&quot;/&gt;&lt;property id=&quot;20307&quot; value=&quot;1203&quot;/&gt;&lt;/object&gt;&lt;object type=&quot;3&quot; unique_id=&quot;10033&quot;&gt;&lt;property id=&quot;20148&quot; value=&quot;5&quot;/&gt;&lt;property id=&quot;20300&quot; value=&quot;Slide 31 - &amp;quot;New Option—Masks for Respiratory  Triggers&amp;quot;&quot;/&gt;&lt;property id=&quot;20307&quot; value=&quot;1210&quot;/&gt;&lt;/object&gt;&lt;object type=&quot;3&quot; unique_id=&quot;10034&quot;&gt;&lt;property id=&quot;20148&quot; value=&quot;5&quot;/&gt;&lt;property id=&quot;20300&quot; value=&quot;Slide 32 - &amp;quot;Cleaning Product Situation&amp;quot;&quot;/&gt;&lt;property id=&quot;20307&quot; value=&quot;320&quot;/&gt;&lt;/object&gt;&lt;object type=&quot;3&quot; unique_id=&quot;10035&quot;&gt;&lt;property id=&quot;20148&quot; value=&quot;5&quot;/&gt;&lt;property id=&quot;20300&quot; value=&quot;Slide 33 - &amp;quot;Cleaning Product Solution&amp;quot;&quot;/&gt;&lt;property id=&quot;20307&quot; value=&quot;321&quot;/&gt;&lt;/object&gt;&lt;object type=&quot;3&quot; unique_id=&quot;10036&quot;&gt;&lt;property id=&quot;20148&quot; value=&quot;5&quot;/&gt;&lt;property id=&quot;20300&quot; value=&quot;Slide 34 - &amp;quot;Cost / Benefit&amp;quot;&quot;/&gt;&lt;property id=&quot;20307&quot; value=&quot;322&quot;/&gt;&lt;/object&gt;&lt;object type=&quot;3&quot; unique_id=&quot;10037&quot;&gt;&lt;property id=&quot;20148&quot; value=&quot;5&quot;/&gt;&lt;property id=&quot;20300&quot; value=&quot;Slide 35 - &amp;quot;Developing New Allergies Situation&amp;quot;&quot;/&gt;&lt;property id=&quot;20307&quot; value=&quot;323&quot;/&gt;&lt;/object&gt;&lt;object type=&quot;3&quot; unique_id=&quot;10038&quot;&gt;&lt;property id=&quot;20148&quot; value=&quot;5&quot;/&gt;&lt;property id=&quot;20300&quot; value=&quot;Slide 36 - &amp;quot;Solution for a New Allergy&amp;quot;&quot;/&gt;&lt;property id=&quot;20307&quot; value=&quot;324&quot;/&gt;&lt;/object&gt;&lt;object type=&quot;3&quot; unique_id=&quot;10039&quot;&gt;&lt;property id=&quot;20148&quot; value=&quot;5&quot;/&gt;&lt;property id=&quot;20300&quot; value=&quot;Slide 37 - &amp;quot;Cost / Benefit &amp;quot;&quot;/&gt;&lt;property id=&quot;20307&quot; value=&quot;325&quot;/&gt;&lt;/object&gt;&lt;object type=&quot;3&quot; unique_id=&quot;10040&quot;&gt;&lt;property id=&quot;20148&quot; value=&quot;5&quot;/&gt;&lt;property id=&quot;20300&quot; value=&quot;Slide 38 - &amp;quot;Sick Building Situation&amp;quot;&quot;/&gt;&lt;property id=&quot;20307&quot; value=&quot;326&quot;/&gt;&lt;/object&gt;&lt;object type=&quot;3&quot; unique_id=&quot;10041&quot;&gt;&lt;property id=&quot;20148&quot; value=&quot;5&quot;/&gt;&lt;property id=&quot;20300&quot; value=&quot;Slide 39 - &amp;quot;Sick Building Solution&amp;quot;&quot;/&gt;&lt;property id=&quot;20307&quot; value=&quot;327&quot;/&gt;&lt;/object&gt;&lt;object type=&quot;3&quot; unique_id=&quot;10042&quot;&gt;&lt;property id=&quot;20148&quot; value=&quot;5&quot;/&gt;&lt;property id=&quot;20300&quot; value=&quot;Slide 40 - &amp;quot;Cost / Benefit (3)&amp;quot;&quot;/&gt;&lt;property id=&quot;20307&quot; value=&quot;328&quot;/&gt;&lt;/object&gt;&lt;object type=&quot;3&quot; unique_id=&quot;10043&quot;&gt;&lt;property id=&quot;20148&quot; value=&quot;5&quot;/&gt;&lt;property id=&quot;20300&quot; value=&quot;Slide 41 - &amp;quot;AskJAN.org Resources&amp;quot;&quot;/&gt;&lt;property id=&quot;20307&quot; value=&quot;1329&quot;/&gt;&lt;/object&gt;&lt;object type=&quot;3&quot; unique_id=&quot;10044&quot;&gt;&lt;property id=&quot;20148&quot; value=&quot;5&quot;/&gt;&lt;property id=&quot;20300&quot; value=&quot;Slide 42 - &amp;quot;Questions?&amp;quot;&quot;/&gt;&lt;property id=&quot;20307&quot; value=&quot;1327&quot;/&gt;&lt;/object&gt;&lt;object type=&quot;3&quot; unique_id=&quot;10045&quot;&gt;&lt;property id=&quot;20148&quot; value=&quot;5&quot;/&gt;&lt;property id=&quot;20300&quot; value=&quot;Slide 43 - &amp;quot;Thank you for attending  “Accommodation Solutions:  Respiratory Conditions,  Allergies, &amp;amp; Fragrance Sensitivity”&amp;quot;&quot;/&gt;&lt;property id=&quot;20307&quot; value=&quot;1285&quot;/&gt;&lt;/object&gt;&lt;object type=&quot;3&quot; unique_id=&quot;10046&quot;&gt;&lt;property id=&quot;20148&quot; value=&quot;5&quot;/&gt;&lt;property id=&quot;20300&quot; value=&quot;Slide 44 - &amp;quot;Complete the Evaluation To claim the HR CEU &amp;quot;&quot;/&gt;&lt;property id=&quot;20307&quot; value=&quot;1326&quot;/&gt;&lt;/object&gt;&lt;object type=&quot;3&quot; unique_id=&quot;10047&quot;&gt;&lt;property id=&quot;20148&quot; value=&quot;5&quot;/&gt;&lt;property id=&quot;20300&quot; value=&quot;Slide 45 - &amp;quot;For More Information – Contact JAN&amp;quot;&quot;/&gt;&lt;property id=&quot;20307&quot; value=&quot;1239&quot;/&gt;&lt;/object&gt;&lt;/object&gt;&lt;object type=&quot;8&quot; unique_id=&quot;10094&quot;&gt;&lt;/object&gt;&lt;/object&gt;&lt;/database&gt;"/>
  <p:tag name="SECTOMILLISECCONVERTED" val="1"/>
  <p:tag name="MMPROD_NEXTUNIQUEID" val="10009"/>
</p:tagLst>
</file>

<file path=ppt/theme/theme1.xml><?xml version="1.0" encoding="utf-8"?>
<a:theme xmlns:a="http://schemas.openxmlformats.org/drawingml/2006/main" name="Dividend">
  <a:themeElements>
    <a:clrScheme name="Custom 1">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4590B8"/>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1_Dividend">
  <a:themeElements>
    <a:clrScheme name="Custom 1">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4590B8"/>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3.xml><?xml version="1.0" encoding="utf-8"?>
<a:theme xmlns:a="http://schemas.openxmlformats.org/drawingml/2006/main" name="6_Dividend">
  <a:themeElements>
    <a:clrScheme name="Custom 1">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4590B8"/>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4.xml><?xml version="1.0" encoding="utf-8"?>
<a:theme xmlns:a="http://schemas.openxmlformats.org/drawingml/2006/main" name="2_Dividend">
  <a:themeElements>
    <a:clrScheme name="Custom 1">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4590B8"/>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4254</TotalTime>
  <Words>4472</Words>
  <Application>Microsoft Office PowerPoint</Application>
  <PresentationFormat>Widescreen</PresentationFormat>
  <Paragraphs>342</Paragraphs>
  <Slides>45</Slides>
  <Notes>17</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45</vt:i4>
      </vt:variant>
    </vt:vector>
  </HeadingPairs>
  <TitlesOfParts>
    <vt:vector size="55" baseType="lpstr">
      <vt:lpstr>Arial</vt:lpstr>
      <vt:lpstr>Arial Nova</vt:lpstr>
      <vt:lpstr>Calibri</vt:lpstr>
      <vt:lpstr>Gill Sans MT</vt:lpstr>
      <vt:lpstr>Wingdings</vt:lpstr>
      <vt:lpstr>Wingdings 2</vt:lpstr>
      <vt:lpstr>Dividend</vt:lpstr>
      <vt:lpstr>1_Dividend</vt:lpstr>
      <vt:lpstr>6_Dividend</vt:lpstr>
      <vt:lpstr>2_Dividend</vt:lpstr>
      <vt:lpstr>Accommodation &amp; Compliance Series Accommodation Solutions:  Respiratory Conditions,  Allergies, &amp; Fragrance Sensitivity</vt:lpstr>
      <vt:lpstr>Housekeeping</vt:lpstr>
      <vt:lpstr>Housekeeping 2</vt:lpstr>
      <vt:lpstr>What is a “Reasonable Accommodation”?</vt:lpstr>
      <vt:lpstr>Complex Reasonable Accommodation Issues:  Respiratory Impairment</vt:lpstr>
      <vt:lpstr>General Accommodations to prevent reactions</vt:lpstr>
      <vt:lpstr>General Accommodations to prevent reactions (2)</vt:lpstr>
      <vt:lpstr>General Accommodations to prevent reactions (3)</vt:lpstr>
      <vt:lpstr>General Accommodations to prevent reactions (4)</vt:lpstr>
      <vt:lpstr>Accommodations: Allergies </vt:lpstr>
      <vt:lpstr>Live Event Considerations—Access to Food &amp; Beverages</vt:lpstr>
      <vt:lpstr>AskJAN.org—A to Z By disability: allergies </vt:lpstr>
      <vt:lpstr>Long COVID and Respiratory Impairments</vt:lpstr>
      <vt:lpstr>Accommodation Issues:  Multiple Chemical Sensitivity (MCS) / Fragrance Sensitivity</vt:lpstr>
      <vt:lpstr>Accommodation Issues: MCS / Fragrance Sensitivity (2)</vt:lpstr>
      <vt:lpstr>Accommodation Issues: MCS / Fragrance Sensitivity (3)</vt:lpstr>
      <vt:lpstr>Accommodation Issues: MCS / Fragrance Sensitivity (4) </vt:lpstr>
      <vt:lpstr>Accommodation Ideas: MCS / Fragrance Sensitivity</vt:lpstr>
      <vt:lpstr>Accommodation Ideas: MCS / Fragrance Sensitivity (2)</vt:lpstr>
      <vt:lpstr>Accommodation Ideas: Remove chemicals</vt:lpstr>
      <vt:lpstr>Airborne Food Allergy Situation</vt:lpstr>
      <vt:lpstr>Options to Consider: Eliminate / reduce exposure</vt:lpstr>
      <vt:lpstr>Accommodation Ideas: Restricting Foods</vt:lpstr>
      <vt:lpstr>Fragrance Sensitivity Situation</vt:lpstr>
      <vt:lpstr>Could the employer have avoided this problem?</vt:lpstr>
      <vt:lpstr>Options to Consider</vt:lpstr>
      <vt:lpstr>Service Animal vs Allergies Example</vt:lpstr>
      <vt:lpstr>Accommodations: Service Animal vs Allergies </vt:lpstr>
      <vt:lpstr>Respiratory Situation</vt:lpstr>
      <vt:lpstr>Respiratory solution</vt:lpstr>
      <vt:lpstr>New Option—Masks for Respiratory  Triggers</vt:lpstr>
      <vt:lpstr>Cleaning Product Situation</vt:lpstr>
      <vt:lpstr>Cleaning Product Solution</vt:lpstr>
      <vt:lpstr>Cost / Benefit</vt:lpstr>
      <vt:lpstr>Developing New Allergies Situation</vt:lpstr>
      <vt:lpstr>Solution for a New Allergy</vt:lpstr>
      <vt:lpstr>Cost / Benefit </vt:lpstr>
      <vt:lpstr>Sick Building Situation</vt:lpstr>
      <vt:lpstr>Sick Building Solution</vt:lpstr>
      <vt:lpstr>Cost / Benefit (3)</vt:lpstr>
      <vt:lpstr>AskJAN.org Resources</vt:lpstr>
      <vt:lpstr>Questions?</vt:lpstr>
      <vt:lpstr>Thank you for attending  “Accommodation Solutions:  Respiratory Conditions,  Allergies, &amp; Fragrance Sensitivity”</vt:lpstr>
      <vt:lpstr>Complete the Evaluation To claim the HR CEU </vt:lpstr>
      <vt:lpstr>For More Information – Contact JAN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Role Play Video Series: Confidentiality and Medical Information</dc:title>
  <dc:creator>Tracie DeFreitas</dc:creator>
  <cp:lastModifiedBy>Lyssa Rowan</cp:lastModifiedBy>
  <cp:revision>316</cp:revision>
  <dcterms:created xsi:type="dcterms:W3CDTF">2021-11-02T13:00:03Z</dcterms:created>
  <dcterms:modified xsi:type="dcterms:W3CDTF">2023-11-07T14:39:53Z</dcterms:modified>
</cp:coreProperties>
</file>