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90850" r:id="rId1"/>
  </p:sldMasterIdLst>
  <p:notesMasterIdLst>
    <p:notesMasterId r:id="rId44"/>
  </p:notesMasterIdLst>
  <p:handoutMasterIdLst>
    <p:handoutMasterId r:id="rId45"/>
  </p:handoutMasterIdLst>
  <p:sldIdLst>
    <p:sldId id="318" r:id="rId2"/>
    <p:sldId id="297" r:id="rId3"/>
    <p:sldId id="298" r:id="rId4"/>
    <p:sldId id="445" r:id="rId5"/>
    <p:sldId id="394" r:id="rId6"/>
    <p:sldId id="410" r:id="rId7"/>
    <p:sldId id="1107" r:id="rId8"/>
    <p:sldId id="1129" r:id="rId9"/>
    <p:sldId id="1109" r:id="rId10"/>
    <p:sldId id="1110" r:id="rId11"/>
    <p:sldId id="1111" r:id="rId12"/>
    <p:sldId id="1112" r:id="rId13"/>
    <p:sldId id="1113" r:id="rId14"/>
    <p:sldId id="1128" r:id="rId15"/>
    <p:sldId id="1114" r:id="rId16"/>
    <p:sldId id="1115" r:id="rId17"/>
    <p:sldId id="1116" r:id="rId18"/>
    <p:sldId id="1117" r:id="rId19"/>
    <p:sldId id="1118" r:id="rId20"/>
    <p:sldId id="1119" r:id="rId21"/>
    <p:sldId id="1120" r:id="rId22"/>
    <p:sldId id="1097" r:id="rId23"/>
    <p:sldId id="1083" r:id="rId24"/>
    <p:sldId id="1101" r:id="rId25"/>
    <p:sldId id="1098" r:id="rId26"/>
    <p:sldId id="1099" r:id="rId27"/>
    <p:sldId id="1130" r:id="rId28"/>
    <p:sldId id="1131" r:id="rId29"/>
    <p:sldId id="1093" r:id="rId30"/>
    <p:sldId id="1094" r:id="rId31"/>
    <p:sldId id="1095" r:id="rId32"/>
    <p:sldId id="1096" r:id="rId33"/>
    <p:sldId id="1121" r:id="rId34"/>
    <p:sldId id="1122" r:id="rId35"/>
    <p:sldId id="1123" r:id="rId36"/>
    <p:sldId id="1124" r:id="rId37"/>
    <p:sldId id="1125" r:id="rId38"/>
    <p:sldId id="1126" r:id="rId39"/>
    <p:sldId id="1132" r:id="rId40"/>
    <p:sldId id="342" r:id="rId41"/>
    <p:sldId id="296" r:id="rId42"/>
    <p:sldId id="299" r:id="rId43"/>
  </p:sldIdLst>
  <p:sldSz cx="12192000" cy="6858000"/>
  <p:notesSz cx="6858000" cy="9266238"/>
  <p:custDataLst>
    <p:tags r:id="rId4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5F"/>
    <a:srgbClr val="0096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6483" autoAdjust="0"/>
  </p:normalViewPr>
  <p:slideViewPr>
    <p:cSldViewPr>
      <p:cViewPr varScale="1">
        <p:scale>
          <a:sx n="98" d="100"/>
          <a:sy n="98" d="100"/>
        </p:scale>
        <p:origin x="108" y="96"/>
      </p:cViewPr>
      <p:guideLst>
        <p:guide orient="horz" pos="2160"/>
        <p:guide pos="3840"/>
      </p:guideLst>
    </p:cSldViewPr>
  </p:slideViewPr>
  <p:outlineViewPr>
    <p:cViewPr>
      <p:scale>
        <a:sx n="33" d="100"/>
        <a:sy n="33" d="100"/>
      </p:scale>
      <p:origin x="0" y="-4848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5" d="100"/>
          <a:sy n="75" d="100"/>
        </p:scale>
        <p:origin x="-3336" y="-108"/>
      </p:cViewPr>
      <p:guideLst>
        <p:guide orient="horz" pos="291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4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https://AskJAN.org/Training/JAN-Webcast-Frequently-Asked-Questions.cfm</a:t>
          </a:r>
          <a:endParaRPr lang="en-US" sz="2400" dirty="0">
            <a:solidFill>
              <a:srgbClr val="0070C0"/>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dirty="0">
              <a:latin typeface="Arial" panose="020B0604020202020204" pitchFamily="34" charset="0"/>
              <a:cs typeface="Arial" panose="020B0604020202020204" pitchFamily="34" charset="0"/>
            </a:rPr>
            <a:t>Questions for Presenters</a:t>
          </a: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a:latin typeface="Arial" panose="020B0604020202020204" pitchFamily="34" charset="0"/>
              <a:cs typeface="Arial" panose="020B0604020202020204" pitchFamily="34" charset="0"/>
            </a:rPr>
            <a:t>PPT Slides</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dgm:spPr/>
      <dgm:t>
        <a:bodyPr/>
        <a:lstStyle/>
        <a:p>
          <a:pPr>
            <a:spcAft>
              <a:spcPts val="600"/>
            </a:spcAft>
            <a:buFont typeface="Wingdings" panose="05000000000000000000" pitchFamily="2" charset="2"/>
            <a:buChar char="§"/>
          </a:pPr>
          <a:r>
            <a:rPr lang="en-US" b="0" dirty="0">
              <a:solidFill>
                <a:schemeClr val="accent1"/>
              </a:solidFill>
              <a:latin typeface="Arial" panose="020B0604020202020204" pitchFamily="34" charset="0"/>
              <a:cs typeface="Arial" panose="020B0604020202020204" pitchFamily="34" charset="0"/>
            </a:rPr>
            <a:t>Click the link included in the webcast login email you received</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dgm:spPr/>
      <dgm:t>
        <a:bodyPr/>
        <a:lstStyle/>
        <a:p>
          <a:pPr>
            <a:spcAft>
              <a:spcPts val="600"/>
            </a:spcAft>
            <a:buFont typeface="Wingdings" panose="05000000000000000000" pitchFamily="2" charset="2"/>
            <a:buChar char="§"/>
          </a:pPr>
          <a:r>
            <a:rPr lang="en-US" b="0" dirty="0">
              <a:solidFill>
                <a:schemeClr val="accent1"/>
              </a:solidFill>
              <a:latin typeface="Arial" panose="020B0604020202020204" pitchFamily="34" charset="0"/>
              <a:cs typeface="Arial" panose="020B0604020202020204" pitchFamily="34" charset="0"/>
            </a:rPr>
            <a:t>Use the closed caption (CC) option or captioning link shared in the webcast chat</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EDAF1369-2C17-4152-919D-A03B196884A3}">
      <dgm:prSet/>
      <dgm:spPr/>
      <dgm:t>
        <a:bodyPr/>
        <a:lstStyle/>
        <a:p>
          <a:pPr>
            <a:spcAft>
              <a:spcPts val="600"/>
            </a:spcAft>
            <a:buFont typeface="Wingdings" panose="05000000000000000000" pitchFamily="2" charset="2"/>
            <a:buChar char="§"/>
          </a:pPr>
          <a:r>
            <a:rPr lang="en-US" b="0" dirty="0">
              <a:solidFill>
                <a:schemeClr val="accent1"/>
              </a:solidFill>
              <a:latin typeface="Arial" panose="020B0604020202020204" pitchFamily="34" charset="0"/>
              <a:cs typeface="Arial" panose="020B0604020202020204" pitchFamily="34" charset="0"/>
            </a:rPr>
            <a:t>Transcript will be available with webcast archive</a:t>
          </a:r>
        </a:p>
      </dgm:t>
    </dgm:pt>
    <dgm:pt modelId="{AEAC4712-6614-413E-A159-0AC9A92C17E1}" type="parTrans" cxnId="{CCF2DAD2-70E4-4648-BBB7-606146F6EE58}">
      <dgm:prSet/>
      <dgm:spPr/>
      <dgm:t>
        <a:bodyPr/>
        <a:lstStyle/>
        <a:p>
          <a:endParaRPr lang="en-US"/>
        </a:p>
      </dgm:t>
    </dgm:pt>
    <dgm:pt modelId="{C3793A9A-0218-4CAF-91FB-0C088ACAC0C0}" type="sibTrans" cxnId="{CCF2DAD2-70E4-4648-BBB7-606146F6EE58}">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9C8EDB2F-7583-4FC7-893B-8F3F0E34B1A3}" type="presOf" srcId="{EDAF1369-2C17-4152-919D-A03B196884A3}" destId="{D395A932-415F-4401-9F15-706E3511CF60}" srcOrd="0" destOrd="1"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CCF2DAD2-70E4-4648-BBB7-606146F6EE58}" srcId="{60AB98D6-AF39-48B1-9FDA-980A27825AAB}" destId="{EDAF1369-2C17-4152-919D-A03B196884A3}" srcOrd="1" destOrd="0" parTransId="{AEAC4712-6614-413E-A159-0AC9A92C17E1}" sibTransId="{C3793A9A-0218-4CAF-91FB-0C088ACAC0C0}"/>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a:latin typeface="Arial" panose="020B0604020202020204" pitchFamily="34" charset="0"/>
              <a:cs typeface="Arial" panose="020B0604020202020204" pitchFamily="34" charset="0"/>
            </a:rPr>
            <a:t>Chat</a:t>
          </a:r>
          <a:endParaRPr lang="en-US" sz="2800" dirty="0">
            <a:latin typeface="Arial" panose="020B0604020202020204" pitchFamily="34" charset="0"/>
            <a:cs typeface="Arial" panose="020B0604020202020204" pitchFamily="34" charset="0"/>
          </a:endParaRP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0F2101F2-27C5-4E71-A29E-E4B873E6F0B2}">
      <dgm:prSet custT="1"/>
      <dgm:spPr/>
      <dgm:t>
        <a:bodyPr/>
        <a:lstStyle/>
        <a:p>
          <a:r>
            <a:rPr lang="en-US" sz="2800">
              <a:latin typeface="Arial" panose="020B0604020202020204" pitchFamily="34" charset="0"/>
              <a:cs typeface="Arial" panose="020B0604020202020204" pitchFamily="34" charset="0"/>
            </a:rPr>
            <a:t>Submit</a:t>
          </a:r>
          <a:endParaRPr lang="en-US" sz="2800" dirty="0">
            <a:latin typeface="Arial" panose="020B0604020202020204" pitchFamily="34" charset="0"/>
            <a:cs typeface="Arial" panose="020B0604020202020204" pitchFamily="34" charset="0"/>
          </a:endParaRPr>
        </a:p>
      </dgm:t>
    </dgm:pt>
    <dgm:pt modelId="{E08C1E6C-A335-4AB5-B21C-E740AC2BFFD2}" type="parTrans" cxnId="{CD4510A8-D286-4696-9748-60F6DB825C52}">
      <dgm:prSet/>
      <dgm:spPr/>
      <dgm:t>
        <a:bodyPr/>
        <a:lstStyle/>
        <a:p>
          <a:endParaRPr lang="en-US"/>
        </a:p>
      </dgm:t>
    </dgm:pt>
    <dgm:pt modelId="{B3E1215E-4378-4C8D-A305-8DDA65BE0A7F}" type="sibTrans" cxnId="{CD4510A8-D286-4696-9748-60F6DB825C52}">
      <dgm:prSet/>
      <dgm:spPr/>
      <dgm:t>
        <a:bodyPr/>
        <a:lstStyle/>
        <a:p>
          <a:endParaRPr lang="en-US"/>
        </a:p>
      </dgm:t>
    </dgm:pt>
    <dgm:pt modelId="{FC1FEFC9-2F04-4DD2-AD6D-E59FCD44276C}">
      <dgm:prSet custT="1"/>
      <dgm:spPr/>
      <dgm:t>
        <a:bodyPr/>
        <a:lstStyle/>
        <a:p>
          <a:r>
            <a:rPr lang="en-US" sz="2200" dirty="0">
              <a:solidFill>
                <a:srgbClr val="002060"/>
              </a:solidFill>
              <a:latin typeface="Arial" panose="020B0604020202020204" pitchFamily="34" charset="0"/>
              <a:cs typeface="Arial" panose="020B0604020202020204" pitchFamily="34" charset="0"/>
            </a:rPr>
            <a:t>JAN on Demand Inquiry @ AskJAN.org/</a:t>
          </a:r>
          <a:r>
            <a:rPr lang="en-US" sz="2200" dirty="0" err="1">
              <a:solidFill>
                <a:srgbClr val="002060"/>
              </a:solidFill>
              <a:latin typeface="Arial" panose="020B0604020202020204" pitchFamily="34" charset="0"/>
              <a:cs typeface="Arial" panose="020B0604020202020204" pitchFamily="34" charset="0"/>
            </a:rPr>
            <a:t>JANonDemand.cfm</a:t>
          </a:r>
          <a:r>
            <a:rPr lang="en-US" sz="2200" dirty="0">
              <a:solidFill>
                <a:srgbClr val="002060"/>
              </a:solidFill>
              <a:latin typeface="Arial" panose="020B0604020202020204" pitchFamily="34" charset="0"/>
              <a:cs typeface="Arial" panose="020B0604020202020204" pitchFamily="34" charset="0"/>
            </a:rPr>
            <a:t> </a:t>
          </a: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DE193B17-01D5-4947-90DB-A57ED874F09C}">
      <dgm:prSet custT="1"/>
      <dgm:spPr/>
      <dgm:t>
        <a:bodyPr/>
        <a:lstStyle/>
        <a:p>
          <a:r>
            <a:rPr lang="en-US" sz="2800">
              <a:latin typeface="Arial" panose="020B0604020202020204" pitchFamily="34" charset="0"/>
              <a:cs typeface="Arial" panose="020B0604020202020204" pitchFamily="34" charset="0"/>
            </a:rPr>
            <a:t>Email</a:t>
          </a:r>
          <a:endParaRPr lang="en-US" sz="2800" dirty="0">
            <a:latin typeface="Arial" panose="020B0604020202020204" pitchFamily="34" charset="0"/>
            <a:cs typeface="Arial" panose="020B0604020202020204" pitchFamily="34" charset="0"/>
          </a:endParaRPr>
        </a:p>
      </dgm:t>
    </dgm:pt>
    <dgm:pt modelId="{53E79153-36A7-4DDC-B94F-76B1DD1C830F}" type="parTrans" cxnId="{2F305330-A6D6-4813-9A87-CFEADE0D5169}">
      <dgm:prSet/>
      <dgm:spPr/>
      <dgm:t>
        <a:bodyPr/>
        <a:lstStyle/>
        <a:p>
          <a:endParaRPr lang="en-US"/>
        </a:p>
      </dgm:t>
    </dgm:pt>
    <dgm:pt modelId="{1EAE51DA-8FD0-469B-8254-58BE8A8BCD7F}" type="sibTrans" cxnId="{2F305330-A6D6-4813-9A87-CFEADE0D5169}">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a:latin typeface="Arial" panose="020B0604020202020204" pitchFamily="34" charset="0"/>
              <a:cs typeface="Arial" panose="020B0604020202020204" pitchFamily="34" charset="0"/>
            </a:rPr>
            <a:t>Social Media</a:t>
          </a:r>
          <a:endParaRPr lang="en-US" sz="2700" dirty="0">
            <a:latin typeface="Arial" panose="020B0604020202020204" pitchFamily="34" charset="0"/>
            <a:cs typeface="Arial" panose="020B0604020202020204" pitchFamily="34" charset="0"/>
          </a:endParaRP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07F21B6-A495-48B8-991F-B4DD4A8F36E0}">
      <dgm:prSet custT="1"/>
      <dgm:spPr/>
      <dgm:t>
        <a:bodyPr/>
        <a:lstStyle/>
        <a:p>
          <a:r>
            <a:rPr lang="en-US" sz="2000" dirty="0">
              <a:solidFill>
                <a:srgbClr val="002060"/>
              </a:solidFill>
              <a:latin typeface="Arial" panose="020B0604020202020204" pitchFamily="34" charset="0"/>
              <a:cs typeface="Arial" panose="020B0604020202020204" pitchFamily="34" charset="0"/>
            </a:rPr>
            <a:t>Twitter – @JANatJAN</a:t>
          </a:r>
        </a:p>
      </dgm:t>
    </dgm:pt>
    <dgm:pt modelId="{AEB55431-079F-4060-8325-45C8985BB4FB}" type="parTrans" cxnId="{C1C7F5A0-9F79-4CF0-B6D5-B241EE22800F}">
      <dgm:prSet/>
      <dgm:spPr/>
      <dgm:t>
        <a:bodyPr/>
        <a:lstStyle/>
        <a:p>
          <a:endParaRPr lang="en-US"/>
        </a:p>
      </dgm:t>
    </dgm:pt>
    <dgm:pt modelId="{0A0CE8DC-701A-4FB0-A387-7B73FA5941FC}" type="sibTrans" cxnId="{C1C7F5A0-9F79-4CF0-B6D5-B241EE22800F}">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6">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6">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6">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6">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6">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6">
        <dgm:presLayoutVars>
          <dgm:bulletEnabled/>
        </dgm:presLayoutVars>
      </dgm:prSet>
      <dgm:spPr/>
    </dgm:pt>
    <dgm:pt modelId="{D2B87F09-8361-4C2F-AD4C-8FBE177A8870}" type="pres">
      <dgm:prSet presAssocID="{3AB7D0E4-AB9E-4C03-8A4F-65B0D35EFBB4}" presName="sp" presStyleCnt="0"/>
      <dgm:spPr/>
    </dgm:pt>
    <dgm:pt modelId="{749DFA5F-FE2C-4E8B-82EF-94F99093B362}" type="pres">
      <dgm:prSet presAssocID="{0F2101F2-27C5-4E71-A29E-E4B873E6F0B2}" presName="linNode" presStyleCnt="0"/>
      <dgm:spPr/>
    </dgm:pt>
    <dgm:pt modelId="{B9D9ECEE-7E9D-4D8F-9945-F74524EE4B48}" type="pres">
      <dgm:prSet presAssocID="{0F2101F2-27C5-4E71-A29E-E4B873E6F0B2}" presName="parentText" presStyleLbl="alignNode1" presStyleIdx="3" presStyleCnt="6">
        <dgm:presLayoutVars>
          <dgm:chMax val="1"/>
          <dgm:bulletEnabled/>
        </dgm:presLayoutVars>
      </dgm:prSet>
      <dgm:spPr/>
    </dgm:pt>
    <dgm:pt modelId="{A68A7108-3C82-4F5D-AB06-92F61E61814E}" type="pres">
      <dgm:prSet presAssocID="{0F2101F2-27C5-4E71-A29E-E4B873E6F0B2}" presName="descendantText" presStyleLbl="alignAccFollowNode1" presStyleIdx="3" presStyleCnt="6">
        <dgm:presLayoutVars>
          <dgm:bulletEnabled/>
        </dgm:presLayoutVars>
      </dgm:prSet>
      <dgm:spPr/>
    </dgm:pt>
    <dgm:pt modelId="{06F8BABB-5AB8-4614-AA31-3A84EF3EE51A}" type="pres">
      <dgm:prSet presAssocID="{B3E1215E-4378-4C8D-A305-8DDA65BE0A7F}" presName="sp" presStyleCnt="0"/>
      <dgm:spPr/>
    </dgm:pt>
    <dgm:pt modelId="{4D35BAB7-99A3-4AE9-AA76-F796BC27E643}" type="pres">
      <dgm:prSet presAssocID="{DE193B17-01D5-4947-90DB-A57ED874F09C}" presName="linNode" presStyleCnt="0"/>
      <dgm:spPr/>
    </dgm:pt>
    <dgm:pt modelId="{051C44A9-3278-4885-B7A3-86C8B082BE7F}" type="pres">
      <dgm:prSet presAssocID="{DE193B17-01D5-4947-90DB-A57ED874F09C}" presName="parentText" presStyleLbl="alignNode1" presStyleIdx="4" presStyleCnt="6">
        <dgm:presLayoutVars>
          <dgm:chMax val="1"/>
          <dgm:bulletEnabled/>
        </dgm:presLayoutVars>
      </dgm:prSet>
      <dgm:spPr/>
    </dgm:pt>
    <dgm:pt modelId="{C49C9E06-E01A-4F9A-9052-D4D0C76AD074}" type="pres">
      <dgm:prSet presAssocID="{DE193B17-01D5-4947-90DB-A57ED874F09C}" presName="descendantText" presStyleLbl="alignAccFollowNode1" presStyleIdx="4" presStyleCnt="6">
        <dgm:presLayoutVars>
          <dgm:bulletEnabled/>
        </dgm:presLayoutVars>
      </dgm:prSet>
      <dgm:spPr/>
    </dgm:pt>
    <dgm:pt modelId="{B65AE4B0-37B2-47E3-AD3F-1DDBCAD6F4BE}" type="pres">
      <dgm:prSet presAssocID="{1EAE51DA-8FD0-469B-8254-58BE8A8BCD7F}"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5" presStyleCnt="6">
        <dgm:presLayoutVars>
          <dgm:chMax val="1"/>
          <dgm:bulletEnabled/>
        </dgm:presLayoutVars>
      </dgm:prSet>
      <dgm:spPr/>
    </dgm:pt>
    <dgm:pt modelId="{CBFB381D-2314-4C74-93DF-1C615E841C82}" type="pres">
      <dgm:prSet presAssocID="{A3006EF7-0D45-4DEE-873A-90334446B58B}" presName="descendantText" presStyleLbl="alignAccFollowNode1" presStyleIdx="5" presStyleCnt="6">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DE193B17-01D5-4947-90DB-A57ED874F09C}" destId="{2A7A1DD2-1722-4E18-869B-B01993198337}" srcOrd="0" destOrd="0" parTransId="{E4467723-727E-40C0-9C05-BD16F5975C67}" sibTransId="{C3A54CE1-1038-42D5-9E47-68A356DBD999}"/>
    <dgm:cxn modelId="{2F305330-A6D6-4813-9A87-CFEADE0D5169}" srcId="{E1B7B5C9-E85B-4562-B0C3-16DA6BBF8EE6}" destId="{DE193B17-01D5-4947-90DB-A57ED874F09C}" srcOrd="4" destOrd="0" parTransId="{53E79153-36A7-4DDC-B94F-76B1DD1C830F}" sibTransId="{1EAE51DA-8FD0-469B-8254-58BE8A8BCD7F}"/>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5" destOrd="0" parTransId="{C57C3AB1-86FA-4DBB-9137-8A6F7965C6F2}" sibTransId="{BF37630E-EA3F-462E-86D5-951B26ABCABC}"/>
    <dgm:cxn modelId="{043A1339-E234-4F45-B238-02A331705187}" type="presOf" srcId="{FC1FEFC9-2F04-4DD2-AD6D-E59FCD44276C}" destId="{A68A7108-3C82-4F5D-AB06-92F61E61814E}" srcOrd="0" destOrd="0" presId="urn:microsoft.com/office/officeart/2016/7/layout/VerticalSolidActionList"/>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9CF9E252-3EC1-424B-A474-9D84222A55A0}" type="presOf" srcId="{2A7A1DD2-1722-4E18-869B-B01993198337}" destId="{C49C9E06-E01A-4F9A-9052-D4D0C76AD074}" srcOrd="0" destOrd="0"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9FD2DD94-338A-4E25-8A95-DBF25B508E09}" type="presOf" srcId="{007F21B6-A495-48B8-991F-B4DD4A8F36E0}" destId="{CBFB381D-2314-4C74-93DF-1C615E841C82}" srcOrd="0" destOrd="1" presId="urn:microsoft.com/office/officeart/2016/7/layout/VerticalSolidActionList"/>
    <dgm:cxn modelId="{4EBD27A0-B7A2-4737-91DE-52E36C39BFAC}" type="presOf" srcId="{E1B7B5C9-E85B-4562-B0C3-16DA6BBF8EE6}" destId="{07FFBE56-8E5C-47B4-826F-78B60D33A189}" srcOrd="0" destOrd="0" presId="urn:microsoft.com/office/officeart/2016/7/layout/VerticalSolidActionList"/>
    <dgm:cxn modelId="{C1C7F5A0-9F79-4CF0-B6D5-B241EE22800F}" srcId="{A3006EF7-0D45-4DEE-873A-90334446B58B}" destId="{007F21B6-A495-48B8-991F-B4DD4A8F36E0}" srcOrd="1" destOrd="0" parTransId="{AEB55431-079F-4060-8325-45C8985BB4FB}" sibTransId="{0A0CE8DC-701A-4FB0-A387-7B73FA5941FC}"/>
    <dgm:cxn modelId="{0ADB29A4-5E19-4B83-8643-2B44AD75DA58}" type="presOf" srcId="{0F2101F2-27C5-4E71-A29E-E4B873E6F0B2}" destId="{B9D9ECEE-7E9D-4D8F-9945-F74524EE4B48}" srcOrd="0" destOrd="0" presId="urn:microsoft.com/office/officeart/2016/7/layout/VerticalSolidActionList"/>
    <dgm:cxn modelId="{CD4510A8-D286-4696-9748-60F6DB825C52}" srcId="{E1B7B5C9-E85B-4562-B0C3-16DA6BBF8EE6}" destId="{0F2101F2-27C5-4E71-A29E-E4B873E6F0B2}" srcOrd="3" destOrd="0" parTransId="{E08C1E6C-A335-4AB5-B21C-E740AC2BFFD2}" sibTransId="{B3E1215E-4378-4C8D-A305-8DDA65BE0A7F}"/>
    <dgm:cxn modelId="{266B58B9-3270-4854-A1D2-27D94B021DC2}" type="presOf" srcId="{DE193B17-01D5-4947-90DB-A57ED874F09C}" destId="{051C44A9-3278-4885-B7A3-86C8B082BE7F}"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0F2101F2-27C5-4E71-A29E-E4B873E6F0B2}" destId="{FC1FEFC9-2F04-4DD2-AD6D-E59FCD44276C}" srcOrd="0"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8E8FC08B-A0A2-4F37-8C79-F0A156079B1C}" type="presParOf" srcId="{07FFBE56-8E5C-47B4-826F-78B60D33A189}" destId="{749DFA5F-FE2C-4E8B-82EF-94F99093B362}" srcOrd="6" destOrd="0" presId="urn:microsoft.com/office/officeart/2016/7/layout/VerticalSolidActionList"/>
    <dgm:cxn modelId="{091C856C-80BD-4081-8D91-61DE0BFBBA60}" type="presParOf" srcId="{749DFA5F-FE2C-4E8B-82EF-94F99093B362}" destId="{B9D9ECEE-7E9D-4D8F-9945-F74524EE4B48}" srcOrd="0" destOrd="0" presId="urn:microsoft.com/office/officeart/2016/7/layout/VerticalSolidActionList"/>
    <dgm:cxn modelId="{BFB63EE7-460D-4AB1-93B8-67AB95162A9A}" type="presParOf" srcId="{749DFA5F-FE2C-4E8B-82EF-94F99093B362}" destId="{A68A7108-3C82-4F5D-AB06-92F61E61814E}" srcOrd="1" destOrd="0" presId="urn:microsoft.com/office/officeart/2016/7/layout/VerticalSolidActionList"/>
    <dgm:cxn modelId="{B1372C5D-8833-4EEB-9D27-EB891B98D7C1}" type="presParOf" srcId="{07FFBE56-8E5C-47B4-826F-78B60D33A189}" destId="{06F8BABB-5AB8-4614-AA31-3A84EF3EE51A}" srcOrd="7" destOrd="0" presId="urn:microsoft.com/office/officeart/2016/7/layout/VerticalSolidActionList"/>
    <dgm:cxn modelId="{AE959499-F2ED-4332-BFBF-6268BB9FDAA9}" type="presParOf" srcId="{07FFBE56-8E5C-47B4-826F-78B60D33A189}" destId="{4D35BAB7-99A3-4AE9-AA76-F796BC27E643}" srcOrd="8" destOrd="0" presId="urn:microsoft.com/office/officeart/2016/7/layout/VerticalSolidActionList"/>
    <dgm:cxn modelId="{F71DC57A-5706-4C29-9616-CF0AD1BBFEC2}" type="presParOf" srcId="{4D35BAB7-99A3-4AE9-AA76-F796BC27E643}" destId="{051C44A9-3278-4885-B7A3-86C8B082BE7F}" srcOrd="0" destOrd="0" presId="urn:microsoft.com/office/officeart/2016/7/layout/VerticalSolidActionList"/>
    <dgm:cxn modelId="{018ED6FB-E695-4914-AA98-8658A9D4F4D1}" type="presParOf" srcId="{4D35BAB7-99A3-4AE9-AA76-F796BC27E643}" destId="{C49C9E06-E01A-4F9A-9052-D4D0C76AD074}" srcOrd="1" destOrd="0" presId="urn:microsoft.com/office/officeart/2016/7/layout/VerticalSolidActionList"/>
    <dgm:cxn modelId="{7C39E653-7AAA-494D-90E3-7C8B2FA37FC0}" type="presParOf" srcId="{07FFBE56-8E5C-47B4-826F-78B60D33A189}" destId="{B65AE4B0-37B2-47E3-AD3F-1DDBCAD6F4BE}" srcOrd="9" destOrd="0" presId="urn:microsoft.com/office/officeart/2016/7/layout/VerticalSolidActionList"/>
    <dgm:cxn modelId="{4DC21BDA-2C2A-4003-8742-0A93CC841699}" type="presParOf" srcId="{07FFBE56-8E5C-47B4-826F-78B60D33A189}" destId="{017F28BA-9260-49B2-84FB-A1981724ACE6}" srcOrd="10"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30581"/>
          <a:ext cx="11029950" cy="23310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1656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400" kern="1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https://AskJAN.org/Training/JAN-Webcast-Frequently-Asked-Questions.cfm</a:t>
          </a:r>
          <a:endParaRPr lang="en-US" sz="2400" kern="1200" dirty="0">
            <a:solidFill>
              <a:srgbClr val="0070C0"/>
            </a:solidFill>
            <a:latin typeface="Arial" panose="020B0604020202020204" pitchFamily="34" charset="0"/>
            <a:cs typeface="Arial" panose="020B0604020202020204" pitchFamily="34" charset="0"/>
          </a:endParaRPr>
        </a:p>
      </dsp:txBody>
      <dsp:txXfrm>
        <a:off x="0" y="330581"/>
        <a:ext cx="11029950" cy="2331000"/>
      </dsp:txXfrm>
    </dsp:sp>
    <dsp:sp modelId="{C33B9B2B-6CAA-4302-BE0D-981D8F0C9B10}">
      <dsp:nvSpPr>
        <dsp:cNvPr id="0" name=""/>
        <dsp:cNvSpPr/>
      </dsp:nvSpPr>
      <dsp:spPr>
        <a:xfrm>
          <a:off x="551497" y="39928"/>
          <a:ext cx="7720965" cy="5904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0318" y="68749"/>
        <a:ext cx="7663323" cy="532758"/>
      </dsp:txXfrm>
    </dsp:sp>
    <dsp:sp modelId="{D395A932-415F-4401-9F15-706E3511CF60}">
      <dsp:nvSpPr>
        <dsp:cNvPr id="0" name=""/>
        <dsp:cNvSpPr/>
      </dsp:nvSpPr>
      <dsp:spPr>
        <a:xfrm>
          <a:off x="0" y="3069329"/>
          <a:ext cx="11029950" cy="9135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1656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3069329"/>
        <a:ext cx="11029950" cy="913500"/>
      </dsp:txXfrm>
    </dsp:sp>
    <dsp:sp modelId="{BF394396-594D-48B4-88B6-57E0EB5F2607}">
      <dsp:nvSpPr>
        <dsp:cNvPr id="0" name=""/>
        <dsp:cNvSpPr/>
      </dsp:nvSpPr>
      <dsp:spPr>
        <a:xfrm>
          <a:off x="551497" y="2774129"/>
          <a:ext cx="7720965" cy="5904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Questions for Presenters</a:t>
          </a:r>
        </a:p>
      </dsp:txBody>
      <dsp:txXfrm>
        <a:off x="580318" y="2802950"/>
        <a:ext cx="7663323"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17511"/>
          <a:ext cx="11029950" cy="10017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Click the link included in the webcast login email you received</a:t>
          </a:r>
          <a:endParaRPr lang="en-US" sz="2400" kern="1200" dirty="0">
            <a:solidFill>
              <a:schemeClr val="accent1"/>
            </a:solidFill>
            <a:latin typeface="Arial" panose="020B0604020202020204" pitchFamily="34" charset="0"/>
            <a:cs typeface="Arial" panose="020B0604020202020204" pitchFamily="34" charset="0"/>
          </a:endParaRPr>
        </a:p>
      </dsp:txBody>
      <dsp:txXfrm>
        <a:off x="0" y="417511"/>
        <a:ext cx="11029950" cy="1001700"/>
      </dsp:txXfrm>
    </dsp:sp>
    <dsp:sp modelId="{C33B9B2B-6CAA-4302-BE0D-981D8F0C9B10}">
      <dsp:nvSpPr>
        <dsp:cNvPr id="0" name=""/>
        <dsp:cNvSpPr/>
      </dsp:nvSpPr>
      <dsp:spPr>
        <a:xfrm>
          <a:off x="551497" y="68728"/>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PPT Slides</a:t>
          </a:r>
          <a:endParaRPr lang="en-US" sz="2400" b="1" kern="1200" dirty="0">
            <a:latin typeface="Arial" panose="020B0604020202020204" pitchFamily="34" charset="0"/>
            <a:cs typeface="Arial" panose="020B0604020202020204" pitchFamily="34" charset="0"/>
          </a:endParaRPr>
        </a:p>
      </dsp:txBody>
      <dsp:txXfrm>
        <a:off x="586082" y="103313"/>
        <a:ext cx="7651795" cy="639310"/>
      </dsp:txXfrm>
    </dsp:sp>
    <dsp:sp modelId="{D395A932-415F-4401-9F15-706E3511CF60}">
      <dsp:nvSpPr>
        <dsp:cNvPr id="0" name=""/>
        <dsp:cNvSpPr/>
      </dsp:nvSpPr>
      <dsp:spPr>
        <a:xfrm>
          <a:off x="0" y="1908509"/>
          <a:ext cx="11029950" cy="17010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shared in the webcast chat</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Transcript will be available with webcast archive</a:t>
          </a:r>
        </a:p>
      </dsp:txBody>
      <dsp:txXfrm>
        <a:off x="0" y="1908509"/>
        <a:ext cx="11029950" cy="1701000"/>
      </dsp:txXfrm>
    </dsp:sp>
    <dsp:sp modelId="{BF394396-594D-48B4-88B6-57E0EB5F2607}">
      <dsp:nvSpPr>
        <dsp:cNvPr id="0" name=""/>
        <dsp:cNvSpPr/>
      </dsp:nvSpPr>
      <dsp:spPr>
        <a:xfrm>
          <a:off x="551497" y="155426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6082" y="1588854"/>
        <a:ext cx="7651795"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449"/>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449"/>
        <a:ext cx="8823960" cy="583704"/>
      </dsp:txXfrm>
    </dsp:sp>
    <dsp:sp modelId="{358F9B01-4B8A-49E6-8182-92064EE7D17C}">
      <dsp:nvSpPr>
        <dsp:cNvPr id="0" name=""/>
        <dsp:cNvSpPr/>
      </dsp:nvSpPr>
      <dsp:spPr>
        <a:xfrm>
          <a:off x="0" y="449"/>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449"/>
        <a:ext cx="2205990" cy="583704"/>
      </dsp:txXfrm>
    </dsp:sp>
    <dsp:sp modelId="{1DC4E024-7BBB-4D38-86F8-4194D5DE58DA}">
      <dsp:nvSpPr>
        <dsp:cNvPr id="0" name=""/>
        <dsp:cNvSpPr/>
      </dsp:nvSpPr>
      <dsp:spPr>
        <a:xfrm>
          <a:off x="2205990" y="619176"/>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619176"/>
        <a:ext cx="8823960" cy="583704"/>
      </dsp:txXfrm>
    </dsp:sp>
    <dsp:sp modelId="{F603894A-3084-49F9-A36C-5951C1EE89B2}">
      <dsp:nvSpPr>
        <dsp:cNvPr id="0" name=""/>
        <dsp:cNvSpPr/>
      </dsp:nvSpPr>
      <dsp:spPr>
        <a:xfrm>
          <a:off x="0" y="619176"/>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619176"/>
        <a:ext cx="2205990" cy="583704"/>
      </dsp:txXfrm>
    </dsp:sp>
    <dsp:sp modelId="{616151C3-E234-47B5-9F99-ABAAD403D986}">
      <dsp:nvSpPr>
        <dsp:cNvPr id="0" name=""/>
        <dsp:cNvSpPr/>
      </dsp:nvSpPr>
      <dsp:spPr>
        <a:xfrm>
          <a:off x="2205990" y="1237903"/>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990" y="1237903"/>
        <a:ext cx="8823960" cy="583704"/>
      </dsp:txXfrm>
    </dsp:sp>
    <dsp:sp modelId="{D6616D64-945C-4031-9A6D-F593D1F33F19}">
      <dsp:nvSpPr>
        <dsp:cNvPr id="0" name=""/>
        <dsp:cNvSpPr/>
      </dsp:nvSpPr>
      <dsp:spPr>
        <a:xfrm>
          <a:off x="0" y="1237903"/>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Chat</a:t>
          </a:r>
          <a:endParaRPr lang="en-US" sz="2800" kern="1200" dirty="0">
            <a:latin typeface="Arial" panose="020B0604020202020204" pitchFamily="34" charset="0"/>
            <a:cs typeface="Arial" panose="020B0604020202020204" pitchFamily="34" charset="0"/>
          </a:endParaRPr>
        </a:p>
      </dsp:txBody>
      <dsp:txXfrm>
        <a:off x="0" y="1237903"/>
        <a:ext cx="2205990" cy="583704"/>
      </dsp:txXfrm>
    </dsp:sp>
    <dsp:sp modelId="{A68A7108-3C82-4F5D-AB06-92F61E61814E}">
      <dsp:nvSpPr>
        <dsp:cNvPr id="0" name=""/>
        <dsp:cNvSpPr/>
      </dsp:nvSpPr>
      <dsp:spPr>
        <a:xfrm>
          <a:off x="2205990" y="1856630"/>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 on Demand Inquiry @ AskJAN.org/</a:t>
          </a:r>
          <a:r>
            <a:rPr lang="en-US" sz="2200" kern="1200" dirty="0" err="1">
              <a:solidFill>
                <a:srgbClr val="002060"/>
              </a:solidFill>
              <a:latin typeface="Arial" panose="020B0604020202020204" pitchFamily="34" charset="0"/>
              <a:cs typeface="Arial" panose="020B0604020202020204" pitchFamily="34" charset="0"/>
            </a:rPr>
            <a:t>JANonDemand.cfm</a:t>
          </a:r>
          <a:r>
            <a:rPr lang="en-US" sz="2200" kern="1200" dirty="0">
              <a:solidFill>
                <a:srgbClr val="002060"/>
              </a:solidFill>
              <a:latin typeface="Arial" panose="020B0604020202020204" pitchFamily="34" charset="0"/>
              <a:cs typeface="Arial" panose="020B0604020202020204" pitchFamily="34" charset="0"/>
            </a:rPr>
            <a:t> </a:t>
          </a:r>
        </a:p>
      </dsp:txBody>
      <dsp:txXfrm>
        <a:off x="2205990" y="1856630"/>
        <a:ext cx="8823960" cy="583704"/>
      </dsp:txXfrm>
    </dsp:sp>
    <dsp:sp modelId="{B9D9ECEE-7E9D-4D8F-9945-F74524EE4B48}">
      <dsp:nvSpPr>
        <dsp:cNvPr id="0" name=""/>
        <dsp:cNvSpPr/>
      </dsp:nvSpPr>
      <dsp:spPr>
        <a:xfrm>
          <a:off x="0" y="1856630"/>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Submit</a:t>
          </a:r>
          <a:endParaRPr lang="en-US" sz="2800" kern="1200" dirty="0">
            <a:latin typeface="Arial" panose="020B0604020202020204" pitchFamily="34" charset="0"/>
            <a:cs typeface="Arial" panose="020B0604020202020204" pitchFamily="34" charset="0"/>
          </a:endParaRPr>
        </a:p>
      </dsp:txBody>
      <dsp:txXfrm>
        <a:off x="0" y="1856630"/>
        <a:ext cx="2205990" cy="583704"/>
      </dsp:txXfrm>
    </dsp:sp>
    <dsp:sp modelId="{C49C9E06-E01A-4F9A-9052-D4D0C76AD074}">
      <dsp:nvSpPr>
        <dsp:cNvPr id="0" name=""/>
        <dsp:cNvSpPr/>
      </dsp:nvSpPr>
      <dsp:spPr>
        <a:xfrm>
          <a:off x="2205990" y="2475357"/>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990" y="2475357"/>
        <a:ext cx="8823960" cy="583704"/>
      </dsp:txXfrm>
    </dsp:sp>
    <dsp:sp modelId="{051C44A9-3278-4885-B7A3-86C8B082BE7F}">
      <dsp:nvSpPr>
        <dsp:cNvPr id="0" name=""/>
        <dsp:cNvSpPr/>
      </dsp:nvSpPr>
      <dsp:spPr>
        <a:xfrm>
          <a:off x="0" y="2475357"/>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Email</a:t>
          </a:r>
          <a:endParaRPr lang="en-US" sz="2800" kern="1200" dirty="0">
            <a:latin typeface="Arial" panose="020B0604020202020204" pitchFamily="34" charset="0"/>
            <a:cs typeface="Arial" panose="020B0604020202020204" pitchFamily="34" charset="0"/>
          </a:endParaRPr>
        </a:p>
      </dsp:txBody>
      <dsp:txXfrm>
        <a:off x="0" y="2475357"/>
        <a:ext cx="2205990" cy="583704"/>
      </dsp:txXfrm>
    </dsp:sp>
    <dsp:sp modelId="{CBFB381D-2314-4C74-93DF-1C615E841C82}">
      <dsp:nvSpPr>
        <dsp:cNvPr id="0" name=""/>
        <dsp:cNvSpPr/>
      </dsp:nvSpPr>
      <dsp:spPr>
        <a:xfrm>
          <a:off x="2205990" y="3094084"/>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p>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94084"/>
        <a:ext cx="8823960" cy="583704"/>
      </dsp:txXfrm>
    </dsp:sp>
    <dsp:sp modelId="{74143DC2-0AFE-4F3A-AA20-35BD260D12F0}">
      <dsp:nvSpPr>
        <dsp:cNvPr id="0" name=""/>
        <dsp:cNvSpPr/>
      </dsp:nvSpPr>
      <dsp:spPr>
        <a:xfrm>
          <a:off x="0" y="3094084"/>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Social Media</a:t>
          </a:r>
          <a:endParaRPr lang="en-US" sz="2700" kern="1200" dirty="0">
            <a:latin typeface="Arial" panose="020B0604020202020204" pitchFamily="34" charset="0"/>
            <a:cs typeface="Arial" panose="020B0604020202020204" pitchFamily="34" charset="0"/>
          </a:endParaRPr>
        </a:p>
      </dsp:txBody>
      <dsp:txXfrm>
        <a:off x="0" y="3094084"/>
        <a:ext cx="2205990" cy="5837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546" tIns="46273" rIns="92546" bIns="4627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2546" tIns="46273" rIns="92546" bIns="46273" rtlCol="0"/>
          <a:lstStyle>
            <a:lvl1pPr algn="r" eaLnBrk="1" fontAlgn="auto" hangingPunct="1">
              <a:spcBef>
                <a:spcPts val="0"/>
              </a:spcBef>
              <a:spcAft>
                <a:spcPts val="0"/>
              </a:spcAft>
              <a:defRPr sz="1200">
                <a:latin typeface="+mn-lt"/>
              </a:defRPr>
            </a:lvl1pPr>
          </a:lstStyle>
          <a:p>
            <a:pPr>
              <a:defRPr/>
            </a:pPr>
            <a:fld id="{92A72A4A-675E-4B04-BD1C-1AC1C183CFFE}" type="datetimeFigureOut">
              <a:rPr lang="en-US"/>
              <a:pPr>
                <a:defRPr/>
              </a:pPr>
              <a:t>3/9/2022</a:t>
            </a:fld>
            <a:endParaRPr lang="en-US"/>
          </a:p>
        </p:txBody>
      </p:sp>
      <p:sp>
        <p:nvSpPr>
          <p:cNvPr id="4" name="Footer Placeholder 3"/>
          <p:cNvSpPr>
            <a:spLocks noGrp="1"/>
          </p:cNvSpPr>
          <p:nvPr>
            <p:ph type="ftr" sz="quarter" idx="2"/>
          </p:nvPr>
        </p:nvSpPr>
        <p:spPr>
          <a:xfrm>
            <a:off x="0" y="8801100"/>
            <a:ext cx="2971800" cy="463550"/>
          </a:xfrm>
          <a:prstGeom prst="rect">
            <a:avLst/>
          </a:prstGeom>
        </p:spPr>
        <p:txBody>
          <a:bodyPr vert="horz" lIns="92546" tIns="46273" rIns="92546" bIns="4627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01100"/>
            <a:ext cx="2971800" cy="463550"/>
          </a:xfrm>
          <a:prstGeom prst="rect">
            <a:avLst/>
          </a:prstGeom>
        </p:spPr>
        <p:txBody>
          <a:bodyPr vert="horz" wrap="square" lIns="92546" tIns="46273" rIns="92546" bIns="46273"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960D0E7-136B-406D-8B76-202023BF347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546" tIns="46273" rIns="92546" bIns="46273"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2546" tIns="46273" rIns="92546" bIns="46273" rtlCol="0"/>
          <a:lstStyle>
            <a:lvl1pPr algn="r" eaLnBrk="1" hangingPunct="1">
              <a:defRPr sz="1200">
                <a:latin typeface="Arial" charset="0"/>
              </a:defRPr>
            </a:lvl1pPr>
          </a:lstStyle>
          <a:p>
            <a:pPr>
              <a:defRPr/>
            </a:pPr>
            <a:fld id="{7DEDF32C-B7C0-4D3B-8899-C8BA38CB663D}" type="datetimeFigureOut">
              <a:rPr lang="en-US"/>
              <a:pPr>
                <a:defRPr/>
              </a:pPr>
              <a:t>3/9/2022</a:t>
            </a:fld>
            <a:endParaRPr lang="en-US"/>
          </a:p>
        </p:txBody>
      </p:sp>
      <p:sp>
        <p:nvSpPr>
          <p:cNvPr id="4" name="Slide Image Placeholder 3"/>
          <p:cNvSpPr>
            <a:spLocks noGrp="1" noRot="1" noChangeAspect="1"/>
          </p:cNvSpPr>
          <p:nvPr>
            <p:ph type="sldImg" idx="2"/>
          </p:nvPr>
        </p:nvSpPr>
        <p:spPr>
          <a:xfrm>
            <a:off x="342900" y="695325"/>
            <a:ext cx="6172200" cy="3473450"/>
          </a:xfrm>
          <a:prstGeom prst="rect">
            <a:avLst/>
          </a:prstGeom>
          <a:noFill/>
          <a:ln w="12700">
            <a:solidFill>
              <a:prstClr val="black"/>
            </a:solidFill>
          </a:ln>
        </p:spPr>
        <p:txBody>
          <a:bodyPr vert="horz" lIns="92546" tIns="46273" rIns="92546" bIns="46273" rtlCol="0" anchor="ctr"/>
          <a:lstStyle/>
          <a:p>
            <a:pPr lvl="0"/>
            <a:endParaRPr lang="en-US" noProof="0"/>
          </a:p>
        </p:txBody>
      </p:sp>
      <p:sp>
        <p:nvSpPr>
          <p:cNvPr id="5" name="Notes Placeholder 4"/>
          <p:cNvSpPr>
            <a:spLocks noGrp="1"/>
          </p:cNvSpPr>
          <p:nvPr>
            <p:ph type="body" sz="quarter" idx="3"/>
          </p:nvPr>
        </p:nvSpPr>
        <p:spPr>
          <a:xfrm>
            <a:off x="685800" y="4402138"/>
            <a:ext cx="5486400" cy="4168775"/>
          </a:xfrm>
          <a:prstGeom prst="rect">
            <a:avLst/>
          </a:prstGeom>
        </p:spPr>
        <p:txBody>
          <a:bodyPr vert="horz" lIns="92546" tIns="46273" rIns="92546" bIns="4627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1100"/>
            <a:ext cx="2971800" cy="463550"/>
          </a:xfrm>
          <a:prstGeom prst="rect">
            <a:avLst/>
          </a:prstGeom>
        </p:spPr>
        <p:txBody>
          <a:bodyPr vert="horz" lIns="92546" tIns="46273" rIns="92546" bIns="46273"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801100"/>
            <a:ext cx="2971800" cy="463550"/>
          </a:xfrm>
          <a:prstGeom prst="rect">
            <a:avLst/>
          </a:prstGeom>
        </p:spPr>
        <p:txBody>
          <a:bodyPr vert="horz" wrap="square" lIns="92546" tIns="46273" rIns="92546" bIns="46273" numCol="1" anchor="b" anchorCtr="0" compatLnSpc="1">
            <a:prstTxWarp prst="textNoShape">
              <a:avLst/>
            </a:prstTxWarp>
          </a:bodyPr>
          <a:lstStyle>
            <a:lvl1pPr algn="r" eaLnBrk="1" hangingPunct="1">
              <a:defRPr sz="1200"/>
            </a:lvl1pPr>
          </a:lstStyle>
          <a:p>
            <a:pPr>
              <a:defRPr/>
            </a:pPr>
            <a:fld id="{7BE6D2D1-9FA8-42C2-98DB-1C9D9645FC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1</a:t>
            </a:fld>
            <a:endParaRPr lang="en-US" altLang="en-US"/>
          </a:p>
        </p:txBody>
      </p:sp>
    </p:spTree>
    <p:extLst>
      <p:ext uri="{BB962C8B-B14F-4D97-AF65-F5344CB8AC3E}">
        <p14:creationId xmlns:p14="http://schemas.microsoft.com/office/powerpoint/2010/main" val="1403774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91145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51799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35924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40</a:t>
            </a:fld>
            <a:endParaRPr lang="en-US"/>
          </a:p>
        </p:txBody>
      </p:sp>
    </p:spTree>
    <p:extLst>
      <p:ext uri="{BB962C8B-B14F-4D97-AF65-F5344CB8AC3E}">
        <p14:creationId xmlns:p14="http://schemas.microsoft.com/office/powerpoint/2010/main" val="189871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41</a:t>
            </a:fld>
            <a:endParaRPr lang="en-US"/>
          </a:p>
        </p:txBody>
      </p:sp>
    </p:spTree>
    <p:extLst>
      <p:ext uri="{BB962C8B-B14F-4D97-AF65-F5344CB8AC3E}">
        <p14:creationId xmlns:p14="http://schemas.microsoft.com/office/powerpoint/2010/main" val="121643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42</a:t>
            </a:fld>
            <a:endParaRPr lang="en-US"/>
          </a:p>
        </p:txBody>
      </p:sp>
    </p:spTree>
    <p:extLst>
      <p:ext uri="{BB962C8B-B14F-4D97-AF65-F5344CB8AC3E}">
        <p14:creationId xmlns:p14="http://schemas.microsoft.com/office/powerpoint/2010/main" val="55892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a:t>
            </a:fld>
            <a:endParaRPr lang="en-US"/>
          </a:p>
        </p:txBody>
      </p:sp>
    </p:spTree>
    <p:extLst>
      <p:ext uri="{BB962C8B-B14F-4D97-AF65-F5344CB8AC3E}">
        <p14:creationId xmlns:p14="http://schemas.microsoft.com/office/powerpoint/2010/main" val="218524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a:t>
            </a:fld>
            <a:endParaRPr lang="en-US"/>
          </a:p>
        </p:txBody>
      </p:sp>
    </p:spTree>
    <p:extLst>
      <p:ext uri="{BB962C8B-B14F-4D97-AF65-F5344CB8AC3E}">
        <p14:creationId xmlns:p14="http://schemas.microsoft.com/office/powerpoint/2010/main" val="177679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5</a:t>
            </a:fld>
            <a:endParaRPr lang="en-US" altLang="en-US"/>
          </a:p>
        </p:txBody>
      </p:sp>
    </p:spTree>
    <p:extLst>
      <p:ext uri="{BB962C8B-B14F-4D97-AF65-F5344CB8AC3E}">
        <p14:creationId xmlns:p14="http://schemas.microsoft.com/office/powerpoint/2010/main" val="270220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616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898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703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6428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54253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9008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827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5084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44367934"/>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715530076"/>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2713781062"/>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631643826"/>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1176337849"/>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187011231"/>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604567602"/>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36672564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731996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02083266"/>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936833511"/>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804468213"/>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85666835"/>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154677845"/>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33432959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313745886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860884440"/>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778784542"/>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69875020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6959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862358747"/>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4110203173"/>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698990241"/>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702980468"/>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087004103"/>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653496010"/>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584391787"/>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19482261"/>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368157212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4115206973"/>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0051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4116531294"/>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321890005"/>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1157159077"/>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168959"/>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494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36906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36723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212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12831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14812547"/>
      </p:ext>
    </p:extLst>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 id="2147490862" r:id="rId12"/>
    <p:sldLayoutId id="2147490863" r:id="rId13"/>
    <p:sldLayoutId id="2147490864" r:id="rId14"/>
    <p:sldLayoutId id="2147490865" r:id="rId15"/>
    <p:sldLayoutId id="2147490866" r:id="rId16"/>
    <p:sldLayoutId id="2147490867" r:id="rId17"/>
    <p:sldLayoutId id="2147490868" r:id="rId18"/>
    <p:sldLayoutId id="2147490869" r:id="rId19"/>
    <p:sldLayoutId id="2147490870" r:id="rId20"/>
    <p:sldLayoutId id="2147490871" r:id="rId21"/>
    <p:sldLayoutId id="2147490872" r:id="rId22"/>
    <p:sldLayoutId id="2147490873" r:id="rId23"/>
    <p:sldLayoutId id="2147490874" r:id="rId24"/>
    <p:sldLayoutId id="2147490875" r:id="rId25"/>
    <p:sldLayoutId id="2147490876" r:id="rId26"/>
    <p:sldLayoutId id="2147490877" r:id="rId27"/>
    <p:sldLayoutId id="2147490878" r:id="rId28"/>
    <p:sldLayoutId id="2147490879" r:id="rId29"/>
    <p:sldLayoutId id="2147490880" r:id="rId30"/>
    <p:sldLayoutId id="2147490881" r:id="rId31"/>
    <p:sldLayoutId id="2147490882" r:id="rId32"/>
    <p:sldLayoutId id="2147490883" r:id="rId33"/>
    <p:sldLayoutId id="2147490884" r:id="rId34"/>
    <p:sldLayoutId id="2147490885" r:id="rId35"/>
    <p:sldLayoutId id="2147490886" r:id="rId36"/>
    <p:sldLayoutId id="2147490887" r:id="rId37"/>
    <p:sldLayoutId id="2147490888" r:id="rId38"/>
    <p:sldLayoutId id="2147490889" r:id="rId39"/>
    <p:sldLayoutId id="2147490890" r:id="rId40"/>
    <p:sldLayoutId id="2147490891" r:id="rId41"/>
    <p:sldLayoutId id="2147490892" r:id="rId42"/>
    <p:sldLayoutId id="2147490893" r:id="rId4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askjan.org/events/register/2021-2022-webcast-series.cfm" TargetMode="Externa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ctrTitle"/>
          </p:nvPr>
        </p:nvSpPr>
        <p:spPr bwMode="auto">
          <a:xfrm>
            <a:off x="581191" y="1020431"/>
            <a:ext cx="8410409" cy="1475013"/>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342900" algn="ctr" defTabSz="914400" eaLnBrk="0" fontAlgn="base" hangingPunct="0">
              <a:spcBef>
                <a:spcPts val="0"/>
              </a:spcBef>
              <a:defRPr/>
            </a:pPr>
            <a:endParaRPr lang="en-US" sz="2000" b="1" cap="none" dirty="0">
              <a:solidFill>
                <a:srgbClr val="002060"/>
              </a:solidFill>
              <a:latin typeface="Arial" pitchFamily="34" charset="0"/>
              <a:ea typeface="Calibri" panose="020F0502020204030204" pitchFamily="34" charset="0"/>
              <a:cs typeface="Arial" pitchFamily="34" charset="0"/>
            </a:endParaRPr>
          </a:p>
          <a:p>
            <a:pPr>
              <a:defRPr/>
            </a:pPr>
            <a:r>
              <a:rPr lang="en-US" sz="2800" dirty="0"/>
              <a:t>Accommodation Solutions </a:t>
            </a:r>
            <a:br>
              <a:rPr lang="en-US" sz="2800" dirty="0"/>
            </a:br>
            <a:r>
              <a:rPr lang="en-US" sz="2800" dirty="0"/>
              <a:t>for Executive Functioning Deficits</a:t>
            </a:r>
            <a:br>
              <a:rPr lang="en-US" sz="1600" b="1" dirty="0"/>
            </a:br>
            <a:br>
              <a:rPr lang="en-US" altLang="en-US" sz="2800" cap="none" dirty="0">
                <a:solidFill>
                  <a:srgbClr val="002060"/>
                </a:solidFill>
                <a:latin typeface="Arial" pitchFamily="34" charset="0"/>
                <a:ea typeface="+mn-ea"/>
                <a:cs typeface="+mn-cs"/>
              </a:rPr>
            </a:br>
            <a:endParaRPr lang="en-US" altLang="en-US" sz="1600" cap="none" dirty="0">
              <a:solidFill>
                <a:srgbClr val="002060"/>
              </a:solidFill>
              <a:latin typeface="Arial" pitchFamily="34" charset="0"/>
              <a:ea typeface="+mn-ea"/>
              <a:cs typeface="+mn-cs"/>
            </a:endParaRPr>
          </a:p>
          <a:p>
            <a:pPr algn="ctr" defTabSz="914400" eaLnBrk="0" fontAlgn="base" hangingPunct="0">
              <a:spcAft>
                <a:spcPct val="0"/>
              </a:spcAft>
              <a:defRPr/>
            </a:pPr>
            <a:endParaRPr lang="en-US" sz="1600" b="1" cap="none" dirty="0">
              <a:solidFill>
                <a:srgbClr val="002C5F"/>
              </a:solidFill>
              <a:latin typeface="Arial" pitchFamily="34" charset="0"/>
              <a:ea typeface="+mn-ea"/>
              <a:cs typeface="Arial" pitchFamily="34" charset="0"/>
            </a:endParaRPr>
          </a:p>
        </p:txBody>
      </p:sp>
      <p:sp>
        <p:nvSpPr>
          <p:cNvPr id="3" name="Subtitle 2">
            <a:extLst>
              <a:ext uri="{FF2B5EF4-FFF2-40B4-BE49-F238E27FC236}">
                <a16:creationId xmlns:a16="http://schemas.microsoft.com/office/drawing/2014/main" id="{67EB7013-1A39-4ADD-911D-8D08F160EEE3}"/>
              </a:ext>
            </a:extLst>
          </p:cNvPr>
          <p:cNvSpPr>
            <a:spLocks noGrp="1"/>
          </p:cNvSpPr>
          <p:nvPr>
            <p:ph type="subTitle" idx="1"/>
          </p:nvPr>
        </p:nvSpPr>
        <p:spPr/>
        <p:txBody>
          <a:bodyPr>
            <a:normAutofit fontScale="92500" lnSpcReduction="10000"/>
          </a:bodyPr>
          <a:lstStyle/>
          <a:p>
            <a:pPr>
              <a:defRPr/>
            </a:pPr>
            <a:r>
              <a:rPr lang="en-US" sz="1500" dirty="0">
                <a:solidFill>
                  <a:srgbClr val="002060"/>
                </a:solidFill>
              </a:rPr>
              <a:t>Job Accommodation Network (JAN) Accommodation and Compliance webcast Series</a:t>
            </a:r>
            <a:endParaRPr lang="en-US" altLang="en-US" sz="1500" cap="none" dirty="0">
              <a:solidFill>
                <a:srgbClr val="002060"/>
              </a:solidFill>
              <a:latin typeface="Arial" pitchFamily="34" charset="0"/>
              <a:ea typeface="+mn-ea"/>
              <a:cs typeface="+mn-cs"/>
            </a:endParaRPr>
          </a:p>
          <a:p>
            <a:pPr>
              <a:defRPr/>
            </a:pPr>
            <a:r>
              <a:rPr lang="en-US" altLang="en-US" sz="1300" cap="none" dirty="0">
                <a:solidFill>
                  <a:srgbClr val="002060"/>
                </a:solidFill>
                <a:latin typeface="Arial" pitchFamily="34" charset="0"/>
                <a:ea typeface="+mn-ea"/>
                <a:cs typeface="+mn-cs"/>
              </a:rPr>
              <a:t>Alexis Popa, MS, Consultant, and Melanie Whetzel, MA, CBIS, Lead Consultant</a:t>
            </a:r>
          </a:p>
        </p:txBody>
      </p:sp>
      <p:sp>
        <p:nvSpPr>
          <p:cNvPr id="7" name="Footer Placeholder 4">
            <a:extLst>
              <a:ext uri="{FF2B5EF4-FFF2-40B4-BE49-F238E27FC236}">
                <a16:creationId xmlns:a16="http://schemas.microsoft.com/office/drawing/2014/main" id="{D7C365AF-9817-40EC-A12F-5A7833384821}"/>
              </a:ext>
            </a:extLst>
          </p:cNvPr>
          <p:cNvSpPr>
            <a:spLocks noGrp="1"/>
          </p:cNvSpPr>
          <p:nvPr>
            <p:ph type="ftr" sz="quarter" idx="11"/>
          </p:nvPr>
        </p:nvSpPr>
        <p:spPr>
          <a:xfrm>
            <a:off x="1301919" y="5956137"/>
            <a:ext cx="9210508" cy="365125"/>
          </a:xfrm>
        </p:spPr>
        <p:txBody>
          <a:bodyPr/>
          <a:lstStyle/>
          <a:p>
            <a:r>
              <a:rPr lang="en-US" sz="1400" dirty="0"/>
              <a:t>JAN </a:t>
            </a:r>
            <a:r>
              <a:rPr lang="en-US" sz="1400" cap="none" dirty="0"/>
              <a:t>is funded by a contract with the Office of Disability Employment Policy, U.S. Department of Labor.</a:t>
            </a:r>
            <a:endParaRPr lang="en-US" sz="1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C3F38-AA6F-417C-AB01-D77F0994809E}"/>
              </a:ext>
            </a:extLst>
          </p:cNvPr>
          <p:cNvSpPr>
            <a:spLocks noGrp="1"/>
          </p:cNvSpPr>
          <p:nvPr>
            <p:ph type="title"/>
          </p:nvPr>
        </p:nvSpPr>
        <p:spPr>
          <a:xfrm>
            <a:off x="581192" y="702156"/>
            <a:ext cx="11029616" cy="1013800"/>
          </a:xfrm>
        </p:spPr>
        <p:txBody>
          <a:bodyPr>
            <a:normAutofit/>
          </a:bodyPr>
          <a:lstStyle/>
          <a:p>
            <a:r>
              <a:rPr lang="en-US" dirty="0"/>
              <a:t>Memory Situation 2 </a:t>
            </a:r>
          </a:p>
        </p:txBody>
      </p:sp>
      <p:sp>
        <p:nvSpPr>
          <p:cNvPr id="2" name="Content Placeholder 1"/>
          <p:cNvSpPr>
            <a:spLocks noGrp="1"/>
          </p:cNvSpPr>
          <p:nvPr>
            <p:ph idx="1"/>
          </p:nvPr>
        </p:nvSpPr>
        <p:spPr>
          <a:xfrm>
            <a:off x="581192" y="2180496"/>
            <a:ext cx="7225075" cy="3678303"/>
          </a:xfrm>
        </p:spPr>
        <p:txBody>
          <a:bodyPr>
            <a:normAutofit/>
          </a:bodyPr>
          <a:lstStyle/>
          <a:p>
            <a:pPr marL="0" indent="0">
              <a:buNone/>
              <a:defRPr/>
            </a:pPr>
            <a:r>
              <a:rPr lang="en-US" sz="2400" b="0" dirty="0">
                <a:latin typeface="Arial" panose="020B0604020202020204" pitchFamily="34" charset="0"/>
              </a:rPr>
              <a:t>A veteran in a new customer service position has PTSD and a TBI. After disclosing these disabilities and requesting accommodations, the employer provided a cubicle close to an exit, where the employee’s back was against a wall. This helped alleviate some anxiety, but the employee still had difficulty with memory and organization.</a:t>
            </a:r>
          </a:p>
          <a:p>
            <a:pPr eaLnBrk="1" hangingPunct="1">
              <a:defRPr/>
            </a:pPr>
            <a:endParaRPr lang="en-US" dirty="0">
              <a:latin typeface="Arial" charset="0"/>
              <a:cs typeface="Arial" charset="0"/>
            </a:endParaRPr>
          </a:p>
          <a:p>
            <a:pPr>
              <a:defRPr/>
            </a:pPr>
            <a:endParaRPr lang="en-US" dirty="0"/>
          </a:p>
        </p:txBody>
      </p:sp>
      <p:sp>
        <p:nvSpPr>
          <p:cNvPr id="41987" name="Slide Number Placeholder 2"/>
          <p:cNvSpPr>
            <a:spLocks noGrp="1"/>
          </p:cNvSpPr>
          <p:nvPr>
            <p:ph type="sldNum" sz="quarter" idx="12"/>
          </p:nvPr>
        </p:nvSpPr>
        <p:spPr bwMode="auto">
          <a:xfrm>
            <a:off x="11189925" y="92075"/>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88537872-6971-4EBA-9A6D-61B19C5DE0B1}" type="slidenum">
              <a:rPr lang="en-US" altLang="en-US" sz="1600">
                <a:solidFill>
                  <a:schemeClr val="accent2"/>
                </a:solidFill>
              </a:rPr>
              <a:pPr>
                <a:lnSpc>
                  <a:spcPct val="90000"/>
                </a:lnSpc>
                <a:spcBef>
                  <a:spcPct val="0"/>
                </a:spcBef>
                <a:spcAft>
                  <a:spcPts val="600"/>
                </a:spcAft>
                <a:buFontTx/>
                <a:buNone/>
              </a:pPr>
              <a:t>10</a:t>
            </a:fld>
            <a:endParaRPr lang="en-US" altLang="en-US" sz="1600" dirty="0">
              <a:solidFill>
                <a:schemeClr val="accent2"/>
              </a:solidFill>
            </a:endParaRPr>
          </a:p>
        </p:txBody>
      </p:sp>
      <p:pic>
        <p:nvPicPr>
          <p:cNvPr id="5" name="Picture 4">
            <a:extLst>
              <a:ext uri="{FF2B5EF4-FFF2-40B4-BE49-F238E27FC236}">
                <a16:creationId xmlns:a16="http://schemas.microsoft.com/office/drawing/2014/main" id="{F0608651-695A-4943-B877-1D995866EF6E}"/>
              </a:ext>
              <a:ext uri="{C183D7F6-B498-43B3-948B-1728B52AA6E4}">
                <adec:decorative xmlns:adec="http://schemas.microsoft.com/office/drawing/2017/decorative" val="1"/>
              </a:ext>
            </a:extLst>
          </p:cNvPr>
          <p:cNvPicPr>
            <a:picLocks noChangeAspect="1"/>
          </p:cNvPicPr>
          <p:nvPr/>
        </p:nvPicPr>
        <p:blipFill rotWithShape="1">
          <a:blip r:embed="rId2"/>
          <a:srcRect l="13204" r="32625" b="-1"/>
          <a:stretch/>
        </p:blipFill>
        <p:spPr>
          <a:xfrm>
            <a:off x="8483058" y="2364414"/>
            <a:ext cx="2706867" cy="3310466"/>
          </a:xfrm>
          <a:prstGeom prst="rect">
            <a:avLst/>
          </a:prstGeom>
        </p:spPr>
      </p:pic>
    </p:spTree>
    <p:extLst>
      <p:ext uri="{BB962C8B-B14F-4D97-AF65-F5344CB8AC3E}">
        <p14:creationId xmlns:p14="http://schemas.microsoft.com/office/powerpoint/2010/main" val="294572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7ED0E6-6741-44F7-AACA-A897F8DBBC15}"/>
              </a:ext>
            </a:extLst>
          </p:cNvPr>
          <p:cNvSpPr>
            <a:spLocks noGrp="1"/>
          </p:cNvSpPr>
          <p:nvPr>
            <p:ph type="title"/>
          </p:nvPr>
        </p:nvSpPr>
        <p:spPr>
          <a:xfrm>
            <a:off x="581192" y="702156"/>
            <a:ext cx="11029616" cy="1013800"/>
          </a:xfrm>
        </p:spPr>
        <p:txBody>
          <a:bodyPr>
            <a:normAutofit/>
          </a:bodyPr>
          <a:lstStyle/>
          <a:p>
            <a:r>
              <a:rPr lang="en-US" dirty="0"/>
              <a:t>Memory Solution 2 </a:t>
            </a:r>
          </a:p>
        </p:txBody>
      </p:sp>
      <p:sp>
        <p:nvSpPr>
          <p:cNvPr id="192" name="Rectangle 19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6F38804-BAFE-4E8C-93EB-9B90FF1635E8}"/>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6" r="8369" b="-4"/>
          <a:stretch/>
        </p:blipFill>
        <p:spPr>
          <a:xfrm>
            <a:off x="657225" y="2361056"/>
            <a:ext cx="4962525" cy="3649219"/>
          </a:xfrm>
          <a:prstGeom prst="rect">
            <a:avLst/>
          </a:prstGeom>
        </p:spPr>
      </p:pic>
      <p:sp>
        <p:nvSpPr>
          <p:cNvPr id="2" name="Content Placeholder 1"/>
          <p:cNvSpPr>
            <a:spLocks noGrp="1"/>
          </p:cNvSpPr>
          <p:nvPr>
            <p:ph idx="1"/>
          </p:nvPr>
        </p:nvSpPr>
        <p:spPr>
          <a:xfrm>
            <a:off x="6335805" y="2180496"/>
            <a:ext cx="5275001" cy="4045683"/>
          </a:xfrm>
        </p:spPr>
        <p:txBody>
          <a:bodyPr>
            <a:normAutofit lnSpcReduction="10000"/>
          </a:bodyPr>
          <a:lstStyle/>
          <a:p>
            <a:pPr marL="0" indent="0" defTabSz="914400" eaLnBrk="0" fontAlgn="base" hangingPunct="0">
              <a:spcBef>
                <a:spcPts val="575"/>
              </a:spcBef>
              <a:spcAft>
                <a:spcPts val="0"/>
              </a:spcAft>
              <a:buClrTx/>
              <a:buSzTx/>
              <a:buNone/>
              <a:defRPr/>
            </a:pPr>
            <a:r>
              <a:rPr lang="en-US" sz="2400" dirty="0">
                <a:latin typeface="Arial" pitchFamily="34" charset="0"/>
              </a:rPr>
              <a:t>The employer obtained a job coach through the VA to help the employee adjust to the new position. The job coach helped to develop a customized form for taking notes, a system for organizing the employee's workspace, and suggested email communication so the employee would have written responses. Breaks were also added into the employee’s day to help reduce stress and fatigue. </a:t>
            </a:r>
            <a:endParaRPr lang="en-US" dirty="0"/>
          </a:p>
        </p:txBody>
      </p:sp>
      <p:sp>
        <p:nvSpPr>
          <p:cNvPr id="40963" name="Slide Number Placeholder 2"/>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4C38FA89-60E9-4315-AC69-6240ADDFDB14}" type="slidenum">
              <a:rPr lang="en-US" altLang="en-US" sz="1600">
                <a:solidFill>
                  <a:schemeClr val="accent2"/>
                </a:solidFill>
              </a:rPr>
              <a:pPr>
                <a:lnSpc>
                  <a:spcPct val="90000"/>
                </a:lnSpc>
                <a:spcBef>
                  <a:spcPct val="0"/>
                </a:spcBef>
                <a:spcAft>
                  <a:spcPts val="600"/>
                </a:spcAft>
                <a:buFontTx/>
                <a:buNone/>
              </a:pPr>
              <a:t>11</a:t>
            </a:fld>
            <a:endParaRPr lang="en-US" altLang="en-US" sz="1600" dirty="0">
              <a:solidFill>
                <a:schemeClr val="accent2"/>
              </a:solidFill>
            </a:endParaRPr>
          </a:p>
        </p:txBody>
      </p:sp>
    </p:spTree>
    <p:extLst>
      <p:ext uri="{BB962C8B-B14F-4D97-AF65-F5344CB8AC3E}">
        <p14:creationId xmlns:p14="http://schemas.microsoft.com/office/powerpoint/2010/main" val="1526855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383-BE27-41CD-821C-EC9D076A0901}"/>
              </a:ext>
            </a:extLst>
          </p:cNvPr>
          <p:cNvSpPr>
            <a:spLocks noGrp="1"/>
          </p:cNvSpPr>
          <p:nvPr>
            <p:ph type="title"/>
          </p:nvPr>
        </p:nvSpPr>
        <p:spPr>
          <a:xfrm>
            <a:off x="581192" y="702156"/>
            <a:ext cx="11029616" cy="1013800"/>
          </a:xfrm>
        </p:spPr>
        <p:txBody>
          <a:bodyPr>
            <a:normAutofit/>
          </a:bodyPr>
          <a:lstStyle/>
          <a:p>
            <a:r>
              <a:rPr lang="en-US" dirty="0"/>
              <a:t>Memory Situation 3</a:t>
            </a:r>
          </a:p>
        </p:txBody>
      </p:sp>
      <p:pic>
        <p:nvPicPr>
          <p:cNvPr id="4" name="Picture 3">
            <a:extLst>
              <a:ext uri="{FF2B5EF4-FFF2-40B4-BE49-F238E27FC236}">
                <a16:creationId xmlns:a16="http://schemas.microsoft.com/office/drawing/2014/main" id="{30BD04CD-88D1-43E8-9BA5-EBAF122F2257}"/>
              </a:ext>
              <a:ext uri="{C183D7F6-B498-43B3-948B-1728B52AA6E4}">
                <adec:decorative xmlns:adec="http://schemas.microsoft.com/office/drawing/2017/decorative" val="1"/>
              </a:ext>
            </a:extLst>
          </p:cNvPr>
          <p:cNvPicPr>
            <a:picLocks noChangeAspect="1"/>
          </p:cNvPicPr>
          <p:nvPr/>
        </p:nvPicPr>
        <p:blipFill rotWithShape="1">
          <a:blip r:embed="rId3"/>
          <a:srcRect r="-3" b="17751"/>
          <a:stretch/>
        </p:blipFill>
        <p:spPr>
          <a:xfrm>
            <a:off x="448732" y="1871133"/>
            <a:ext cx="3683001" cy="4504267"/>
          </a:xfrm>
          <a:prstGeom prst="rect">
            <a:avLst/>
          </a:prstGeom>
        </p:spPr>
      </p:pic>
      <p:sp>
        <p:nvSpPr>
          <p:cNvPr id="3" name="Content Placeholder 2"/>
          <p:cNvSpPr>
            <a:spLocks noGrp="1"/>
          </p:cNvSpPr>
          <p:nvPr>
            <p:ph idx="1"/>
          </p:nvPr>
        </p:nvSpPr>
        <p:spPr>
          <a:xfrm>
            <a:off x="4475858" y="2180496"/>
            <a:ext cx="7140407" cy="3678303"/>
          </a:xfrm>
        </p:spPr>
        <p:txBody>
          <a:bodyPr>
            <a:normAutofit/>
          </a:bodyPr>
          <a:lstStyle/>
          <a:p>
            <a:pPr marL="0" indent="0">
              <a:spcAft>
                <a:spcPts val="1200"/>
              </a:spcAft>
              <a:buNone/>
            </a:pPr>
            <a:r>
              <a:rPr lang="en-US" altLang="en-US" sz="2400" b="0" dirty="0">
                <a:latin typeface="Arial" panose="020B0604020202020204" pitchFamily="34" charset="0"/>
              </a:rPr>
              <a:t>Jessica is a med student who is struggling with expressing what accommodation ideas she has as well as communicating with the employer during ADA meetings and remembering discussion points.</a:t>
            </a:r>
            <a:endParaRPr lang="en-US" sz="2400" dirty="0"/>
          </a:p>
        </p:txBody>
      </p:sp>
      <p:sp>
        <p:nvSpPr>
          <p:cNvPr id="95235" name="Slide Number Placeholder 5"/>
          <p:cNvSpPr>
            <a:spLocks noGrp="1"/>
          </p:cNvSpPr>
          <p:nvPr>
            <p:ph type="sldNum" sz="quarter" idx="12"/>
          </p:nvPr>
        </p:nvSpPr>
        <p:spPr bwMode="auto">
          <a:xfrm>
            <a:off x="11189925" y="92075"/>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12</a:t>
            </a:fld>
            <a:endParaRPr lang="en-US" altLang="en-US" sz="1600" dirty="0">
              <a:solidFill>
                <a:schemeClr val="accent2"/>
              </a:solidFill>
            </a:endParaRPr>
          </a:p>
        </p:txBody>
      </p:sp>
    </p:spTree>
    <p:extLst>
      <p:ext uri="{BB962C8B-B14F-4D97-AF65-F5344CB8AC3E}">
        <p14:creationId xmlns:p14="http://schemas.microsoft.com/office/powerpoint/2010/main" val="396986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383-BE27-41CD-821C-EC9D076A0901}"/>
              </a:ext>
            </a:extLst>
          </p:cNvPr>
          <p:cNvSpPr>
            <a:spLocks noGrp="1"/>
          </p:cNvSpPr>
          <p:nvPr>
            <p:ph type="title"/>
          </p:nvPr>
        </p:nvSpPr>
        <p:spPr>
          <a:xfrm>
            <a:off x="581192" y="702156"/>
            <a:ext cx="11029616" cy="1013800"/>
          </a:xfrm>
        </p:spPr>
        <p:txBody>
          <a:bodyPr>
            <a:normAutofit/>
          </a:bodyPr>
          <a:lstStyle/>
          <a:p>
            <a:r>
              <a:rPr lang="en-US" dirty="0"/>
              <a:t>Memory Solution 3</a:t>
            </a:r>
          </a:p>
        </p:txBody>
      </p:sp>
      <p:sp>
        <p:nvSpPr>
          <p:cNvPr id="72" name="Rectangle 7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D6AD0C-5992-4654-819C-75982D36BD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529423"/>
            <a:ext cx="4962525" cy="3312485"/>
          </a:xfrm>
          <a:prstGeom prst="rect">
            <a:avLst/>
          </a:prstGeom>
        </p:spPr>
      </p:pic>
      <p:sp>
        <p:nvSpPr>
          <p:cNvPr id="3" name="Content Placeholder 2"/>
          <p:cNvSpPr>
            <a:spLocks noGrp="1"/>
          </p:cNvSpPr>
          <p:nvPr>
            <p:ph idx="1"/>
          </p:nvPr>
        </p:nvSpPr>
        <p:spPr>
          <a:xfrm>
            <a:off x="6335805" y="2180496"/>
            <a:ext cx="5275001" cy="4045683"/>
          </a:xfrm>
        </p:spPr>
        <p:txBody>
          <a:bodyPr>
            <a:normAutofit/>
          </a:bodyPr>
          <a:lstStyle/>
          <a:p>
            <a:pPr marL="0" indent="0">
              <a:spcAft>
                <a:spcPts val="1200"/>
              </a:spcAft>
              <a:buNone/>
            </a:pPr>
            <a:r>
              <a:rPr lang="en-US" altLang="en-US" sz="2400" b="0" dirty="0">
                <a:latin typeface="Arial" panose="020B0604020202020204" pitchFamily="34" charset="0"/>
              </a:rPr>
              <a:t>Jessica requests to have a support person present with her during important meetings to help not only </a:t>
            </a:r>
            <a:br>
              <a:rPr lang="en-US" altLang="en-US" sz="2400" b="0" dirty="0">
                <a:latin typeface="Arial" panose="020B0604020202020204" pitchFamily="34" charset="0"/>
              </a:rPr>
            </a:br>
            <a:r>
              <a:rPr lang="en-US" altLang="en-US" sz="2400" b="0" dirty="0">
                <a:latin typeface="Arial" panose="020B0604020202020204" pitchFamily="34" charset="0"/>
              </a:rPr>
              <a:t>in remembering key points but also </a:t>
            </a:r>
            <a:br>
              <a:rPr lang="en-US" altLang="en-US" sz="2400" b="0" dirty="0">
                <a:latin typeface="Arial" panose="020B0604020202020204" pitchFamily="34" charset="0"/>
              </a:rPr>
            </a:br>
            <a:r>
              <a:rPr lang="en-US" altLang="en-US" sz="2400" b="0" dirty="0">
                <a:latin typeface="Arial" panose="020B0604020202020204" pitchFamily="34" charset="0"/>
              </a:rPr>
              <a:t>to assist in better understanding the process of her accommodations. </a:t>
            </a:r>
          </a:p>
          <a:p>
            <a:pPr marL="457200" indent="-457200">
              <a:buFont typeface="Arial" panose="020B0604020202020204" pitchFamily="34" charset="0"/>
              <a:buChar char="•"/>
            </a:pPr>
            <a:endParaRPr lang="en-US" dirty="0"/>
          </a:p>
          <a:p>
            <a:pPr marL="0" indent="0"/>
            <a:endParaRPr lang="en-US" dirty="0"/>
          </a:p>
          <a:p>
            <a:pPr marL="400050" lvl="1" indent="0">
              <a:buNone/>
            </a:pPr>
            <a:endParaRPr lang="en-US" dirty="0"/>
          </a:p>
        </p:txBody>
      </p:sp>
      <p:sp>
        <p:nvSpPr>
          <p:cNvPr id="95235" name="Slide Number Placeholder 5"/>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13</a:t>
            </a:fld>
            <a:endParaRPr lang="en-US" altLang="en-US" sz="1600" dirty="0">
              <a:solidFill>
                <a:schemeClr val="accent2"/>
              </a:solidFill>
            </a:endParaRPr>
          </a:p>
        </p:txBody>
      </p:sp>
    </p:spTree>
    <p:extLst>
      <p:ext uri="{BB962C8B-B14F-4D97-AF65-F5344CB8AC3E}">
        <p14:creationId xmlns:p14="http://schemas.microsoft.com/office/powerpoint/2010/main" val="4140125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p:txBody>
          <a:bodyPr/>
          <a:lstStyle/>
          <a:p>
            <a:r>
              <a:rPr lang="en-US" dirty="0"/>
              <a:t>Q &amp; A Break</a:t>
            </a:r>
          </a:p>
        </p:txBody>
      </p:sp>
      <p:pic>
        <p:nvPicPr>
          <p:cNvPr id="5" name="Content Placeholder 4">
            <a:extLst>
              <a:ext uri="{FF2B5EF4-FFF2-40B4-BE49-F238E27FC236}">
                <a16:creationId xmlns:a16="http://schemas.microsoft.com/office/drawing/2014/main" id="{8283EC6C-CCC7-4F9D-B5EA-281D5B152A31}"/>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3841" y="2181225"/>
            <a:ext cx="4904317" cy="3678238"/>
          </a:xfrm>
        </p:spPr>
      </p:pic>
      <p:sp>
        <p:nvSpPr>
          <p:cNvPr id="86019" name="Slide Number Placeholder 2">
            <a:extLst>
              <a:ext uri="{C183D7F6-B498-43B3-948B-1728B52AA6E4}">
                <adec:decorative xmlns:adec="http://schemas.microsoft.com/office/drawing/2017/decorative" val="0"/>
              </a:ext>
            </a:extLst>
          </p:cNvPr>
          <p:cNvSpPr>
            <a:spLocks noGrp="1"/>
          </p:cNvSpPr>
          <p:nvPr>
            <p:ph type="sldNum" sz="quarter" idx="12"/>
          </p:nvPr>
        </p:nvSpPr>
        <p:spPr bwMode="auto">
          <a:xfrm>
            <a:off x="11031989" y="122199"/>
            <a:ext cx="717635" cy="33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6D0CE08-6779-4AB0-9F48-F938E4236A3B}" type="slidenum">
              <a:rPr lang="en-US" altLang="en-US" sz="1600">
                <a:solidFill>
                  <a:schemeClr val="accent2"/>
                </a:solidFill>
              </a:rPr>
              <a:pPr>
                <a:spcBef>
                  <a:spcPct val="0"/>
                </a:spcBef>
                <a:buFontTx/>
                <a:buNone/>
              </a:pPr>
              <a:t>14</a:t>
            </a:fld>
            <a:endParaRPr lang="en-US" altLang="en-US" sz="1600" dirty="0">
              <a:solidFill>
                <a:schemeClr val="accent2"/>
              </a:solidFill>
            </a:endParaRPr>
          </a:p>
        </p:txBody>
      </p:sp>
    </p:spTree>
    <p:extLst>
      <p:ext uri="{BB962C8B-B14F-4D97-AF65-F5344CB8AC3E}">
        <p14:creationId xmlns:p14="http://schemas.microsoft.com/office/powerpoint/2010/main" val="4032811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7C7ED0E6-6741-44F7-AACA-A897F8DBBC15}"/>
              </a:ext>
            </a:extLst>
          </p:cNvPr>
          <p:cNvSpPr>
            <a:spLocks noGrp="1"/>
          </p:cNvSpPr>
          <p:nvPr>
            <p:ph type="title"/>
          </p:nvPr>
        </p:nvSpPr>
        <p:spPr>
          <a:xfrm>
            <a:off x="601255" y="702156"/>
            <a:ext cx="3409783" cy="1013800"/>
          </a:xfrm>
        </p:spPr>
        <p:txBody>
          <a:bodyPr>
            <a:normAutofit/>
          </a:bodyPr>
          <a:lstStyle/>
          <a:p>
            <a:r>
              <a:rPr lang="en-US" dirty="0"/>
              <a:t>Learning </a:t>
            </a:r>
          </a:p>
        </p:txBody>
      </p:sp>
      <p:sp>
        <p:nvSpPr>
          <p:cNvPr id="2" name="Content Placeholder 1"/>
          <p:cNvSpPr>
            <a:spLocks noGrp="1"/>
          </p:cNvSpPr>
          <p:nvPr>
            <p:ph idx="1"/>
          </p:nvPr>
        </p:nvSpPr>
        <p:spPr>
          <a:xfrm>
            <a:off x="601255" y="1964168"/>
            <a:ext cx="3409782" cy="4036582"/>
          </a:xfrm>
        </p:spPr>
        <p:txBody>
          <a:bodyPr>
            <a:normAutofit/>
          </a:bodyPr>
          <a:lstStyle/>
          <a:p>
            <a:pPr>
              <a:spcAft>
                <a:spcPts val="1200"/>
              </a:spcAft>
              <a:buClr>
                <a:schemeClr val="bg1"/>
              </a:buClr>
              <a:buSzPct val="100000"/>
              <a:defRPr/>
            </a:pPr>
            <a:r>
              <a:rPr lang="en-US" sz="2800" dirty="0">
                <a:solidFill>
                  <a:schemeClr val="bg1"/>
                </a:solidFill>
              </a:rPr>
              <a:t>Thinking</a:t>
            </a:r>
          </a:p>
          <a:p>
            <a:pPr>
              <a:spcAft>
                <a:spcPts val="1200"/>
              </a:spcAft>
              <a:buClr>
                <a:schemeClr val="bg1"/>
              </a:buClr>
              <a:buSzPct val="100000"/>
              <a:defRPr/>
            </a:pPr>
            <a:r>
              <a:rPr lang="en-US" sz="2800" dirty="0">
                <a:solidFill>
                  <a:schemeClr val="bg1"/>
                </a:solidFill>
              </a:rPr>
              <a:t>Learning</a:t>
            </a:r>
          </a:p>
          <a:p>
            <a:pPr>
              <a:spcAft>
                <a:spcPts val="1200"/>
              </a:spcAft>
              <a:buClr>
                <a:schemeClr val="bg1"/>
              </a:buClr>
              <a:buSzPct val="100000"/>
              <a:defRPr/>
            </a:pPr>
            <a:r>
              <a:rPr lang="en-US" sz="2800" dirty="0">
                <a:solidFill>
                  <a:schemeClr val="bg1"/>
                </a:solidFill>
              </a:rPr>
              <a:t>Attention </a:t>
            </a:r>
          </a:p>
          <a:p>
            <a:pPr>
              <a:defRPr/>
            </a:pPr>
            <a:endParaRPr lang="en-US" dirty="0">
              <a:solidFill>
                <a:schemeClr val="bg1"/>
              </a:solidFill>
            </a:endParaRPr>
          </a:p>
        </p:txBody>
      </p:sp>
      <p:pic>
        <p:nvPicPr>
          <p:cNvPr id="4" name="Picture 3">
            <a:extLst>
              <a:ext uri="{FF2B5EF4-FFF2-40B4-BE49-F238E27FC236}">
                <a16:creationId xmlns:a16="http://schemas.microsoft.com/office/drawing/2014/main" id="{9A4561A5-1BEE-4B7A-A424-CD43CD6959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81789" y="1111641"/>
            <a:ext cx="5509285" cy="4655348"/>
          </a:xfrm>
          <a:prstGeom prst="rect">
            <a:avLst/>
          </a:prstGeom>
        </p:spPr>
      </p:pic>
      <p:sp>
        <p:nvSpPr>
          <p:cNvPr id="40963" name="Slide Number Placeholder 2"/>
          <p:cNvSpPr>
            <a:spLocks noGrp="1"/>
          </p:cNvSpPr>
          <p:nvPr>
            <p:ph type="sldNum" sz="quarter" idx="12"/>
          </p:nvPr>
        </p:nvSpPr>
        <p:spPr bwMode="auto">
          <a:xfrm>
            <a:off x="10668000" y="76200"/>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4C38FA89-60E9-4315-AC69-6240ADDFDB14}" type="slidenum">
              <a:rPr lang="en-US" altLang="en-US" sz="1600">
                <a:solidFill>
                  <a:schemeClr val="accent2"/>
                </a:solidFill>
              </a:rPr>
              <a:pPr>
                <a:lnSpc>
                  <a:spcPct val="90000"/>
                </a:lnSpc>
                <a:spcBef>
                  <a:spcPct val="0"/>
                </a:spcBef>
                <a:spcAft>
                  <a:spcPts val="600"/>
                </a:spcAft>
                <a:buFontTx/>
                <a:buNone/>
              </a:pPr>
              <a:t>15</a:t>
            </a:fld>
            <a:endParaRPr lang="en-US" altLang="en-US" sz="1600" dirty="0">
              <a:solidFill>
                <a:schemeClr val="accent2"/>
              </a:solidFill>
            </a:endParaRPr>
          </a:p>
        </p:txBody>
      </p:sp>
    </p:spTree>
    <p:extLst>
      <p:ext uri="{BB962C8B-B14F-4D97-AF65-F5344CB8AC3E}">
        <p14:creationId xmlns:p14="http://schemas.microsoft.com/office/powerpoint/2010/main" val="362037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C5B6-2760-4404-A393-2EB87DEF300F}"/>
              </a:ext>
            </a:extLst>
          </p:cNvPr>
          <p:cNvSpPr>
            <a:spLocks noGrp="1"/>
          </p:cNvSpPr>
          <p:nvPr>
            <p:ph type="title"/>
          </p:nvPr>
        </p:nvSpPr>
        <p:spPr>
          <a:xfrm>
            <a:off x="581192" y="702156"/>
            <a:ext cx="11029616" cy="1013800"/>
          </a:xfrm>
        </p:spPr>
        <p:txBody>
          <a:bodyPr>
            <a:normAutofit/>
          </a:bodyPr>
          <a:lstStyle/>
          <a:p>
            <a:r>
              <a:rPr lang="en-US" dirty="0"/>
              <a:t>Learning Situation 1</a:t>
            </a:r>
          </a:p>
        </p:txBody>
      </p:sp>
      <p:sp>
        <p:nvSpPr>
          <p:cNvPr id="38914" name="Content Placeholder 1"/>
          <p:cNvSpPr>
            <a:spLocks noGrp="1"/>
          </p:cNvSpPr>
          <p:nvPr>
            <p:ph idx="1"/>
          </p:nvPr>
        </p:nvSpPr>
        <p:spPr>
          <a:xfrm>
            <a:off x="581192" y="2180496"/>
            <a:ext cx="7225075" cy="3678303"/>
          </a:xfrm>
        </p:spPr>
        <p:txBody>
          <a:bodyPr>
            <a:normAutofit/>
          </a:bodyPr>
          <a:lstStyle/>
          <a:p>
            <a:pPr marL="0" indent="0">
              <a:spcAft>
                <a:spcPts val="1200"/>
              </a:spcAft>
              <a:buNone/>
              <a:defRPr/>
            </a:pPr>
            <a:r>
              <a:rPr lang="en-US" sz="2400" b="0" dirty="0">
                <a:latin typeface="Arial" panose="020B0604020202020204" pitchFamily="34" charset="0"/>
              </a:rPr>
              <a:t>Hailey is applying for jobs and is having difficulty answering interview questions that require abstract thinking </a:t>
            </a:r>
            <a:r>
              <a:rPr lang="en-US" sz="2400" dirty="0">
                <a:latin typeface="Arial" panose="020B0604020202020204" pitchFamily="34" charset="0"/>
              </a:rPr>
              <a:t>about</a:t>
            </a:r>
            <a:r>
              <a:rPr lang="en-US" sz="2400" b="0" dirty="0">
                <a:latin typeface="Arial" panose="020B0604020202020204" pitchFamily="34" charset="0"/>
              </a:rPr>
              <a:t> scenarios she must recall from past employment or experiences.</a:t>
            </a:r>
          </a:p>
        </p:txBody>
      </p:sp>
      <p:sp>
        <p:nvSpPr>
          <p:cNvPr id="45059" name="Slide Number Placeholder 2"/>
          <p:cNvSpPr>
            <a:spLocks noGrp="1"/>
          </p:cNvSpPr>
          <p:nvPr>
            <p:ph type="sldNum" sz="quarter" idx="12"/>
          </p:nvPr>
        </p:nvSpPr>
        <p:spPr bwMode="auto">
          <a:xfrm>
            <a:off x="11189925" y="76880"/>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5893CB51-0246-46E4-A320-4A08F49054E1}" type="slidenum">
              <a:rPr lang="en-US" altLang="en-US" sz="1600">
                <a:solidFill>
                  <a:schemeClr val="accent2"/>
                </a:solidFill>
              </a:rPr>
              <a:pPr eaLnBrk="1" hangingPunct="1">
                <a:lnSpc>
                  <a:spcPct val="90000"/>
                </a:lnSpc>
                <a:spcBef>
                  <a:spcPct val="0"/>
                </a:spcBef>
                <a:spcAft>
                  <a:spcPts val="600"/>
                </a:spcAft>
                <a:defRPr/>
              </a:pPr>
              <a:t>16</a:t>
            </a:fld>
            <a:endParaRPr lang="en-US" altLang="en-US" sz="1600" dirty="0">
              <a:solidFill>
                <a:schemeClr val="accent2"/>
              </a:solidFill>
            </a:endParaRPr>
          </a:p>
        </p:txBody>
      </p:sp>
      <p:pic>
        <p:nvPicPr>
          <p:cNvPr id="3" name="Picture 2">
            <a:extLst>
              <a:ext uri="{FF2B5EF4-FFF2-40B4-BE49-F238E27FC236}">
                <a16:creationId xmlns:a16="http://schemas.microsoft.com/office/drawing/2014/main" id="{658250B8-639F-4CE2-AF5F-37BCCE854EDD}"/>
              </a:ext>
              <a:ext uri="{C183D7F6-B498-43B3-948B-1728B52AA6E4}">
                <adec:decorative xmlns:adec="http://schemas.microsoft.com/office/drawing/2017/decorative" val="1"/>
              </a:ext>
            </a:extLst>
          </p:cNvPr>
          <p:cNvPicPr>
            <a:picLocks noChangeAspect="1"/>
          </p:cNvPicPr>
          <p:nvPr/>
        </p:nvPicPr>
        <p:blipFill rotWithShape="1">
          <a:blip r:embed="rId2"/>
          <a:srcRect l="17606" r="13916" b="3"/>
          <a:stretch/>
        </p:blipFill>
        <p:spPr>
          <a:xfrm>
            <a:off x="8599125" y="2435388"/>
            <a:ext cx="2590800" cy="3168518"/>
          </a:xfrm>
          <a:prstGeom prst="rect">
            <a:avLst/>
          </a:prstGeom>
        </p:spPr>
      </p:pic>
    </p:spTree>
    <p:extLst>
      <p:ext uri="{BB962C8B-B14F-4D97-AF65-F5344CB8AC3E}">
        <p14:creationId xmlns:p14="http://schemas.microsoft.com/office/powerpoint/2010/main" val="2451568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7EEC-F138-4634-BFC8-5C04964CF03E}"/>
              </a:ext>
            </a:extLst>
          </p:cNvPr>
          <p:cNvSpPr>
            <a:spLocks noGrp="1"/>
          </p:cNvSpPr>
          <p:nvPr>
            <p:ph type="title"/>
          </p:nvPr>
        </p:nvSpPr>
        <p:spPr>
          <a:xfrm>
            <a:off x="581192" y="702156"/>
            <a:ext cx="11029616" cy="1013800"/>
          </a:xfrm>
        </p:spPr>
        <p:txBody>
          <a:bodyPr>
            <a:normAutofit/>
          </a:bodyPr>
          <a:lstStyle/>
          <a:p>
            <a:r>
              <a:rPr lang="en-US" dirty="0"/>
              <a:t>Learning Solution 1</a:t>
            </a:r>
          </a:p>
        </p:txBody>
      </p:sp>
      <p:sp>
        <p:nvSpPr>
          <p:cNvPr id="10" name="Rectangle 9">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6D82E3-1312-4FD2-B5E3-49C9BF50C0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7725" y="2361056"/>
            <a:ext cx="4561524" cy="3649219"/>
          </a:xfrm>
          <a:prstGeom prst="rect">
            <a:avLst/>
          </a:prstGeom>
        </p:spPr>
      </p:pic>
      <p:sp>
        <p:nvSpPr>
          <p:cNvPr id="4" name="Content Placeholder 3">
            <a:extLst>
              <a:ext uri="{FF2B5EF4-FFF2-40B4-BE49-F238E27FC236}">
                <a16:creationId xmlns:a16="http://schemas.microsoft.com/office/drawing/2014/main" id="{45A36EA1-18DF-4718-9C64-6B7C39D44FAB}"/>
              </a:ext>
            </a:extLst>
          </p:cNvPr>
          <p:cNvSpPr>
            <a:spLocks noGrp="1"/>
          </p:cNvSpPr>
          <p:nvPr>
            <p:ph idx="1"/>
          </p:nvPr>
        </p:nvSpPr>
        <p:spPr>
          <a:xfrm>
            <a:off x="6335805" y="2180496"/>
            <a:ext cx="5275001" cy="4045683"/>
          </a:xfrm>
        </p:spPr>
        <p:txBody>
          <a:bodyPr>
            <a:normAutofit/>
          </a:bodyPr>
          <a:lstStyle/>
          <a:p>
            <a:pPr marL="0" indent="0">
              <a:buNone/>
            </a:pPr>
            <a:r>
              <a:rPr lang="en-US" sz="2400" dirty="0">
                <a:latin typeface="Arial" panose="020B0604020202020204" pitchFamily="34" charset="0"/>
              </a:rPr>
              <a:t>Hailey reached out to JAN for accommodation solutions she could request. For example, she could ask for interview questions to be provided in advance and extended time to answer questions. It was also suggested that she practice interview techniques and answering common questions.</a:t>
            </a:r>
          </a:p>
          <a:p>
            <a:endParaRPr lang="en-US" dirty="0"/>
          </a:p>
        </p:txBody>
      </p:sp>
      <p:sp>
        <p:nvSpPr>
          <p:cNvPr id="3" name="Slide Number Placeholder 2">
            <a:extLst>
              <a:ext uri="{FF2B5EF4-FFF2-40B4-BE49-F238E27FC236}">
                <a16:creationId xmlns:a16="http://schemas.microsoft.com/office/drawing/2014/main" id="{CDFC42EA-1E16-45B3-86D3-C7347AF94863}"/>
              </a:ext>
            </a:extLst>
          </p:cNvPr>
          <p:cNvSpPr>
            <a:spLocks noGrp="1"/>
          </p:cNvSpPr>
          <p:nvPr>
            <p:ph type="sldNum" sz="quarter" idx="12"/>
          </p:nvPr>
        </p:nvSpPr>
        <p:spPr>
          <a:xfrm>
            <a:off x="10668000" y="104761"/>
            <a:ext cx="1052508" cy="365125"/>
          </a:xfrm>
        </p:spPr>
        <p:txBody>
          <a:bodyPr>
            <a:normAutofit/>
          </a:bodyPr>
          <a:lstStyle/>
          <a:p>
            <a:pPr>
              <a:lnSpc>
                <a:spcPct val="90000"/>
              </a:lnSpc>
              <a:spcAft>
                <a:spcPts val="600"/>
              </a:spcAft>
              <a:defRPr/>
            </a:pPr>
            <a:fld id="{34721FB7-C0A5-47CA-819C-4FFA2629E122}" type="slidenum">
              <a:rPr lang="en-US" altLang="en-US" sz="1600" smtClean="0"/>
              <a:pPr>
                <a:lnSpc>
                  <a:spcPct val="90000"/>
                </a:lnSpc>
                <a:spcAft>
                  <a:spcPts val="600"/>
                </a:spcAft>
                <a:defRPr/>
              </a:pPr>
              <a:t>17</a:t>
            </a:fld>
            <a:endParaRPr lang="en-US" altLang="en-US" sz="1600" dirty="0"/>
          </a:p>
        </p:txBody>
      </p:sp>
    </p:spTree>
    <p:extLst>
      <p:ext uri="{BB962C8B-B14F-4D97-AF65-F5344CB8AC3E}">
        <p14:creationId xmlns:p14="http://schemas.microsoft.com/office/powerpoint/2010/main" val="1899951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C0AF00-4EB8-4031-9E93-82E6B490AE77}"/>
              </a:ext>
            </a:extLst>
          </p:cNvPr>
          <p:cNvSpPr>
            <a:spLocks noGrp="1"/>
          </p:cNvSpPr>
          <p:nvPr>
            <p:ph type="title"/>
          </p:nvPr>
        </p:nvSpPr>
        <p:spPr>
          <a:xfrm>
            <a:off x="581192" y="702156"/>
            <a:ext cx="11029616" cy="1013800"/>
          </a:xfrm>
        </p:spPr>
        <p:txBody>
          <a:bodyPr>
            <a:normAutofit/>
          </a:bodyPr>
          <a:lstStyle/>
          <a:p>
            <a:r>
              <a:rPr lang="en-US" dirty="0"/>
              <a:t>Learning Situation 2 </a:t>
            </a:r>
          </a:p>
        </p:txBody>
      </p:sp>
      <p:sp>
        <p:nvSpPr>
          <p:cNvPr id="45061" name="Rectangle 72">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D2DFFF-7A2A-40C3-878F-4AFC0BBF95D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225" y="3239559"/>
            <a:ext cx="3305175" cy="1892212"/>
          </a:xfrm>
          <a:prstGeom prst="rect">
            <a:avLst/>
          </a:prstGeom>
        </p:spPr>
      </p:pic>
      <p:sp>
        <p:nvSpPr>
          <p:cNvPr id="38914" name="Content Placeholder 1"/>
          <p:cNvSpPr>
            <a:spLocks noGrp="1"/>
          </p:cNvSpPr>
          <p:nvPr>
            <p:ph idx="1"/>
          </p:nvPr>
        </p:nvSpPr>
        <p:spPr>
          <a:xfrm>
            <a:off x="4505325" y="2180496"/>
            <a:ext cx="7105481" cy="4045683"/>
          </a:xfrm>
        </p:spPr>
        <p:txBody>
          <a:bodyPr>
            <a:normAutofit/>
          </a:bodyPr>
          <a:lstStyle/>
          <a:p>
            <a:pPr marL="0" indent="0">
              <a:spcAft>
                <a:spcPts val="1200"/>
              </a:spcAft>
              <a:buNone/>
              <a:defRPr/>
            </a:pPr>
            <a:r>
              <a:rPr lang="en-US" sz="2400" b="0" dirty="0">
                <a:effectLst/>
                <a:latin typeface="Arial" panose="020B0604020202020204" pitchFamily="34" charset="0"/>
                <a:ea typeface="Calibri" panose="020F0502020204030204" pitchFamily="34" charset="0"/>
                <a:cs typeface="Times New Roman" panose="02020603050405020304" pitchFamily="18" charset="0"/>
              </a:rPr>
              <a:t>Deondre was a good employee who was able to meet the performance standards set by his employer for many years until he had a stroke that limited his cognitive abilities. After a medical leave, Deondre returned to work but was unable to complete several duties of his job.</a:t>
            </a:r>
            <a:endParaRPr lang="en-US" altLang="en-US" sz="2400" dirty="0"/>
          </a:p>
        </p:txBody>
      </p:sp>
      <p:sp>
        <p:nvSpPr>
          <p:cNvPr id="45059" name="Slide Number Placeholder 2"/>
          <p:cNvSpPr>
            <a:spLocks noGrp="1"/>
          </p:cNvSpPr>
          <p:nvPr>
            <p:ph type="sldNum" sz="quarter" idx="12"/>
          </p:nvPr>
        </p:nvSpPr>
        <p:spPr bwMode="auto">
          <a:xfrm>
            <a:off x="10668000" y="92075"/>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5893CB51-0246-46E4-A320-4A08F49054E1}" type="slidenum">
              <a:rPr lang="en-US" altLang="en-US" sz="1600">
                <a:solidFill>
                  <a:schemeClr val="accent2"/>
                </a:solidFill>
              </a:rPr>
              <a:pPr eaLnBrk="1" hangingPunct="1">
                <a:lnSpc>
                  <a:spcPct val="90000"/>
                </a:lnSpc>
                <a:spcBef>
                  <a:spcPct val="0"/>
                </a:spcBef>
                <a:spcAft>
                  <a:spcPts val="600"/>
                </a:spcAft>
                <a:defRPr/>
              </a:pPr>
              <a:t>18</a:t>
            </a:fld>
            <a:endParaRPr lang="en-US" altLang="en-US" sz="1600" dirty="0">
              <a:solidFill>
                <a:schemeClr val="accent2"/>
              </a:solidFill>
            </a:endParaRPr>
          </a:p>
        </p:txBody>
      </p:sp>
    </p:spTree>
    <p:extLst>
      <p:ext uri="{BB962C8B-B14F-4D97-AF65-F5344CB8AC3E}">
        <p14:creationId xmlns:p14="http://schemas.microsoft.com/office/powerpoint/2010/main" val="16790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5F12-F91A-4F00-9BA8-0AE807642320}"/>
              </a:ext>
            </a:extLst>
          </p:cNvPr>
          <p:cNvSpPr>
            <a:spLocks noGrp="1"/>
          </p:cNvSpPr>
          <p:nvPr>
            <p:ph type="title"/>
          </p:nvPr>
        </p:nvSpPr>
        <p:spPr>
          <a:xfrm>
            <a:off x="581192" y="702156"/>
            <a:ext cx="11029616" cy="1013800"/>
          </a:xfrm>
        </p:spPr>
        <p:txBody>
          <a:bodyPr>
            <a:normAutofit/>
          </a:bodyPr>
          <a:lstStyle/>
          <a:p>
            <a:r>
              <a:rPr lang="en-US" dirty="0"/>
              <a:t>Learning Solution 2</a:t>
            </a:r>
          </a:p>
        </p:txBody>
      </p:sp>
      <p:sp>
        <p:nvSpPr>
          <p:cNvPr id="136" name="Rectangle 135">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E93EBD-A31A-4158-9EAB-BE4CF6F418E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225" y="3304817"/>
            <a:ext cx="4962525" cy="1761696"/>
          </a:xfrm>
          <a:prstGeom prst="rect">
            <a:avLst/>
          </a:prstGeom>
        </p:spPr>
      </p:pic>
      <p:sp>
        <p:nvSpPr>
          <p:cNvPr id="38914" name="Content Placeholder 1"/>
          <p:cNvSpPr>
            <a:spLocks noGrp="1"/>
          </p:cNvSpPr>
          <p:nvPr>
            <p:ph idx="1"/>
          </p:nvPr>
        </p:nvSpPr>
        <p:spPr>
          <a:xfrm>
            <a:off x="6335805" y="2180496"/>
            <a:ext cx="5275001" cy="4045683"/>
          </a:xfrm>
        </p:spPr>
        <p:txBody>
          <a:bodyPr>
            <a:normAutofit/>
          </a:bodyPr>
          <a:lstStyle/>
          <a:p>
            <a:pPr marL="0" indent="0">
              <a:buNone/>
              <a:defRPr/>
            </a:pPr>
            <a:r>
              <a:rPr lang="en-US" sz="2400" b="0" dirty="0">
                <a:effectLst/>
                <a:latin typeface="Arial" panose="020B0604020202020204" pitchFamily="34" charset="0"/>
                <a:ea typeface="Calibri" panose="020F0502020204030204" pitchFamily="34" charset="0"/>
              </a:rPr>
              <a:t>Deondre’s employer provided accommodations, but there were very few that were effective and none that helped Deondre meet his former level of productivity. In this case, the employer agreed that reassignment to a less-demanding job was the best solution. </a:t>
            </a:r>
          </a:p>
          <a:p>
            <a:pPr marL="0" indent="0">
              <a:defRPr/>
            </a:pPr>
            <a:endParaRPr lang="en-US" dirty="0"/>
          </a:p>
        </p:txBody>
      </p:sp>
      <p:sp>
        <p:nvSpPr>
          <p:cNvPr id="46083" name="Slide Number Placeholder 2"/>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C7744F55-9FB7-47D4-B998-D1FC38A85717}" type="slidenum">
              <a:rPr lang="en-US" altLang="en-US" sz="1600">
                <a:solidFill>
                  <a:schemeClr val="accent2"/>
                </a:solidFill>
              </a:rPr>
              <a:pPr eaLnBrk="1" hangingPunct="1">
                <a:lnSpc>
                  <a:spcPct val="90000"/>
                </a:lnSpc>
                <a:spcBef>
                  <a:spcPct val="0"/>
                </a:spcBef>
                <a:spcAft>
                  <a:spcPts val="600"/>
                </a:spcAft>
                <a:defRPr/>
              </a:pPr>
              <a:t>19</a:t>
            </a:fld>
            <a:endParaRPr lang="en-US" altLang="en-US" sz="1600" dirty="0">
              <a:solidFill>
                <a:schemeClr val="accent2"/>
              </a:solidFill>
            </a:endParaRPr>
          </a:p>
        </p:txBody>
      </p:sp>
    </p:spTree>
    <p:extLst>
      <p:ext uri="{BB962C8B-B14F-4D97-AF65-F5344CB8AC3E}">
        <p14:creationId xmlns:p14="http://schemas.microsoft.com/office/powerpoint/2010/main" val="2271841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sp>
        <p:nvSpPr>
          <p:cNvPr id="4" name="Slide Number Placeholder 3">
            <a:extLst>
              <a:ext uri="{FF2B5EF4-FFF2-40B4-BE49-F238E27FC236}">
                <a16:creationId xmlns:a16="http://schemas.microsoft.com/office/drawing/2014/main" id="{5AAA4C37-1AED-4F4E-AF40-81719900D239}"/>
              </a:ext>
            </a:extLst>
          </p:cNvPr>
          <p:cNvSpPr>
            <a:spLocks noGrp="1"/>
          </p:cNvSpPr>
          <p:nvPr>
            <p:ph type="sldNum" sz="quarter" idx="12"/>
          </p:nvPr>
        </p:nvSpPr>
        <p:spPr>
          <a:xfrm>
            <a:off x="10665305" y="92075"/>
            <a:ext cx="1052508" cy="365125"/>
          </a:xfrm>
        </p:spPr>
        <p:txBody>
          <a:bodyPr>
            <a:normAutofit/>
          </a:bodyPr>
          <a:lstStyle/>
          <a:p>
            <a:pPr>
              <a:lnSpc>
                <a:spcPct val="90000"/>
              </a:lnSpc>
              <a:spcAft>
                <a:spcPts val="600"/>
              </a:spcAft>
            </a:pPr>
            <a:fld id="{D57F1E4F-1CFF-5643-939E-217C01CDF565}" type="slidenum">
              <a:rPr lang="en-US" sz="1600" smtClean="0"/>
              <a:pPr>
                <a:lnSpc>
                  <a:spcPct val="90000"/>
                </a:lnSpc>
                <a:spcAft>
                  <a:spcPts val="600"/>
                </a:spcAft>
              </a:pPr>
              <a:t>2</a:t>
            </a:fld>
            <a:endParaRPr lang="en-US" sz="1600" dirty="0"/>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416325893"/>
              </p:ext>
            </p:extLst>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513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044B-EBD3-4CCF-B955-932EC8A5E82A}"/>
              </a:ext>
            </a:extLst>
          </p:cNvPr>
          <p:cNvSpPr>
            <a:spLocks noGrp="1"/>
          </p:cNvSpPr>
          <p:nvPr>
            <p:ph type="title"/>
          </p:nvPr>
        </p:nvSpPr>
        <p:spPr>
          <a:xfrm>
            <a:off x="581192" y="702156"/>
            <a:ext cx="11029616" cy="1013800"/>
          </a:xfrm>
        </p:spPr>
        <p:txBody>
          <a:bodyPr>
            <a:normAutofit/>
          </a:bodyPr>
          <a:lstStyle/>
          <a:p>
            <a:r>
              <a:rPr lang="en-US" dirty="0"/>
              <a:t>Learning Situation 3</a:t>
            </a:r>
          </a:p>
        </p:txBody>
      </p:sp>
      <p:sp>
        <p:nvSpPr>
          <p:cNvPr id="38914" name="Content Placeholder 1"/>
          <p:cNvSpPr>
            <a:spLocks noGrp="1"/>
          </p:cNvSpPr>
          <p:nvPr>
            <p:ph idx="1"/>
          </p:nvPr>
        </p:nvSpPr>
        <p:spPr>
          <a:xfrm>
            <a:off x="581192" y="2180496"/>
            <a:ext cx="7225075" cy="3678303"/>
          </a:xfrm>
        </p:spPr>
        <p:txBody>
          <a:bodyPr>
            <a:normAutofit/>
          </a:bodyPr>
          <a:lstStyle/>
          <a:p>
            <a:pPr marL="0" indent="0">
              <a:buNone/>
              <a:defRPr/>
            </a:pPr>
            <a:r>
              <a:rPr lang="en-US" altLang="en-US" sz="2400" b="0" dirty="0">
                <a:latin typeface="Arial" panose="020B0604020202020204" pitchFamily="34" charset="0"/>
              </a:rPr>
              <a:t>Tina </a:t>
            </a:r>
            <a:r>
              <a:rPr lang="en-US" altLang="en-US" sz="2400" dirty="0">
                <a:latin typeface="Arial" panose="020B0604020202020204" pitchFamily="34" charset="0"/>
              </a:rPr>
              <a:t>became seriously ill from </a:t>
            </a:r>
            <a:r>
              <a:rPr lang="en-US" altLang="en-US" sz="2400" b="0" dirty="0">
                <a:latin typeface="Arial" panose="020B0604020202020204" pitchFamily="34" charset="0"/>
              </a:rPr>
              <a:t>COVID-19</a:t>
            </a:r>
            <a:r>
              <a:rPr lang="en-US" altLang="en-US" sz="2400" dirty="0">
                <a:latin typeface="Arial" panose="020B0604020202020204" pitchFamily="34" charset="0"/>
              </a:rPr>
              <a:t> and</a:t>
            </a:r>
            <a:r>
              <a:rPr lang="en-US" altLang="en-US" sz="2400" b="0" dirty="0">
                <a:latin typeface="Arial" panose="020B0604020202020204" pitchFamily="34" charset="0"/>
              </a:rPr>
              <a:t> was hospitalized three different times. When she was able to return to work, Tina was unable to learn the new operating system that was installed while she was out. Tina was experiencing lasting effects from COVID-19, resulting in difficulty with memory and learning.</a:t>
            </a:r>
          </a:p>
        </p:txBody>
      </p:sp>
      <p:sp>
        <p:nvSpPr>
          <p:cNvPr id="45059" name="Slide Number Placeholder 2"/>
          <p:cNvSpPr>
            <a:spLocks noGrp="1"/>
          </p:cNvSpPr>
          <p:nvPr>
            <p:ph type="sldNum" sz="quarter" idx="12"/>
          </p:nvPr>
        </p:nvSpPr>
        <p:spPr bwMode="auto">
          <a:xfrm>
            <a:off x="11191546" y="92075"/>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5893CB51-0246-46E4-A320-4A08F49054E1}" type="slidenum">
              <a:rPr lang="en-US" altLang="en-US" sz="1600">
                <a:solidFill>
                  <a:schemeClr val="accent2"/>
                </a:solidFill>
              </a:rPr>
              <a:pPr eaLnBrk="1" hangingPunct="1">
                <a:lnSpc>
                  <a:spcPct val="90000"/>
                </a:lnSpc>
                <a:spcBef>
                  <a:spcPct val="0"/>
                </a:spcBef>
                <a:spcAft>
                  <a:spcPts val="600"/>
                </a:spcAft>
                <a:defRPr/>
              </a:pPr>
              <a:t>20</a:t>
            </a:fld>
            <a:endParaRPr lang="en-US" altLang="en-US" sz="1600" dirty="0">
              <a:solidFill>
                <a:schemeClr val="accent2"/>
              </a:solidFill>
            </a:endParaRPr>
          </a:p>
        </p:txBody>
      </p:sp>
      <p:pic>
        <p:nvPicPr>
          <p:cNvPr id="3" name="Picture 2">
            <a:extLst>
              <a:ext uri="{FF2B5EF4-FFF2-40B4-BE49-F238E27FC236}">
                <a16:creationId xmlns:a16="http://schemas.microsoft.com/office/drawing/2014/main" id="{DFC37146-43E8-4C28-A31F-6ED7B1EC6E80}"/>
              </a:ext>
              <a:ext uri="{C183D7F6-B498-43B3-948B-1728B52AA6E4}">
                <adec:decorative xmlns:adec="http://schemas.microsoft.com/office/drawing/2017/decorative" val="1"/>
              </a:ext>
            </a:extLst>
          </p:cNvPr>
          <p:cNvPicPr>
            <a:picLocks noChangeAspect="1"/>
          </p:cNvPicPr>
          <p:nvPr/>
        </p:nvPicPr>
        <p:blipFill rotWithShape="1">
          <a:blip r:embed="rId2"/>
          <a:srcRect l="9319" r="1648" b="-3"/>
          <a:stretch/>
        </p:blipFill>
        <p:spPr>
          <a:xfrm>
            <a:off x="8669688" y="2477546"/>
            <a:ext cx="2521858" cy="3084202"/>
          </a:xfrm>
          <a:prstGeom prst="rect">
            <a:avLst/>
          </a:prstGeom>
        </p:spPr>
      </p:pic>
    </p:spTree>
    <p:extLst>
      <p:ext uri="{BB962C8B-B14F-4D97-AF65-F5344CB8AC3E}">
        <p14:creationId xmlns:p14="http://schemas.microsoft.com/office/powerpoint/2010/main" val="2374396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8F1F9-B427-40E2-ACD2-FBBCDF22CF98}"/>
              </a:ext>
            </a:extLst>
          </p:cNvPr>
          <p:cNvSpPr>
            <a:spLocks noGrp="1"/>
          </p:cNvSpPr>
          <p:nvPr>
            <p:ph type="title"/>
          </p:nvPr>
        </p:nvSpPr>
        <p:spPr>
          <a:xfrm>
            <a:off x="581192" y="702156"/>
            <a:ext cx="11029616" cy="1013800"/>
          </a:xfrm>
        </p:spPr>
        <p:txBody>
          <a:bodyPr>
            <a:normAutofit/>
          </a:bodyPr>
          <a:lstStyle/>
          <a:p>
            <a:r>
              <a:rPr lang="en-US" dirty="0"/>
              <a:t>Learning Solution 3</a:t>
            </a:r>
          </a:p>
        </p:txBody>
      </p:sp>
      <p:sp>
        <p:nvSpPr>
          <p:cNvPr id="72" name="Rectangle 71">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77F37F-29AD-467C-8BA3-7484F685E72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225" y="2442936"/>
            <a:ext cx="3305175" cy="3485458"/>
          </a:xfrm>
          <a:prstGeom prst="rect">
            <a:avLst/>
          </a:prstGeom>
        </p:spPr>
      </p:pic>
      <p:sp>
        <p:nvSpPr>
          <p:cNvPr id="2" name="Content Placeholder 1"/>
          <p:cNvSpPr>
            <a:spLocks noGrp="1"/>
          </p:cNvSpPr>
          <p:nvPr>
            <p:ph idx="1"/>
          </p:nvPr>
        </p:nvSpPr>
        <p:spPr>
          <a:xfrm>
            <a:off x="4505325" y="2180496"/>
            <a:ext cx="7105481" cy="4045683"/>
          </a:xfrm>
        </p:spPr>
        <p:txBody>
          <a:bodyPr>
            <a:normAutofit/>
          </a:bodyPr>
          <a:lstStyle/>
          <a:p>
            <a:pPr marL="0" indent="0">
              <a:buNone/>
              <a:defRPr/>
            </a:pPr>
            <a:r>
              <a:rPr lang="en-US" sz="2400" b="0" dirty="0">
                <a:latin typeface="Arial" panose="020B0604020202020204" pitchFamily="34" charset="0"/>
              </a:rPr>
              <a:t>JAN suggested extended training that met Tina’s needs in ways she could learn best, post-COVID. This included videos, hands-on instruction, and a trainer who could be available for questions. A color-coded flow chart of steps to remember was also recommended.</a:t>
            </a:r>
          </a:p>
        </p:txBody>
      </p:sp>
      <p:sp>
        <p:nvSpPr>
          <p:cNvPr id="39939" name="Slide Number Placeholder 2"/>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38F3884A-5789-4B7D-A3CE-E4BA522F115E}" type="slidenum">
              <a:rPr lang="en-US" altLang="en-US" sz="1600">
                <a:solidFill>
                  <a:schemeClr val="accent2"/>
                </a:solidFill>
              </a:rPr>
              <a:pPr>
                <a:lnSpc>
                  <a:spcPct val="90000"/>
                </a:lnSpc>
                <a:spcBef>
                  <a:spcPct val="0"/>
                </a:spcBef>
                <a:spcAft>
                  <a:spcPts val="600"/>
                </a:spcAft>
                <a:buFontTx/>
                <a:buNone/>
              </a:pPr>
              <a:t>21</a:t>
            </a:fld>
            <a:endParaRPr lang="en-US" altLang="en-US" sz="1600" dirty="0">
              <a:solidFill>
                <a:schemeClr val="accent2"/>
              </a:solidFill>
            </a:endParaRPr>
          </a:p>
        </p:txBody>
      </p:sp>
    </p:spTree>
    <p:extLst>
      <p:ext uri="{BB962C8B-B14F-4D97-AF65-F5344CB8AC3E}">
        <p14:creationId xmlns:p14="http://schemas.microsoft.com/office/powerpoint/2010/main" val="2347528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7C7ED0E6-6741-44F7-AACA-A897F8DBBC15}"/>
              </a:ext>
            </a:extLst>
          </p:cNvPr>
          <p:cNvSpPr>
            <a:spLocks noGrp="1"/>
          </p:cNvSpPr>
          <p:nvPr>
            <p:ph type="title"/>
          </p:nvPr>
        </p:nvSpPr>
        <p:spPr>
          <a:xfrm>
            <a:off x="601255" y="702156"/>
            <a:ext cx="3409783" cy="1013800"/>
          </a:xfrm>
        </p:spPr>
        <p:txBody>
          <a:bodyPr>
            <a:normAutofit/>
          </a:bodyPr>
          <a:lstStyle/>
          <a:p>
            <a:r>
              <a:rPr lang="en-US" dirty="0"/>
              <a:t>Organization </a:t>
            </a:r>
          </a:p>
        </p:txBody>
      </p:sp>
      <p:sp>
        <p:nvSpPr>
          <p:cNvPr id="2" name="Content Placeholder 1">
            <a:extLst>
              <a:ext uri="{C183D7F6-B498-43B3-948B-1728B52AA6E4}">
                <adec:decorative xmlns:adec="http://schemas.microsoft.com/office/drawing/2017/decorative" val="1"/>
              </a:ext>
            </a:extLst>
          </p:cNvPr>
          <p:cNvSpPr>
            <a:spLocks noGrp="1"/>
          </p:cNvSpPr>
          <p:nvPr>
            <p:ph idx="1"/>
          </p:nvPr>
        </p:nvSpPr>
        <p:spPr>
          <a:xfrm>
            <a:off x="601255" y="1964168"/>
            <a:ext cx="3409782" cy="4036582"/>
          </a:xfrm>
        </p:spPr>
        <p:txBody>
          <a:bodyPr>
            <a:normAutofit/>
          </a:bodyPr>
          <a:lstStyle/>
          <a:p>
            <a:pPr marL="0" indent="0">
              <a:defRPr/>
            </a:pPr>
            <a:endParaRPr lang="en-US">
              <a:solidFill>
                <a:schemeClr val="bg1"/>
              </a:solidFill>
              <a:latin typeface="Arial" charset="0"/>
              <a:cs typeface="Arial" charset="0"/>
            </a:endParaRPr>
          </a:p>
          <a:p>
            <a:pPr marL="0" indent="0">
              <a:buNone/>
              <a:defRPr/>
            </a:pPr>
            <a:endParaRPr lang="en-US">
              <a:solidFill>
                <a:schemeClr val="bg1"/>
              </a:solidFill>
            </a:endParaRPr>
          </a:p>
        </p:txBody>
      </p:sp>
      <p:pic>
        <p:nvPicPr>
          <p:cNvPr id="5" name="Picture 4">
            <a:extLst>
              <a:ext uri="{FF2B5EF4-FFF2-40B4-BE49-F238E27FC236}">
                <a16:creationId xmlns:a16="http://schemas.microsoft.com/office/drawing/2014/main" id="{689A15DA-4094-4159-8BDF-FE1E407E0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91522" y="1273338"/>
            <a:ext cx="6489819" cy="4331954"/>
          </a:xfrm>
          <a:prstGeom prst="rect">
            <a:avLst/>
          </a:prstGeom>
        </p:spPr>
      </p:pic>
      <p:sp>
        <p:nvSpPr>
          <p:cNvPr id="40963" name="Slide Number Placeholder 2"/>
          <p:cNvSpPr>
            <a:spLocks noGrp="1"/>
          </p:cNvSpPr>
          <p:nvPr>
            <p:ph type="sldNum" sz="quarter" idx="12"/>
          </p:nvPr>
        </p:nvSpPr>
        <p:spPr bwMode="auto">
          <a:xfrm>
            <a:off x="10668000" y="112106"/>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4C38FA89-60E9-4315-AC69-6240ADDFDB14}" type="slidenum">
              <a:rPr lang="en-US" altLang="en-US" sz="1600">
                <a:solidFill>
                  <a:schemeClr val="accent2"/>
                </a:solidFill>
              </a:rPr>
              <a:pPr>
                <a:lnSpc>
                  <a:spcPct val="90000"/>
                </a:lnSpc>
                <a:spcBef>
                  <a:spcPct val="0"/>
                </a:spcBef>
                <a:spcAft>
                  <a:spcPts val="600"/>
                </a:spcAft>
                <a:buFontTx/>
                <a:buNone/>
              </a:pPr>
              <a:t>22</a:t>
            </a:fld>
            <a:endParaRPr lang="en-US" altLang="en-US" sz="1600" dirty="0">
              <a:solidFill>
                <a:schemeClr val="accent2"/>
              </a:solidFill>
            </a:endParaRPr>
          </a:p>
        </p:txBody>
      </p:sp>
    </p:spTree>
    <p:extLst>
      <p:ext uri="{BB962C8B-B14F-4D97-AF65-F5344CB8AC3E}">
        <p14:creationId xmlns:p14="http://schemas.microsoft.com/office/powerpoint/2010/main" val="2876821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383-BE27-41CD-821C-EC9D076A0901}"/>
              </a:ext>
            </a:extLst>
          </p:cNvPr>
          <p:cNvSpPr>
            <a:spLocks noGrp="1"/>
          </p:cNvSpPr>
          <p:nvPr>
            <p:ph type="title"/>
          </p:nvPr>
        </p:nvSpPr>
        <p:spPr>
          <a:xfrm>
            <a:off x="581192" y="702156"/>
            <a:ext cx="11029616" cy="1013800"/>
          </a:xfrm>
        </p:spPr>
        <p:txBody>
          <a:bodyPr>
            <a:normAutofit/>
          </a:bodyPr>
          <a:lstStyle/>
          <a:p>
            <a:r>
              <a:rPr lang="en-US" dirty="0"/>
              <a:t>Organization Situation 1</a:t>
            </a:r>
          </a:p>
        </p:txBody>
      </p:sp>
      <p:sp>
        <p:nvSpPr>
          <p:cNvPr id="72" name="Rectangle 7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6164BE-821B-4E4A-A277-3245B66899B0}"/>
              </a:ext>
              <a:ext uri="{C183D7F6-B498-43B3-948B-1728B52AA6E4}">
                <adec:decorative xmlns:adec="http://schemas.microsoft.com/office/drawing/2017/decorative" val="1"/>
              </a:ext>
            </a:extLst>
          </p:cNvPr>
          <p:cNvPicPr>
            <a:picLocks noChangeAspect="1"/>
          </p:cNvPicPr>
          <p:nvPr/>
        </p:nvPicPr>
        <p:blipFill rotWithShape="1">
          <a:blip r:embed="rId3"/>
          <a:srcRect l="9567" r="1" b="1"/>
          <a:stretch/>
        </p:blipFill>
        <p:spPr>
          <a:xfrm>
            <a:off x="657225" y="2361056"/>
            <a:ext cx="4962525" cy="3649219"/>
          </a:xfrm>
          <a:prstGeom prst="rect">
            <a:avLst/>
          </a:prstGeom>
        </p:spPr>
      </p:pic>
      <p:sp>
        <p:nvSpPr>
          <p:cNvPr id="3" name="Content Placeholder 2"/>
          <p:cNvSpPr>
            <a:spLocks noGrp="1"/>
          </p:cNvSpPr>
          <p:nvPr>
            <p:ph idx="1"/>
          </p:nvPr>
        </p:nvSpPr>
        <p:spPr>
          <a:xfrm>
            <a:off x="6335805" y="2180496"/>
            <a:ext cx="5275001" cy="4045683"/>
          </a:xfrm>
        </p:spPr>
        <p:txBody>
          <a:bodyPr>
            <a:normAutofit/>
          </a:bodyPr>
          <a:lstStyle/>
          <a:p>
            <a:pPr marL="0" indent="0">
              <a:spcAft>
                <a:spcPts val="1200"/>
              </a:spcAft>
              <a:buNone/>
            </a:pPr>
            <a:r>
              <a:rPr lang="en-US" altLang="en-US" sz="2400" b="0" dirty="0">
                <a:latin typeface="Arial" panose="020B0604020202020204" pitchFamily="34" charset="0"/>
              </a:rPr>
              <a:t>An IT consultant who was very skilled at finding solutions to problems had difficulty with organization and remembering multiple tasks and information gained in meetings.</a:t>
            </a:r>
            <a:endParaRPr lang="en-US" sz="2400" dirty="0"/>
          </a:p>
        </p:txBody>
      </p:sp>
      <p:sp>
        <p:nvSpPr>
          <p:cNvPr id="95235" name="Slide Number Placeholder 5"/>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23</a:t>
            </a:fld>
            <a:endParaRPr lang="en-US" altLang="en-US" sz="1600" dirty="0">
              <a:solidFill>
                <a:schemeClr val="accent2"/>
              </a:solidFill>
            </a:endParaRPr>
          </a:p>
        </p:txBody>
      </p:sp>
    </p:spTree>
    <p:extLst>
      <p:ext uri="{BB962C8B-B14F-4D97-AF65-F5344CB8AC3E}">
        <p14:creationId xmlns:p14="http://schemas.microsoft.com/office/powerpoint/2010/main" val="1115237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F6B8A-F9CC-48BA-A763-22B5F30D8B95}"/>
              </a:ext>
            </a:extLst>
          </p:cNvPr>
          <p:cNvSpPr>
            <a:spLocks noGrp="1"/>
          </p:cNvSpPr>
          <p:nvPr>
            <p:ph type="title"/>
          </p:nvPr>
        </p:nvSpPr>
        <p:spPr>
          <a:xfrm>
            <a:off x="581192" y="702156"/>
            <a:ext cx="11029616" cy="1013800"/>
          </a:xfrm>
        </p:spPr>
        <p:txBody>
          <a:bodyPr>
            <a:normAutofit/>
          </a:bodyPr>
          <a:lstStyle/>
          <a:p>
            <a:r>
              <a:rPr lang="en-US" dirty="0"/>
              <a:t>Organization Solution 1</a:t>
            </a:r>
          </a:p>
        </p:txBody>
      </p:sp>
      <p:sp>
        <p:nvSpPr>
          <p:cNvPr id="3" name="Content Placeholder 2"/>
          <p:cNvSpPr>
            <a:spLocks noGrp="1"/>
          </p:cNvSpPr>
          <p:nvPr>
            <p:ph idx="1"/>
          </p:nvPr>
        </p:nvSpPr>
        <p:spPr>
          <a:xfrm>
            <a:off x="581192" y="2180496"/>
            <a:ext cx="8181808" cy="3678303"/>
          </a:xfrm>
        </p:spPr>
        <p:txBody>
          <a:bodyPr>
            <a:normAutofit/>
          </a:bodyPr>
          <a:lstStyle/>
          <a:p>
            <a:pPr marL="0" indent="0">
              <a:spcAft>
                <a:spcPts val="1200"/>
              </a:spcAft>
              <a:buNone/>
            </a:pPr>
            <a:r>
              <a:rPr lang="en-US" altLang="en-US" sz="2400" b="0" dirty="0">
                <a:latin typeface="Arial" panose="020B0604020202020204" pitchFamily="34" charset="0"/>
              </a:rPr>
              <a:t>This employee was given an advanced organizer to help obtain information from the meeting in a more organized and meaningful way. He was also permitted to record meetings to later </a:t>
            </a:r>
            <a:r>
              <a:rPr lang="en-US" altLang="en-US" sz="2400" dirty="0">
                <a:latin typeface="Arial" panose="020B0604020202020204" pitchFamily="34" charset="0"/>
              </a:rPr>
              <a:t>review what was discussed and </a:t>
            </a:r>
            <a:r>
              <a:rPr lang="en-US" altLang="en-US" sz="2400" b="0" dirty="0">
                <a:latin typeface="Arial" panose="020B0604020202020204" pitchFamily="34" charset="0"/>
              </a:rPr>
              <a:t>make sure important information was not missed. The employee’s supervisor also agreed to send information about tasks and assignments via email.</a:t>
            </a:r>
            <a:endParaRPr lang="en-US" altLang="en-US" b="0" dirty="0"/>
          </a:p>
        </p:txBody>
      </p:sp>
      <p:sp>
        <p:nvSpPr>
          <p:cNvPr id="95235" name="Slide Number Placeholder 5"/>
          <p:cNvSpPr>
            <a:spLocks noGrp="1"/>
          </p:cNvSpPr>
          <p:nvPr>
            <p:ph type="sldNum" sz="quarter" idx="12"/>
          </p:nvPr>
        </p:nvSpPr>
        <p:spPr bwMode="auto">
          <a:xfrm>
            <a:off x="11201400" y="100817"/>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24</a:t>
            </a:fld>
            <a:endParaRPr lang="en-US" altLang="en-US" sz="1600" dirty="0">
              <a:solidFill>
                <a:schemeClr val="accent2"/>
              </a:solidFill>
            </a:endParaRPr>
          </a:p>
        </p:txBody>
      </p:sp>
      <p:pic>
        <p:nvPicPr>
          <p:cNvPr id="4" name="Picture 3">
            <a:extLst>
              <a:ext uri="{FF2B5EF4-FFF2-40B4-BE49-F238E27FC236}">
                <a16:creationId xmlns:a16="http://schemas.microsoft.com/office/drawing/2014/main" id="{59A8AE4F-3475-41FD-9D2D-47648EBE398F}"/>
              </a:ext>
              <a:ext uri="{C183D7F6-B498-43B3-948B-1728B52AA6E4}">
                <adec:decorative xmlns:adec="http://schemas.microsoft.com/office/drawing/2017/decorative" val="1"/>
              </a:ext>
            </a:extLst>
          </p:cNvPr>
          <p:cNvPicPr>
            <a:picLocks noChangeAspect="1"/>
          </p:cNvPicPr>
          <p:nvPr/>
        </p:nvPicPr>
        <p:blipFill rotWithShape="1">
          <a:blip r:embed="rId3"/>
          <a:srcRect l="10896" r="14665" b="-2"/>
          <a:stretch/>
        </p:blipFill>
        <p:spPr>
          <a:xfrm>
            <a:off x="9220200" y="3048000"/>
            <a:ext cx="1314048" cy="1607066"/>
          </a:xfrm>
          <a:prstGeom prst="rect">
            <a:avLst/>
          </a:prstGeom>
        </p:spPr>
      </p:pic>
    </p:spTree>
    <p:extLst>
      <p:ext uri="{BB962C8B-B14F-4D97-AF65-F5344CB8AC3E}">
        <p14:creationId xmlns:p14="http://schemas.microsoft.com/office/powerpoint/2010/main" val="3240788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CB766C-E69B-4E52-B6BB-C7E19CFE4662}"/>
              </a:ext>
            </a:extLst>
          </p:cNvPr>
          <p:cNvSpPr>
            <a:spLocks noGrp="1"/>
          </p:cNvSpPr>
          <p:nvPr>
            <p:ph type="title"/>
          </p:nvPr>
        </p:nvSpPr>
        <p:spPr>
          <a:xfrm>
            <a:off x="581192" y="702156"/>
            <a:ext cx="11029616" cy="1013800"/>
          </a:xfrm>
        </p:spPr>
        <p:txBody>
          <a:bodyPr>
            <a:normAutofit/>
          </a:bodyPr>
          <a:lstStyle/>
          <a:p>
            <a:r>
              <a:rPr lang="en-US" dirty="0"/>
              <a:t>Organization Situation 2</a:t>
            </a:r>
          </a:p>
        </p:txBody>
      </p:sp>
      <p:sp>
        <p:nvSpPr>
          <p:cNvPr id="38914" name="Content Placeholder 1"/>
          <p:cNvSpPr>
            <a:spLocks noGrp="1"/>
          </p:cNvSpPr>
          <p:nvPr>
            <p:ph idx="1"/>
          </p:nvPr>
        </p:nvSpPr>
        <p:spPr>
          <a:xfrm>
            <a:off x="581192" y="2180496"/>
            <a:ext cx="7225075" cy="3678303"/>
          </a:xfrm>
        </p:spPr>
        <p:txBody>
          <a:bodyPr>
            <a:normAutofit/>
          </a:bodyPr>
          <a:lstStyle/>
          <a:p>
            <a:pPr marL="0" indent="0">
              <a:buNone/>
              <a:defRPr/>
            </a:pPr>
            <a:r>
              <a:rPr lang="en-US" sz="2400" b="0" dirty="0">
                <a:latin typeface="Arial" panose="020B0604020202020204" pitchFamily="34" charset="0"/>
              </a:rPr>
              <a:t>Ty, who</a:t>
            </a:r>
            <a:r>
              <a:rPr lang="en-US" sz="2400" dirty="0">
                <a:latin typeface="Arial" panose="020B0604020202020204" pitchFamily="34" charset="0"/>
              </a:rPr>
              <a:t> worked for an online catalog retailer, was having difficulty serving customers over the phone. He disclosed that he has a disability and requested reassignment to a position that does not require talking to people over the phone but involves communicating via online chats and emails.</a:t>
            </a:r>
          </a:p>
          <a:p>
            <a:pPr>
              <a:defRPr/>
            </a:pPr>
            <a:endParaRPr lang="en-US" altLang="en-US" dirty="0"/>
          </a:p>
        </p:txBody>
      </p:sp>
      <p:sp>
        <p:nvSpPr>
          <p:cNvPr id="45059" name="Slide Number Placeholder 2"/>
          <p:cNvSpPr>
            <a:spLocks noGrp="1"/>
          </p:cNvSpPr>
          <p:nvPr>
            <p:ph type="sldNum" sz="quarter" idx="12"/>
          </p:nvPr>
        </p:nvSpPr>
        <p:spPr bwMode="auto">
          <a:xfrm>
            <a:off x="11189925" y="76880"/>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5893CB51-0246-46E4-A320-4A08F49054E1}" type="slidenum">
              <a:rPr lang="en-US" altLang="en-US" sz="1600">
                <a:solidFill>
                  <a:schemeClr val="accent2"/>
                </a:solidFill>
              </a:rPr>
              <a:pPr eaLnBrk="1" hangingPunct="1">
                <a:lnSpc>
                  <a:spcPct val="90000"/>
                </a:lnSpc>
                <a:spcBef>
                  <a:spcPct val="0"/>
                </a:spcBef>
                <a:spcAft>
                  <a:spcPts val="600"/>
                </a:spcAft>
                <a:defRPr/>
              </a:pPr>
              <a:t>25</a:t>
            </a:fld>
            <a:endParaRPr lang="en-US" altLang="en-US" sz="1600" dirty="0">
              <a:solidFill>
                <a:schemeClr val="accent2"/>
              </a:solidFill>
            </a:endParaRPr>
          </a:p>
        </p:txBody>
      </p:sp>
      <p:pic>
        <p:nvPicPr>
          <p:cNvPr id="6" name="Picture 5">
            <a:extLst>
              <a:ext uri="{FF2B5EF4-FFF2-40B4-BE49-F238E27FC236}">
                <a16:creationId xmlns:a16="http://schemas.microsoft.com/office/drawing/2014/main" id="{B1906D45-F004-43D6-A90D-5307753B6B7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507" r="21499"/>
          <a:stretch/>
        </p:blipFill>
        <p:spPr>
          <a:xfrm>
            <a:off x="8382000" y="2180496"/>
            <a:ext cx="2921369" cy="3572800"/>
          </a:xfrm>
          <a:prstGeom prst="rect">
            <a:avLst/>
          </a:prstGeom>
        </p:spPr>
      </p:pic>
    </p:spTree>
    <p:extLst>
      <p:ext uri="{BB962C8B-B14F-4D97-AF65-F5344CB8AC3E}">
        <p14:creationId xmlns:p14="http://schemas.microsoft.com/office/powerpoint/2010/main" val="23152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D46DE-D18F-4C2D-BF00-7A610C00603C}"/>
              </a:ext>
            </a:extLst>
          </p:cNvPr>
          <p:cNvSpPr>
            <a:spLocks noGrp="1"/>
          </p:cNvSpPr>
          <p:nvPr>
            <p:ph type="title"/>
          </p:nvPr>
        </p:nvSpPr>
        <p:spPr>
          <a:xfrm>
            <a:off x="581192" y="702156"/>
            <a:ext cx="11029616" cy="1013800"/>
          </a:xfrm>
        </p:spPr>
        <p:txBody>
          <a:bodyPr>
            <a:normAutofit/>
          </a:bodyPr>
          <a:lstStyle/>
          <a:p>
            <a:r>
              <a:rPr lang="en-US" dirty="0"/>
              <a:t>Organization Solution 2</a:t>
            </a:r>
          </a:p>
        </p:txBody>
      </p:sp>
      <p:sp>
        <p:nvSpPr>
          <p:cNvPr id="136" name="Rectangle 135">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7DA2BF6-C8F5-4B1E-8F19-481B8E3400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94864" y="3429000"/>
            <a:ext cx="3307976" cy="1828800"/>
          </a:xfrm>
          <a:prstGeom prst="rect">
            <a:avLst/>
          </a:prstGeom>
        </p:spPr>
      </p:pic>
      <p:sp>
        <p:nvSpPr>
          <p:cNvPr id="38914" name="Content Placeholder 1"/>
          <p:cNvSpPr>
            <a:spLocks noGrp="1"/>
          </p:cNvSpPr>
          <p:nvPr>
            <p:ph idx="1"/>
          </p:nvPr>
        </p:nvSpPr>
        <p:spPr>
          <a:xfrm>
            <a:off x="6335805" y="2180496"/>
            <a:ext cx="5275001" cy="4045683"/>
          </a:xfrm>
        </p:spPr>
        <p:txBody>
          <a:bodyPr>
            <a:normAutofit fontScale="92500" lnSpcReduction="10000"/>
          </a:bodyPr>
          <a:lstStyle/>
          <a:p>
            <a:pPr marL="0" indent="0">
              <a:buNone/>
              <a:defRPr/>
            </a:pPr>
            <a:r>
              <a:rPr lang="en-US" sz="2400" dirty="0"/>
              <a:t>Since there were no vacant positions that the employee was qualified for that didn’t involve talking to customers, the employer asked what was needed to enable the employee to serve customers on the phone. Due to short-term memory deficits, Ty didn’t feel prepared to answer callers’ questions on the fly. Accommodation ideas included advanced one-on-one training, a mentor to help with organization, and prepared resources that could be located quickly and read easily.</a:t>
            </a:r>
            <a:endParaRPr lang="en-US" dirty="0"/>
          </a:p>
        </p:txBody>
      </p:sp>
      <p:sp>
        <p:nvSpPr>
          <p:cNvPr id="46083" name="Slide Number Placeholder 2"/>
          <p:cNvSpPr>
            <a:spLocks noGrp="1"/>
          </p:cNvSpPr>
          <p:nvPr>
            <p:ph type="sldNum" sz="quarter" idx="12"/>
          </p:nvPr>
        </p:nvSpPr>
        <p:spPr bwMode="auto">
          <a:xfrm>
            <a:off x="10682292" y="92075"/>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C7744F55-9FB7-47D4-B998-D1FC38A85717}" type="slidenum">
              <a:rPr lang="en-US" altLang="en-US" sz="1600">
                <a:solidFill>
                  <a:schemeClr val="accent2"/>
                </a:solidFill>
              </a:rPr>
              <a:pPr eaLnBrk="1" hangingPunct="1">
                <a:lnSpc>
                  <a:spcPct val="90000"/>
                </a:lnSpc>
                <a:spcBef>
                  <a:spcPct val="0"/>
                </a:spcBef>
                <a:spcAft>
                  <a:spcPts val="600"/>
                </a:spcAft>
                <a:defRPr/>
              </a:pPr>
              <a:t>26</a:t>
            </a:fld>
            <a:endParaRPr lang="en-US" altLang="en-US" sz="1600" dirty="0">
              <a:solidFill>
                <a:schemeClr val="accent2"/>
              </a:solidFill>
            </a:endParaRPr>
          </a:p>
        </p:txBody>
      </p:sp>
    </p:spTree>
    <p:extLst>
      <p:ext uri="{BB962C8B-B14F-4D97-AF65-F5344CB8AC3E}">
        <p14:creationId xmlns:p14="http://schemas.microsoft.com/office/powerpoint/2010/main" val="169350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p:txBody>
          <a:bodyPr/>
          <a:lstStyle/>
          <a:p>
            <a:r>
              <a:rPr lang="en-US" dirty="0"/>
              <a:t>Q &amp; A Break 2</a:t>
            </a:r>
          </a:p>
        </p:txBody>
      </p:sp>
      <p:pic>
        <p:nvPicPr>
          <p:cNvPr id="5" name="Content Placeholder 4">
            <a:extLst>
              <a:ext uri="{FF2B5EF4-FFF2-40B4-BE49-F238E27FC236}">
                <a16:creationId xmlns:a16="http://schemas.microsoft.com/office/drawing/2014/main" id="{8283EC6C-CCC7-4F9D-B5EA-281D5B152A31}"/>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3841" y="2181225"/>
            <a:ext cx="4904317" cy="3678238"/>
          </a:xfrm>
        </p:spPr>
      </p:pic>
      <p:sp>
        <p:nvSpPr>
          <p:cNvPr id="86019" name="Slide Number Placeholder 2">
            <a:extLst>
              <a:ext uri="{C183D7F6-B498-43B3-948B-1728B52AA6E4}">
                <adec:decorative xmlns:adec="http://schemas.microsoft.com/office/drawing/2017/decorative" val="0"/>
              </a:ext>
            </a:extLst>
          </p:cNvPr>
          <p:cNvSpPr>
            <a:spLocks noGrp="1"/>
          </p:cNvSpPr>
          <p:nvPr>
            <p:ph type="sldNum" sz="quarter" idx="12"/>
          </p:nvPr>
        </p:nvSpPr>
        <p:spPr bwMode="auto">
          <a:xfrm>
            <a:off x="11031989" y="122199"/>
            <a:ext cx="717635" cy="33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6D0CE08-6779-4AB0-9F48-F938E4236A3B}" type="slidenum">
              <a:rPr lang="en-US" altLang="en-US" sz="1600">
                <a:solidFill>
                  <a:schemeClr val="accent2"/>
                </a:solidFill>
              </a:rPr>
              <a:pPr>
                <a:spcBef>
                  <a:spcPct val="0"/>
                </a:spcBef>
                <a:buFontTx/>
                <a:buNone/>
              </a:pPr>
              <a:t>27</a:t>
            </a:fld>
            <a:endParaRPr lang="en-US" altLang="en-US" sz="1600" dirty="0">
              <a:solidFill>
                <a:schemeClr val="accent2"/>
              </a:solidFill>
            </a:endParaRPr>
          </a:p>
        </p:txBody>
      </p:sp>
    </p:spTree>
    <p:extLst>
      <p:ext uri="{BB962C8B-B14F-4D97-AF65-F5344CB8AC3E}">
        <p14:creationId xmlns:p14="http://schemas.microsoft.com/office/powerpoint/2010/main" val="1686979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2" name="Rectangle 8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0973" name="Rectangle 8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0974" name="Rectangle 8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0975" name="Rectangle 8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0976" name="Rectangle 90">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C75BC2-5653-41F6-A1DF-48993A0D7BA9}"/>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30" r="1" b="1"/>
          <a:stretch/>
        </p:blipFill>
        <p:spPr>
          <a:xfrm>
            <a:off x="446534" y="723899"/>
            <a:ext cx="7498616" cy="5676901"/>
          </a:xfrm>
          <a:prstGeom prst="rect">
            <a:avLst/>
          </a:prstGeom>
        </p:spPr>
      </p:pic>
      <p:sp>
        <p:nvSpPr>
          <p:cNvPr id="40977" name="Rectangle 92">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7C7ED0E6-6741-44F7-AACA-A897F8DBBC15}"/>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lnSpc>
                <a:spcPct val="90000"/>
              </a:lnSpc>
            </a:pPr>
            <a:r>
              <a:rPr lang="en-US" sz="2500" dirty="0">
                <a:solidFill>
                  <a:srgbClr val="FFFFFF"/>
                </a:solidFill>
              </a:rPr>
              <a:t>Concentration</a:t>
            </a:r>
            <a:br>
              <a:rPr lang="en-US" sz="2500" dirty="0">
                <a:solidFill>
                  <a:srgbClr val="FFFFFF"/>
                </a:solidFill>
              </a:rPr>
            </a:br>
            <a:r>
              <a:rPr lang="en-US" sz="2500" dirty="0">
                <a:solidFill>
                  <a:srgbClr val="FFFFFF"/>
                </a:solidFill>
              </a:rPr>
              <a:t>and</a:t>
            </a:r>
            <a:br>
              <a:rPr lang="en-US" sz="2500" dirty="0">
                <a:solidFill>
                  <a:srgbClr val="FFFFFF"/>
                </a:solidFill>
              </a:rPr>
            </a:br>
            <a:r>
              <a:rPr lang="en-US" sz="2500" dirty="0">
                <a:solidFill>
                  <a:srgbClr val="FFFFFF"/>
                </a:solidFill>
              </a:rPr>
              <a:t>Focus</a:t>
            </a:r>
          </a:p>
        </p:txBody>
      </p:sp>
      <p:grpSp>
        <p:nvGrpSpPr>
          <p:cNvPr id="95" name="Group 94">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96" name="Rectangle 95">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96">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40963" name="Slide Number Placeholder 2"/>
          <p:cNvSpPr>
            <a:spLocks noGrp="1"/>
          </p:cNvSpPr>
          <p:nvPr>
            <p:ph type="sldNum" sz="quarter" idx="12"/>
          </p:nvPr>
        </p:nvSpPr>
        <p:spPr bwMode="auto">
          <a:xfrm>
            <a:off x="10713327" y="87503"/>
            <a:ext cx="101644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R="0" lvl="0" indent="0" defTabSz="457200" eaLnBrk="1" fontAlgn="base" hangingPunct="1">
              <a:spcBef>
                <a:spcPct val="0"/>
              </a:spcBef>
              <a:spcAft>
                <a:spcPts val="600"/>
              </a:spcAft>
              <a:buClrTx/>
              <a:buSzTx/>
              <a:buFontTx/>
              <a:buNone/>
              <a:tabLst/>
              <a:defRPr/>
            </a:pPr>
            <a:fld id="{4C38FA89-60E9-4315-AC69-6240ADDFDB14}" type="slidenum">
              <a:rPr kumimoji="0" lang="en-US" altLang="en-US" sz="1600" b="0" i="0" u="none" strike="noStrike" cap="none" spc="0" normalizeH="0" baseline="0" noProof="0">
                <a:ln>
                  <a:noFill/>
                </a:ln>
                <a:solidFill>
                  <a:schemeClr val="accent2"/>
                </a:solidFill>
                <a:effectLst/>
                <a:uLnTx/>
                <a:uFillTx/>
              </a:rPr>
              <a:pPr marR="0" lvl="0" indent="0" defTabSz="457200" eaLnBrk="1" fontAlgn="base" hangingPunct="1">
                <a:spcBef>
                  <a:spcPct val="0"/>
                </a:spcBef>
                <a:spcAft>
                  <a:spcPts val="600"/>
                </a:spcAft>
                <a:buClrTx/>
                <a:buSzTx/>
                <a:buFontTx/>
                <a:buNone/>
                <a:tabLst/>
                <a:defRPr/>
              </a:pPr>
              <a:t>28</a:t>
            </a:fld>
            <a:endParaRPr kumimoji="0" lang="en-US" altLang="en-US" sz="1600" b="0" i="0" u="none" strike="noStrike" cap="none" spc="0" normalizeH="0" baseline="0" noProof="0" dirty="0">
              <a:ln>
                <a:noFill/>
              </a:ln>
              <a:solidFill>
                <a:schemeClr val="accent2"/>
              </a:solidFill>
              <a:effectLst/>
              <a:uLnTx/>
              <a:uFillTx/>
            </a:endParaRPr>
          </a:p>
        </p:txBody>
      </p:sp>
    </p:spTree>
    <p:extLst>
      <p:ext uri="{BB962C8B-B14F-4D97-AF65-F5344CB8AC3E}">
        <p14:creationId xmlns:p14="http://schemas.microsoft.com/office/powerpoint/2010/main" val="423815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968D-F990-4FB8-AE1F-EA7009DB0CE6}"/>
              </a:ext>
            </a:extLst>
          </p:cNvPr>
          <p:cNvSpPr>
            <a:spLocks noGrp="1"/>
          </p:cNvSpPr>
          <p:nvPr>
            <p:ph type="title"/>
          </p:nvPr>
        </p:nvSpPr>
        <p:spPr>
          <a:xfrm>
            <a:off x="581192" y="702156"/>
            <a:ext cx="11029616" cy="1013800"/>
          </a:xfrm>
        </p:spPr>
        <p:txBody>
          <a:bodyPr>
            <a:normAutofit/>
          </a:bodyPr>
          <a:lstStyle/>
          <a:p>
            <a:r>
              <a:rPr lang="en-US" dirty="0"/>
              <a:t>Concentration &amp; Focus Situation 1</a:t>
            </a:r>
          </a:p>
        </p:txBody>
      </p:sp>
      <p:sp>
        <p:nvSpPr>
          <p:cNvPr id="18" name="Rectangle 17">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A85CF26-EE5D-4DCB-BCA9-554A4422BB03}"/>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1" r="6253" b="-4"/>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B5E8EA9F-6F96-4100-B8F2-54A23FA247E7}"/>
              </a:ext>
            </a:extLst>
          </p:cNvPr>
          <p:cNvSpPr>
            <a:spLocks noGrp="1"/>
          </p:cNvSpPr>
          <p:nvPr>
            <p:ph idx="1"/>
          </p:nvPr>
        </p:nvSpPr>
        <p:spPr>
          <a:xfrm>
            <a:off x="6335805" y="2180496"/>
            <a:ext cx="5275001" cy="4045683"/>
          </a:xfrm>
        </p:spPr>
        <p:txBody>
          <a:bodyPr>
            <a:normAutofit/>
          </a:bodyPr>
          <a:lstStyle/>
          <a:p>
            <a:pPr marL="0" indent="0">
              <a:buNone/>
            </a:pPr>
            <a:r>
              <a:rPr lang="en-US" sz="2400" dirty="0">
                <a:latin typeface="Arial" panose="020B0604020202020204" pitchFamily="34" charset="0"/>
                <a:ea typeface="Calibri" panose="020F0502020204030204" pitchFamily="34" charset="0"/>
              </a:rPr>
              <a:t>Nigel is a case manager who had difficulty completing required documentation. Nigel’s workstation is in a noisy, open cubicle area that limits his ability to focus and concentrate. With no private space available, Nigel believes a change in office hours may help.</a:t>
            </a:r>
          </a:p>
          <a:p>
            <a:endParaRPr lang="en-US" dirty="0"/>
          </a:p>
        </p:txBody>
      </p:sp>
      <p:sp>
        <p:nvSpPr>
          <p:cNvPr id="3" name="Slide Number Placeholder 2">
            <a:extLst>
              <a:ext uri="{FF2B5EF4-FFF2-40B4-BE49-F238E27FC236}">
                <a16:creationId xmlns:a16="http://schemas.microsoft.com/office/drawing/2014/main" id="{28E0D46E-AF0C-4BB7-A44F-8D8A552D36D5}"/>
              </a:ext>
            </a:extLst>
          </p:cNvPr>
          <p:cNvSpPr>
            <a:spLocks noGrp="1"/>
          </p:cNvSpPr>
          <p:nvPr>
            <p:ph type="sldNum" sz="quarter" idx="12"/>
          </p:nvPr>
        </p:nvSpPr>
        <p:spPr>
          <a:xfrm>
            <a:off x="10668000" y="104761"/>
            <a:ext cx="1052508" cy="365125"/>
          </a:xfrm>
        </p:spPr>
        <p:txBody>
          <a:bodyPr>
            <a:normAutofit/>
          </a:bodyPr>
          <a:lstStyle/>
          <a:p>
            <a:pPr>
              <a:lnSpc>
                <a:spcPct val="90000"/>
              </a:lnSpc>
              <a:spcAft>
                <a:spcPts val="600"/>
              </a:spcAft>
              <a:defRPr/>
            </a:pPr>
            <a:fld id="{34721FB7-C0A5-47CA-819C-4FFA2629E122}" type="slidenum">
              <a:rPr lang="en-US" altLang="en-US" sz="1600" smtClean="0"/>
              <a:pPr>
                <a:lnSpc>
                  <a:spcPct val="90000"/>
                </a:lnSpc>
                <a:spcAft>
                  <a:spcPts val="600"/>
                </a:spcAft>
                <a:defRPr/>
              </a:pPr>
              <a:t>29</a:t>
            </a:fld>
            <a:endParaRPr lang="en-US" altLang="en-US" sz="1600" dirty="0"/>
          </a:p>
        </p:txBody>
      </p:sp>
    </p:spTree>
    <p:extLst>
      <p:ext uri="{BB962C8B-B14F-4D97-AF65-F5344CB8AC3E}">
        <p14:creationId xmlns:p14="http://schemas.microsoft.com/office/powerpoint/2010/main" val="213282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sp>
        <p:nvSpPr>
          <p:cNvPr id="4" name="Slide Number Placeholder 3">
            <a:extLst>
              <a:ext uri="{FF2B5EF4-FFF2-40B4-BE49-F238E27FC236}">
                <a16:creationId xmlns:a16="http://schemas.microsoft.com/office/drawing/2014/main" id="{5AAA4C37-1AED-4F4E-AF40-81719900D239}"/>
              </a:ext>
            </a:extLst>
          </p:cNvPr>
          <p:cNvSpPr>
            <a:spLocks noGrp="1"/>
          </p:cNvSpPr>
          <p:nvPr>
            <p:ph type="sldNum" sz="quarter" idx="12"/>
          </p:nvPr>
        </p:nvSpPr>
        <p:spPr>
          <a:xfrm>
            <a:off x="10665305" y="92075"/>
            <a:ext cx="1052508" cy="365125"/>
          </a:xfrm>
        </p:spPr>
        <p:txBody>
          <a:bodyPr>
            <a:normAutofit/>
          </a:bodyPr>
          <a:lstStyle/>
          <a:p>
            <a:pPr>
              <a:lnSpc>
                <a:spcPct val="90000"/>
              </a:lnSpc>
              <a:spcAft>
                <a:spcPts val="600"/>
              </a:spcAft>
            </a:pPr>
            <a:fld id="{D57F1E4F-1CFF-5643-939E-217C01CDF565}" type="slidenum">
              <a:rPr lang="en-US" sz="1600" smtClean="0"/>
              <a:pPr>
                <a:lnSpc>
                  <a:spcPct val="90000"/>
                </a:lnSpc>
                <a:spcAft>
                  <a:spcPts val="600"/>
                </a:spcAft>
              </a:pPr>
              <a:t>3</a:t>
            </a:fld>
            <a:endParaRPr lang="en-US" sz="1600" dirty="0"/>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1566290440"/>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6333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FCFF-06DC-402A-9B79-4F4AB114EEE1}"/>
              </a:ext>
            </a:extLst>
          </p:cNvPr>
          <p:cNvSpPr>
            <a:spLocks noGrp="1"/>
          </p:cNvSpPr>
          <p:nvPr>
            <p:ph type="title"/>
          </p:nvPr>
        </p:nvSpPr>
        <p:spPr>
          <a:xfrm>
            <a:off x="581192" y="702156"/>
            <a:ext cx="11029616" cy="1013800"/>
          </a:xfrm>
        </p:spPr>
        <p:txBody>
          <a:bodyPr>
            <a:normAutofit/>
          </a:bodyPr>
          <a:lstStyle/>
          <a:p>
            <a:r>
              <a:rPr lang="en-US" dirty="0"/>
              <a:t>Concentration &amp; Focus Solution 1</a:t>
            </a:r>
          </a:p>
        </p:txBody>
      </p:sp>
      <p:sp>
        <p:nvSpPr>
          <p:cNvPr id="10" name="Rectangle 9">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B48BF6-AA9B-4033-B8C9-1200C052657C}"/>
              </a:ext>
              <a:ext uri="{C183D7F6-B498-43B3-948B-1728B52AA6E4}">
                <adec:decorative xmlns:adec="http://schemas.microsoft.com/office/drawing/2017/decorative" val="1"/>
              </a:ext>
            </a:extLst>
          </p:cNvPr>
          <p:cNvPicPr>
            <a:picLocks noChangeAspect="1"/>
          </p:cNvPicPr>
          <p:nvPr/>
        </p:nvPicPr>
        <p:blipFill rotWithShape="1">
          <a:blip r:embed="rId2"/>
          <a:srcRect l="6451" r="12978" b="3"/>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41F5F2C9-0836-4FD1-AA83-7FF48EB6F794}"/>
              </a:ext>
            </a:extLst>
          </p:cNvPr>
          <p:cNvSpPr>
            <a:spLocks noGrp="1"/>
          </p:cNvSpPr>
          <p:nvPr>
            <p:ph idx="1"/>
          </p:nvPr>
        </p:nvSpPr>
        <p:spPr>
          <a:xfrm>
            <a:off x="6335805" y="2180496"/>
            <a:ext cx="5275001" cy="4045683"/>
          </a:xfrm>
        </p:spPr>
        <p:txBody>
          <a:bodyPr>
            <a:normAutofit/>
          </a:bodyPr>
          <a:lstStyle/>
          <a:p>
            <a:pPr marL="0" indent="0">
              <a:buNone/>
            </a:pPr>
            <a:r>
              <a:rPr lang="en-US" sz="2400" dirty="0">
                <a:latin typeface="Arial" panose="020B0604020202020204" pitchFamily="34" charset="0"/>
                <a:ea typeface="Calibri" panose="020F0502020204030204" pitchFamily="34" charset="0"/>
              </a:rPr>
              <a:t>Nigel’s supervisor agrees that the office is hectic when staffed and approves a schedule change. Nigel was allowed to work two hours earlier, not only before the arrival of co-workers but also when he has the most mental acuity and ability to focus.</a:t>
            </a:r>
            <a:endParaRPr lang="en-US" dirty="0"/>
          </a:p>
        </p:txBody>
      </p:sp>
      <p:sp>
        <p:nvSpPr>
          <p:cNvPr id="3" name="Slide Number Placeholder 2">
            <a:extLst>
              <a:ext uri="{FF2B5EF4-FFF2-40B4-BE49-F238E27FC236}">
                <a16:creationId xmlns:a16="http://schemas.microsoft.com/office/drawing/2014/main" id="{D6D4196B-96AB-44DA-BAF6-0209A196AF95}"/>
              </a:ext>
            </a:extLst>
          </p:cNvPr>
          <p:cNvSpPr>
            <a:spLocks noGrp="1"/>
          </p:cNvSpPr>
          <p:nvPr>
            <p:ph type="sldNum" sz="quarter" idx="12"/>
          </p:nvPr>
        </p:nvSpPr>
        <p:spPr>
          <a:xfrm>
            <a:off x="10668000" y="104761"/>
            <a:ext cx="1052508" cy="365125"/>
          </a:xfrm>
        </p:spPr>
        <p:txBody>
          <a:bodyPr>
            <a:normAutofit/>
          </a:bodyPr>
          <a:lstStyle/>
          <a:p>
            <a:pPr>
              <a:lnSpc>
                <a:spcPct val="90000"/>
              </a:lnSpc>
              <a:spcAft>
                <a:spcPts val="600"/>
              </a:spcAft>
              <a:defRPr/>
            </a:pPr>
            <a:fld id="{34721FB7-C0A5-47CA-819C-4FFA2629E122}" type="slidenum">
              <a:rPr lang="en-US" altLang="en-US" sz="1600" smtClean="0"/>
              <a:pPr>
                <a:lnSpc>
                  <a:spcPct val="90000"/>
                </a:lnSpc>
                <a:spcAft>
                  <a:spcPts val="600"/>
                </a:spcAft>
                <a:defRPr/>
              </a:pPr>
              <a:t>30</a:t>
            </a:fld>
            <a:endParaRPr lang="en-US" altLang="en-US" sz="1600" dirty="0"/>
          </a:p>
        </p:txBody>
      </p:sp>
    </p:spTree>
    <p:extLst>
      <p:ext uri="{BB962C8B-B14F-4D97-AF65-F5344CB8AC3E}">
        <p14:creationId xmlns:p14="http://schemas.microsoft.com/office/powerpoint/2010/main" val="423241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6E4D-D264-4401-BFE5-3613889EDB5F}"/>
              </a:ext>
            </a:extLst>
          </p:cNvPr>
          <p:cNvSpPr>
            <a:spLocks noGrp="1"/>
          </p:cNvSpPr>
          <p:nvPr>
            <p:ph type="title"/>
          </p:nvPr>
        </p:nvSpPr>
        <p:spPr>
          <a:xfrm>
            <a:off x="581192" y="702156"/>
            <a:ext cx="11029616" cy="1013800"/>
          </a:xfrm>
        </p:spPr>
        <p:txBody>
          <a:bodyPr>
            <a:normAutofit/>
          </a:bodyPr>
          <a:lstStyle/>
          <a:p>
            <a:r>
              <a:rPr lang="en-US" dirty="0"/>
              <a:t>Concentration &amp; Focus Situation 2</a:t>
            </a:r>
          </a:p>
        </p:txBody>
      </p:sp>
      <p:sp>
        <p:nvSpPr>
          <p:cNvPr id="3" name="Content Placeholder 2"/>
          <p:cNvSpPr>
            <a:spLocks noGrp="1"/>
          </p:cNvSpPr>
          <p:nvPr>
            <p:ph idx="1"/>
          </p:nvPr>
        </p:nvSpPr>
        <p:spPr>
          <a:xfrm>
            <a:off x="581192" y="2180496"/>
            <a:ext cx="7225075" cy="3678303"/>
          </a:xfrm>
        </p:spPr>
        <p:txBody>
          <a:bodyPr>
            <a:normAutofit/>
          </a:bodyPr>
          <a:lstStyle/>
          <a:p>
            <a:pPr marL="0" indent="0" defTabSz="914400" eaLnBrk="0" fontAlgn="base" hangingPunct="0">
              <a:spcAft>
                <a:spcPts val="1200"/>
              </a:spcAft>
              <a:buClrTx/>
              <a:buSzTx/>
              <a:buNone/>
              <a:defRPr/>
            </a:pPr>
            <a:r>
              <a:rPr lang="en-US" altLang="en-US" sz="2400" dirty="0">
                <a:latin typeface="Arial" pitchFamily="34" charset="0"/>
              </a:rPr>
              <a:t>John is a teacher who has ADHD and is having difficulty managing varied tasks at the workplace during the pandemic. He describes feeling overstimulated and overwhelmed towards the end of each school day. </a:t>
            </a:r>
          </a:p>
          <a:p>
            <a:pPr marL="0" indent="0">
              <a:spcAft>
                <a:spcPts val="1200"/>
              </a:spcAft>
            </a:pPr>
            <a:endParaRPr lang="en-US" b="0" dirty="0"/>
          </a:p>
        </p:txBody>
      </p:sp>
      <p:sp>
        <p:nvSpPr>
          <p:cNvPr id="95235" name="Slide Number Placeholder 5"/>
          <p:cNvSpPr>
            <a:spLocks noGrp="1"/>
          </p:cNvSpPr>
          <p:nvPr>
            <p:ph type="sldNum" sz="quarter" idx="12"/>
          </p:nvPr>
        </p:nvSpPr>
        <p:spPr bwMode="auto">
          <a:xfrm>
            <a:off x="11189925" y="76880"/>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31</a:t>
            </a:fld>
            <a:endParaRPr lang="en-US" altLang="en-US" sz="1600" dirty="0">
              <a:solidFill>
                <a:schemeClr val="accent2"/>
              </a:solidFill>
            </a:endParaRPr>
          </a:p>
        </p:txBody>
      </p:sp>
      <p:pic>
        <p:nvPicPr>
          <p:cNvPr id="5" name="Picture 4">
            <a:extLst>
              <a:ext uri="{FF2B5EF4-FFF2-40B4-BE49-F238E27FC236}">
                <a16:creationId xmlns:a16="http://schemas.microsoft.com/office/drawing/2014/main" id="{DE3639DC-0EE6-4913-9EC4-95729AB23CEB}"/>
              </a:ext>
              <a:ext uri="{C183D7F6-B498-43B3-948B-1728B52AA6E4}">
                <adec:decorative xmlns:adec="http://schemas.microsoft.com/office/drawing/2017/decorative" val="1"/>
              </a:ext>
            </a:extLst>
          </p:cNvPr>
          <p:cNvPicPr>
            <a:picLocks noChangeAspect="1"/>
          </p:cNvPicPr>
          <p:nvPr/>
        </p:nvPicPr>
        <p:blipFill rotWithShape="1">
          <a:blip r:embed="rId3"/>
          <a:srcRect l="30005" r="15005" b="-3"/>
          <a:stretch/>
        </p:blipFill>
        <p:spPr>
          <a:xfrm>
            <a:off x="8572307" y="2180496"/>
            <a:ext cx="2890055" cy="3534504"/>
          </a:xfrm>
          <a:prstGeom prst="rect">
            <a:avLst/>
          </a:prstGeom>
        </p:spPr>
      </p:pic>
    </p:spTree>
    <p:extLst>
      <p:ext uri="{BB962C8B-B14F-4D97-AF65-F5344CB8AC3E}">
        <p14:creationId xmlns:p14="http://schemas.microsoft.com/office/powerpoint/2010/main" val="261458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90AE-F340-4288-8895-E5FD1B4C530A}"/>
              </a:ext>
            </a:extLst>
          </p:cNvPr>
          <p:cNvSpPr>
            <a:spLocks noGrp="1"/>
          </p:cNvSpPr>
          <p:nvPr>
            <p:ph type="title"/>
          </p:nvPr>
        </p:nvSpPr>
        <p:spPr>
          <a:xfrm>
            <a:off x="581192" y="702156"/>
            <a:ext cx="11029616" cy="1013800"/>
          </a:xfrm>
        </p:spPr>
        <p:txBody>
          <a:bodyPr>
            <a:normAutofit/>
          </a:bodyPr>
          <a:lstStyle/>
          <a:p>
            <a:r>
              <a:rPr lang="en-US" dirty="0"/>
              <a:t>Concentration &amp; Focus Solution 2</a:t>
            </a:r>
          </a:p>
        </p:txBody>
      </p:sp>
      <p:pic>
        <p:nvPicPr>
          <p:cNvPr id="5" name="Picture 4">
            <a:extLst>
              <a:ext uri="{FF2B5EF4-FFF2-40B4-BE49-F238E27FC236}">
                <a16:creationId xmlns:a16="http://schemas.microsoft.com/office/drawing/2014/main" id="{4640C0B5-877D-4B6D-8595-C38AAABA8D24}"/>
              </a:ext>
              <a:ext uri="{C183D7F6-B498-43B3-948B-1728B52AA6E4}">
                <adec:decorative xmlns:adec="http://schemas.microsoft.com/office/drawing/2017/decorative" val="1"/>
              </a:ext>
            </a:extLst>
          </p:cNvPr>
          <p:cNvPicPr>
            <a:picLocks noChangeAspect="1"/>
          </p:cNvPicPr>
          <p:nvPr/>
        </p:nvPicPr>
        <p:blipFill rotWithShape="1">
          <a:blip r:embed="rId2"/>
          <a:srcRect l="11775" r="33849" b="-2"/>
          <a:stretch/>
        </p:blipFill>
        <p:spPr>
          <a:xfrm>
            <a:off x="575735" y="1938537"/>
            <a:ext cx="3285068" cy="4017600"/>
          </a:xfrm>
          <a:prstGeom prst="rect">
            <a:avLst/>
          </a:prstGeom>
        </p:spPr>
      </p:pic>
      <p:sp>
        <p:nvSpPr>
          <p:cNvPr id="4" name="Content Placeholder 3">
            <a:extLst>
              <a:ext uri="{FF2B5EF4-FFF2-40B4-BE49-F238E27FC236}">
                <a16:creationId xmlns:a16="http://schemas.microsoft.com/office/drawing/2014/main" id="{992A27FE-9F7C-4E16-BB6D-9510169A8E48}"/>
              </a:ext>
            </a:extLst>
          </p:cNvPr>
          <p:cNvSpPr>
            <a:spLocks noGrp="1"/>
          </p:cNvSpPr>
          <p:nvPr>
            <p:ph idx="1"/>
          </p:nvPr>
        </p:nvSpPr>
        <p:spPr>
          <a:xfrm>
            <a:off x="4343400" y="2180496"/>
            <a:ext cx="7272865" cy="3678303"/>
          </a:xfrm>
        </p:spPr>
        <p:txBody>
          <a:bodyPr>
            <a:normAutofit/>
          </a:bodyPr>
          <a:lstStyle/>
          <a:p>
            <a:pPr marL="0" indent="0">
              <a:spcAft>
                <a:spcPts val="1200"/>
              </a:spcAft>
              <a:buNone/>
            </a:pPr>
            <a:r>
              <a:rPr lang="en-US" sz="2400" b="0" dirty="0">
                <a:latin typeface="Arial" panose="020B0604020202020204" pitchFamily="34" charset="0"/>
              </a:rPr>
              <a:t>John sends an email to the HR department explaining his diagnosis, how he has managed limitations in the past, and how the pandemic has changed this. John includes a letter from his health care provider to support his statements and asks to meet with the employer to explore accommodations. </a:t>
            </a:r>
          </a:p>
        </p:txBody>
      </p:sp>
      <p:sp>
        <p:nvSpPr>
          <p:cNvPr id="3" name="Slide Number Placeholder 2">
            <a:extLst>
              <a:ext uri="{FF2B5EF4-FFF2-40B4-BE49-F238E27FC236}">
                <a16:creationId xmlns:a16="http://schemas.microsoft.com/office/drawing/2014/main" id="{0265B047-1170-484C-AE0E-55927781D5F5}"/>
              </a:ext>
            </a:extLst>
          </p:cNvPr>
          <p:cNvSpPr>
            <a:spLocks noGrp="1"/>
          </p:cNvSpPr>
          <p:nvPr>
            <p:ph type="sldNum" sz="quarter" idx="12"/>
          </p:nvPr>
        </p:nvSpPr>
        <p:spPr>
          <a:xfrm>
            <a:off x="11201400" y="55053"/>
            <a:ext cx="544875" cy="365125"/>
          </a:xfrm>
        </p:spPr>
        <p:txBody>
          <a:bodyPr>
            <a:normAutofit/>
          </a:bodyPr>
          <a:lstStyle/>
          <a:p>
            <a:pPr>
              <a:lnSpc>
                <a:spcPct val="90000"/>
              </a:lnSpc>
              <a:spcAft>
                <a:spcPts val="600"/>
              </a:spcAft>
              <a:defRPr/>
            </a:pPr>
            <a:fld id="{34721FB7-C0A5-47CA-819C-4FFA2629E122}" type="slidenum">
              <a:rPr lang="en-US" altLang="en-US" sz="1600" smtClean="0"/>
              <a:pPr>
                <a:lnSpc>
                  <a:spcPct val="90000"/>
                </a:lnSpc>
                <a:spcAft>
                  <a:spcPts val="600"/>
                </a:spcAft>
                <a:defRPr/>
              </a:pPr>
              <a:t>32</a:t>
            </a:fld>
            <a:endParaRPr lang="en-US" altLang="en-US" sz="1600" dirty="0"/>
          </a:p>
        </p:txBody>
      </p:sp>
    </p:spTree>
    <p:extLst>
      <p:ext uri="{BB962C8B-B14F-4D97-AF65-F5344CB8AC3E}">
        <p14:creationId xmlns:p14="http://schemas.microsoft.com/office/powerpoint/2010/main" val="4200064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7C7ED0E6-6741-44F7-AACA-A897F8DBBC15}"/>
              </a:ext>
            </a:extLst>
          </p:cNvPr>
          <p:cNvSpPr>
            <a:spLocks noGrp="1"/>
          </p:cNvSpPr>
          <p:nvPr>
            <p:ph type="title"/>
          </p:nvPr>
        </p:nvSpPr>
        <p:spPr>
          <a:xfrm>
            <a:off x="601255" y="702156"/>
            <a:ext cx="3409783" cy="1013800"/>
          </a:xfrm>
        </p:spPr>
        <p:txBody>
          <a:bodyPr>
            <a:normAutofit/>
          </a:bodyPr>
          <a:lstStyle/>
          <a:p>
            <a:r>
              <a:rPr lang="en-US" dirty="0"/>
              <a:t>Time Management</a:t>
            </a:r>
          </a:p>
        </p:txBody>
      </p:sp>
      <p:pic>
        <p:nvPicPr>
          <p:cNvPr id="4" name="Picture 3">
            <a:extLst>
              <a:ext uri="{FF2B5EF4-FFF2-40B4-BE49-F238E27FC236}">
                <a16:creationId xmlns:a16="http://schemas.microsoft.com/office/drawing/2014/main" id="{BDA5CA16-9F48-48C4-9405-7A27E00A24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91522" y="1346348"/>
            <a:ext cx="6489819" cy="4185933"/>
          </a:xfrm>
          <a:prstGeom prst="rect">
            <a:avLst/>
          </a:prstGeom>
        </p:spPr>
      </p:pic>
      <p:sp>
        <p:nvSpPr>
          <p:cNvPr id="40963" name="Slide Number Placeholder 2"/>
          <p:cNvSpPr>
            <a:spLocks noGrp="1"/>
          </p:cNvSpPr>
          <p:nvPr>
            <p:ph type="sldNum" sz="quarter" idx="12"/>
          </p:nvPr>
        </p:nvSpPr>
        <p:spPr bwMode="auto">
          <a:xfrm>
            <a:off x="10668000" y="6587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4C38FA89-60E9-4315-AC69-6240ADDFDB14}" type="slidenum">
              <a:rPr lang="en-US" altLang="en-US" sz="1600">
                <a:solidFill>
                  <a:schemeClr val="accent2"/>
                </a:solidFill>
              </a:rPr>
              <a:pPr>
                <a:lnSpc>
                  <a:spcPct val="90000"/>
                </a:lnSpc>
                <a:spcBef>
                  <a:spcPct val="0"/>
                </a:spcBef>
                <a:spcAft>
                  <a:spcPts val="600"/>
                </a:spcAft>
                <a:buFontTx/>
                <a:buNone/>
              </a:pPr>
              <a:t>33</a:t>
            </a:fld>
            <a:endParaRPr lang="en-US" altLang="en-US" sz="1600" dirty="0">
              <a:solidFill>
                <a:schemeClr val="accent2"/>
              </a:solidFill>
            </a:endParaRPr>
          </a:p>
        </p:txBody>
      </p:sp>
    </p:spTree>
    <p:extLst>
      <p:ext uri="{BB962C8B-B14F-4D97-AF65-F5344CB8AC3E}">
        <p14:creationId xmlns:p14="http://schemas.microsoft.com/office/powerpoint/2010/main" val="324069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383-BE27-41CD-821C-EC9D076A0901}"/>
              </a:ext>
            </a:extLst>
          </p:cNvPr>
          <p:cNvSpPr>
            <a:spLocks noGrp="1"/>
          </p:cNvSpPr>
          <p:nvPr>
            <p:ph type="title"/>
          </p:nvPr>
        </p:nvSpPr>
        <p:spPr>
          <a:xfrm>
            <a:off x="581192" y="702156"/>
            <a:ext cx="11029616" cy="1013800"/>
          </a:xfrm>
        </p:spPr>
        <p:txBody>
          <a:bodyPr>
            <a:normAutofit/>
          </a:bodyPr>
          <a:lstStyle/>
          <a:p>
            <a:r>
              <a:rPr lang="en-US" dirty="0"/>
              <a:t>Time Management Situation 1</a:t>
            </a:r>
          </a:p>
        </p:txBody>
      </p:sp>
      <p:sp>
        <p:nvSpPr>
          <p:cNvPr id="3" name="Content Placeholder 2"/>
          <p:cNvSpPr>
            <a:spLocks noGrp="1"/>
          </p:cNvSpPr>
          <p:nvPr>
            <p:ph idx="1"/>
          </p:nvPr>
        </p:nvSpPr>
        <p:spPr>
          <a:xfrm>
            <a:off x="581192" y="2180496"/>
            <a:ext cx="7225075" cy="3678303"/>
          </a:xfrm>
        </p:spPr>
        <p:txBody>
          <a:bodyPr>
            <a:normAutofit/>
          </a:bodyPr>
          <a:lstStyle/>
          <a:p>
            <a:pPr marL="0" indent="0">
              <a:buNone/>
            </a:pPr>
            <a:r>
              <a:rPr lang="en-US" altLang="en-US" sz="2400" b="0" dirty="0">
                <a:latin typeface="Arial" panose="020B0604020202020204" pitchFamily="34" charset="0"/>
              </a:rPr>
              <a:t>An employee who works outside landscaping has trouble with time management and task completion. He works for a small employer who cannot provide the direct supervision necessary. The employee was using </a:t>
            </a:r>
            <a:r>
              <a:rPr lang="en-US" altLang="en-US" sz="2400" dirty="0">
                <a:latin typeface="Arial" panose="020B0604020202020204" pitchFamily="34" charset="0"/>
              </a:rPr>
              <a:t>his </a:t>
            </a:r>
            <a:r>
              <a:rPr lang="en-US" altLang="en-US" sz="2400" b="0" dirty="0">
                <a:latin typeface="Arial" panose="020B0604020202020204" pitchFamily="34" charset="0"/>
              </a:rPr>
              <a:t>phone to help manage time, but the employer felt it made it look like he was off task.</a:t>
            </a:r>
          </a:p>
          <a:p>
            <a:pPr marL="0" indent="0"/>
            <a:endParaRPr lang="en-US" dirty="0"/>
          </a:p>
          <a:p>
            <a:pPr marL="400050" lvl="1" indent="0">
              <a:buNone/>
            </a:pPr>
            <a:endParaRPr lang="en-US" dirty="0"/>
          </a:p>
        </p:txBody>
      </p:sp>
      <p:sp>
        <p:nvSpPr>
          <p:cNvPr id="95235" name="Slide Number Placeholder 5"/>
          <p:cNvSpPr>
            <a:spLocks noGrp="1"/>
          </p:cNvSpPr>
          <p:nvPr>
            <p:ph type="sldNum" sz="quarter" idx="12"/>
          </p:nvPr>
        </p:nvSpPr>
        <p:spPr bwMode="auto">
          <a:xfrm>
            <a:off x="11189925" y="76880"/>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34</a:t>
            </a:fld>
            <a:endParaRPr lang="en-US" altLang="en-US" sz="1600" dirty="0">
              <a:solidFill>
                <a:schemeClr val="accent2"/>
              </a:solidFill>
            </a:endParaRPr>
          </a:p>
        </p:txBody>
      </p:sp>
      <p:pic>
        <p:nvPicPr>
          <p:cNvPr id="5" name="Picture 4">
            <a:extLst>
              <a:ext uri="{FF2B5EF4-FFF2-40B4-BE49-F238E27FC236}">
                <a16:creationId xmlns:a16="http://schemas.microsoft.com/office/drawing/2014/main" id="{777F3D59-A844-4897-ACA4-B605D226C5A5}"/>
              </a:ext>
              <a:ext uri="{C183D7F6-B498-43B3-948B-1728B52AA6E4}">
                <adec:decorative xmlns:adec="http://schemas.microsoft.com/office/drawing/2017/decorative" val="1"/>
              </a:ext>
            </a:extLst>
          </p:cNvPr>
          <p:cNvPicPr>
            <a:picLocks noChangeAspect="1"/>
          </p:cNvPicPr>
          <p:nvPr/>
        </p:nvPicPr>
        <p:blipFill rotWithShape="1">
          <a:blip r:embed="rId3"/>
          <a:srcRect l="23188" r="18348" b="-1"/>
          <a:stretch/>
        </p:blipFill>
        <p:spPr>
          <a:xfrm>
            <a:off x="8382000" y="2359707"/>
            <a:ext cx="2714564" cy="3319880"/>
          </a:xfrm>
          <a:prstGeom prst="rect">
            <a:avLst/>
          </a:prstGeom>
        </p:spPr>
      </p:pic>
    </p:spTree>
    <p:extLst>
      <p:ext uri="{BB962C8B-B14F-4D97-AF65-F5344CB8AC3E}">
        <p14:creationId xmlns:p14="http://schemas.microsoft.com/office/powerpoint/2010/main" val="2946643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383-BE27-41CD-821C-EC9D076A0901}"/>
              </a:ext>
            </a:extLst>
          </p:cNvPr>
          <p:cNvSpPr>
            <a:spLocks noGrp="1"/>
          </p:cNvSpPr>
          <p:nvPr>
            <p:ph type="title"/>
          </p:nvPr>
        </p:nvSpPr>
        <p:spPr>
          <a:xfrm>
            <a:off x="581192" y="702156"/>
            <a:ext cx="11029616" cy="1013800"/>
          </a:xfrm>
        </p:spPr>
        <p:txBody>
          <a:bodyPr>
            <a:normAutofit/>
          </a:bodyPr>
          <a:lstStyle/>
          <a:p>
            <a:r>
              <a:rPr lang="en-US" dirty="0"/>
              <a:t>Time Management Solution 2</a:t>
            </a:r>
          </a:p>
        </p:txBody>
      </p:sp>
      <p:sp>
        <p:nvSpPr>
          <p:cNvPr id="72" name="Rectangle 7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DD6F95-A9F2-4105-B8F5-75D81B5C4C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529423"/>
            <a:ext cx="4962525" cy="3312485"/>
          </a:xfrm>
          <a:prstGeom prst="rect">
            <a:avLst/>
          </a:prstGeom>
        </p:spPr>
      </p:pic>
      <p:sp>
        <p:nvSpPr>
          <p:cNvPr id="3" name="Content Placeholder 2"/>
          <p:cNvSpPr>
            <a:spLocks noGrp="1"/>
          </p:cNvSpPr>
          <p:nvPr>
            <p:ph idx="1"/>
          </p:nvPr>
        </p:nvSpPr>
        <p:spPr>
          <a:xfrm>
            <a:off x="6335805" y="2180496"/>
            <a:ext cx="5275001" cy="4045683"/>
          </a:xfrm>
        </p:spPr>
        <p:txBody>
          <a:bodyPr>
            <a:normAutofit/>
          </a:bodyPr>
          <a:lstStyle/>
          <a:p>
            <a:pPr marL="0" indent="0">
              <a:spcAft>
                <a:spcPts val="1200"/>
              </a:spcAft>
              <a:buNone/>
            </a:pPr>
            <a:r>
              <a:rPr lang="en-US" altLang="en-US" sz="2400" b="0" dirty="0"/>
              <a:t>JAN suggested a daily written list of tasks and a watch with multiple settings programmable to varying amounts of time. The watch was set to vibrate and the task needing to be completed or started appeared on the face of the watch. The employee was trained to set the watch for daily tasks. </a:t>
            </a:r>
            <a:endParaRPr lang="en-US" dirty="0"/>
          </a:p>
        </p:txBody>
      </p:sp>
      <p:sp>
        <p:nvSpPr>
          <p:cNvPr id="95235" name="Slide Number Placeholder 5"/>
          <p:cNvSpPr>
            <a:spLocks noGrp="1"/>
          </p:cNvSpPr>
          <p:nvPr>
            <p:ph type="sldNum" sz="quarter" idx="12"/>
          </p:nvPr>
        </p:nvSpPr>
        <p:spPr bwMode="auto">
          <a:xfrm>
            <a:off x="10668000" y="76200"/>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35</a:t>
            </a:fld>
            <a:endParaRPr lang="en-US" altLang="en-US" sz="1600" dirty="0">
              <a:solidFill>
                <a:schemeClr val="accent2"/>
              </a:solidFill>
            </a:endParaRPr>
          </a:p>
        </p:txBody>
      </p:sp>
    </p:spTree>
    <p:extLst>
      <p:ext uri="{BB962C8B-B14F-4D97-AF65-F5344CB8AC3E}">
        <p14:creationId xmlns:p14="http://schemas.microsoft.com/office/powerpoint/2010/main" val="2456292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0A2E8C-1552-4B2D-825E-412F50CC41F0}"/>
              </a:ext>
            </a:extLst>
          </p:cNvPr>
          <p:cNvSpPr>
            <a:spLocks noGrp="1"/>
          </p:cNvSpPr>
          <p:nvPr>
            <p:ph type="title"/>
          </p:nvPr>
        </p:nvSpPr>
        <p:spPr>
          <a:xfrm>
            <a:off x="581192" y="702156"/>
            <a:ext cx="11029616" cy="1013800"/>
          </a:xfrm>
        </p:spPr>
        <p:txBody>
          <a:bodyPr>
            <a:normAutofit/>
          </a:bodyPr>
          <a:lstStyle/>
          <a:p>
            <a:r>
              <a:rPr lang="en-US" dirty="0"/>
              <a:t>Time Management Situation 3</a:t>
            </a:r>
          </a:p>
        </p:txBody>
      </p:sp>
      <p:sp>
        <p:nvSpPr>
          <p:cNvPr id="2" name="Content Placeholder 1"/>
          <p:cNvSpPr>
            <a:spLocks noGrp="1"/>
          </p:cNvSpPr>
          <p:nvPr>
            <p:ph idx="1"/>
          </p:nvPr>
        </p:nvSpPr>
        <p:spPr>
          <a:xfrm>
            <a:off x="581192" y="2180496"/>
            <a:ext cx="7225075" cy="3678303"/>
          </a:xfrm>
        </p:spPr>
        <p:txBody>
          <a:bodyPr>
            <a:normAutofit/>
          </a:bodyPr>
          <a:lstStyle/>
          <a:p>
            <a:pPr marL="0" indent="0" defTabSz="914400" eaLnBrk="0" fontAlgn="base" hangingPunct="0">
              <a:spcAft>
                <a:spcPts val="1200"/>
              </a:spcAft>
              <a:buClrTx/>
              <a:buSzTx/>
              <a:buNone/>
              <a:defRPr/>
            </a:pPr>
            <a:r>
              <a:rPr lang="en-US" altLang="en-US" sz="2400" dirty="0">
                <a:latin typeface="Arial" pitchFamily="34" charset="0"/>
              </a:rPr>
              <a:t>Al is extremely upset because the employer has written him up for being late. The next occurrence will result in termination. Because Al disclosed a disability during the interview, he feels that the employer should know he is unable to be on time and cannot be held accountable for tardiness. </a:t>
            </a:r>
          </a:p>
          <a:p>
            <a:pPr marL="0" indent="0">
              <a:spcAft>
                <a:spcPts val="1200"/>
              </a:spcAft>
              <a:defRPr/>
            </a:pPr>
            <a:endParaRPr lang="en-US" dirty="0"/>
          </a:p>
        </p:txBody>
      </p:sp>
      <p:sp>
        <p:nvSpPr>
          <p:cNvPr id="37891" name="Slide Number Placeholder 2"/>
          <p:cNvSpPr>
            <a:spLocks noGrp="1"/>
          </p:cNvSpPr>
          <p:nvPr>
            <p:ph type="sldNum" sz="quarter" idx="12"/>
          </p:nvPr>
        </p:nvSpPr>
        <p:spPr bwMode="auto">
          <a:xfrm>
            <a:off x="11189925" y="76880"/>
            <a:ext cx="5448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lnSpc>
                <a:spcPct val="90000"/>
              </a:lnSpc>
              <a:spcBef>
                <a:spcPct val="0"/>
              </a:spcBef>
              <a:spcAft>
                <a:spcPts val="600"/>
              </a:spcAft>
              <a:buFontTx/>
              <a:buNone/>
            </a:pPr>
            <a:fld id="{AEECECAD-A0C8-4BD6-9B8E-222FA5791E29}" type="slidenum">
              <a:rPr lang="en-US" altLang="en-US" sz="1600">
                <a:solidFill>
                  <a:schemeClr val="accent2"/>
                </a:solidFill>
              </a:rPr>
              <a:pPr fontAlgn="base">
                <a:lnSpc>
                  <a:spcPct val="90000"/>
                </a:lnSpc>
                <a:spcBef>
                  <a:spcPct val="0"/>
                </a:spcBef>
                <a:spcAft>
                  <a:spcPts val="600"/>
                </a:spcAft>
                <a:buFontTx/>
                <a:buNone/>
              </a:pPr>
              <a:t>36</a:t>
            </a:fld>
            <a:endParaRPr lang="en-US" altLang="en-US" sz="1600" dirty="0">
              <a:solidFill>
                <a:schemeClr val="accent2"/>
              </a:solidFill>
            </a:endParaRPr>
          </a:p>
        </p:txBody>
      </p:sp>
      <p:pic>
        <p:nvPicPr>
          <p:cNvPr id="4" name="Picture 3">
            <a:extLst>
              <a:ext uri="{FF2B5EF4-FFF2-40B4-BE49-F238E27FC236}">
                <a16:creationId xmlns:a16="http://schemas.microsoft.com/office/drawing/2014/main" id="{56F177EE-17D8-4AA0-9919-17EDAAC1FD37}"/>
              </a:ext>
              <a:ext uri="{C183D7F6-B498-43B3-948B-1728B52AA6E4}">
                <adec:decorative xmlns:adec="http://schemas.microsoft.com/office/drawing/2017/decorative" val="1"/>
              </a:ext>
            </a:extLst>
          </p:cNvPr>
          <p:cNvPicPr>
            <a:picLocks noChangeAspect="1"/>
          </p:cNvPicPr>
          <p:nvPr/>
        </p:nvPicPr>
        <p:blipFill rotWithShape="1">
          <a:blip r:embed="rId2"/>
          <a:srcRect t="7815" r="2" b="10654"/>
          <a:stretch/>
        </p:blipFill>
        <p:spPr>
          <a:xfrm>
            <a:off x="8610600" y="2438400"/>
            <a:ext cx="2579325" cy="3154484"/>
          </a:xfrm>
          <a:prstGeom prst="rect">
            <a:avLst/>
          </a:prstGeom>
        </p:spPr>
      </p:pic>
    </p:spTree>
    <p:extLst>
      <p:ext uri="{BB962C8B-B14F-4D97-AF65-F5344CB8AC3E}">
        <p14:creationId xmlns:p14="http://schemas.microsoft.com/office/powerpoint/2010/main" val="225321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FAC9D4B-C8B9-41E7-83FE-6ED949BF1A9A}"/>
              </a:ext>
            </a:extLst>
          </p:cNvPr>
          <p:cNvSpPr>
            <a:spLocks noGrp="1"/>
          </p:cNvSpPr>
          <p:nvPr>
            <p:ph type="title"/>
          </p:nvPr>
        </p:nvSpPr>
        <p:spPr>
          <a:xfrm>
            <a:off x="581192" y="702156"/>
            <a:ext cx="11029616" cy="1013800"/>
          </a:xfrm>
        </p:spPr>
        <p:txBody>
          <a:bodyPr>
            <a:normAutofit/>
          </a:bodyPr>
          <a:lstStyle/>
          <a:p>
            <a:r>
              <a:rPr lang="en-US" dirty="0"/>
              <a:t>Time Management Solution 3</a:t>
            </a:r>
          </a:p>
        </p:txBody>
      </p:sp>
      <p:sp>
        <p:nvSpPr>
          <p:cNvPr id="16" name="Rectangle 15">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80C633-8D26-4307-BD32-3E1126E6E76D}"/>
              </a:ext>
              <a:ext uri="{C183D7F6-B498-43B3-948B-1728B52AA6E4}">
                <adec:decorative xmlns:adec="http://schemas.microsoft.com/office/drawing/2017/decorative" val="1"/>
              </a:ext>
            </a:extLst>
          </p:cNvPr>
          <p:cNvPicPr>
            <a:picLocks noChangeAspect="1"/>
          </p:cNvPicPr>
          <p:nvPr/>
        </p:nvPicPr>
        <p:blipFill rotWithShape="1">
          <a:blip r:embed="rId2"/>
          <a:srcRect l="5358" r="3614" b="-1"/>
          <a:stretch/>
        </p:blipFill>
        <p:spPr>
          <a:xfrm>
            <a:off x="657225" y="2361056"/>
            <a:ext cx="3305175" cy="3649219"/>
          </a:xfrm>
          <a:prstGeom prst="rect">
            <a:avLst/>
          </a:prstGeom>
        </p:spPr>
      </p:pic>
      <p:sp>
        <p:nvSpPr>
          <p:cNvPr id="2" name="Content Placeholder 1">
            <a:extLst>
              <a:ext uri="{FF2B5EF4-FFF2-40B4-BE49-F238E27FC236}">
                <a16:creationId xmlns:a16="http://schemas.microsoft.com/office/drawing/2014/main" id="{08276D52-D4DB-4024-BA36-948FFF1FD68D}"/>
              </a:ext>
            </a:extLst>
          </p:cNvPr>
          <p:cNvSpPr>
            <a:spLocks noGrp="1"/>
          </p:cNvSpPr>
          <p:nvPr>
            <p:ph idx="1"/>
          </p:nvPr>
        </p:nvSpPr>
        <p:spPr>
          <a:xfrm>
            <a:off x="4505325" y="2180496"/>
            <a:ext cx="7105481" cy="4045683"/>
          </a:xfrm>
        </p:spPr>
        <p:txBody>
          <a:bodyPr>
            <a:normAutofit/>
          </a:bodyPr>
          <a:lstStyle/>
          <a:p>
            <a:pPr marL="0" indent="0">
              <a:buNone/>
            </a:pPr>
            <a:r>
              <a:rPr lang="en-US" altLang="en-US" sz="2400" dirty="0">
                <a:latin typeface="Arial" panose="020B0604020202020204" pitchFamily="34" charset="0"/>
              </a:rPr>
              <a:t>Al should have notified the employer that tardiness is related to ADHD the first time it was brought to Al’s attention as a problem. That way he and the employer could have explored accommodation ideas that may have spared Al from reaching the point of termination.</a:t>
            </a:r>
          </a:p>
          <a:p>
            <a:endParaRPr lang="en-US" dirty="0"/>
          </a:p>
        </p:txBody>
      </p:sp>
      <p:sp>
        <p:nvSpPr>
          <p:cNvPr id="3" name="Slide Number Placeholder 2">
            <a:extLst>
              <a:ext uri="{FF2B5EF4-FFF2-40B4-BE49-F238E27FC236}">
                <a16:creationId xmlns:a16="http://schemas.microsoft.com/office/drawing/2014/main" id="{8EC85733-5661-46A7-B15D-29A5042B26F3}"/>
              </a:ext>
            </a:extLst>
          </p:cNvPr>
          <p:cNvSpPr>
            <a:spLocks noGrp="1"/>
          </p:cNvSpPr>
          <p:nvPr>
            <p:ph type="sldNum" sz="quarter" idx="12"/>
          </p:nvPr>
        </p:nvSpPr>
        <p:spPr>
          <a:xfrm>
            <a:off x="10668000" y="104761"/>
            <a:ext cx="1052508" cy="365125"/>
          </a:xfrm>
        </p:spPr>
        <p:txBody>
          <a:bodyPr vert="horz" lIns="91440" tIns="45720" rIns="91440" bIns="45720" numCol="1" rtlCol="0" anchorCtr="0" compatLnSpc="1">
            <a:prstTxWarp prst="textNoShape">
              <a:avLst/>
            </a:prstTxWarp>
            <a:normAutofit/>
          </a:bodyPr>
          <a:lstStyle/>
          <a:p>
            <a:pPr>
              <a:lnSpc>
                <a:spcPct val="90000"/>
              </a:lnSpc>
              <a:spcAft>
                <a:spcPts val="600"/>
              </a:spcAft>
              <a:defRPr/>
            </a:pPr>
            <a:fld id="{34721FB7-C0A5-47CA-819C-4FFA2629E122}" type="slidenum">
              <a:rPr lang="en-US" altLang="en-US" sz="1600" kern="1200">
                <a:latin typeface="Arial" panose="020B0604020202020204" pitchFamily="34" charset="0"/>
                <a:ea typeface="+mn-ea"/>
                <a:cs typeface="Arial" panose="020B0604020202020204" pitchFamily="34" charset="0"/>
              </a:rPr>
              <a:pPr>
                <a:lnSpc>
                  <a:spcPct val="90000"/>
                </a:lnSpc>
                <a:spcAft>
                  <a:spcPts val="600"/>
                </a:spcAft>
                <a:defRPr/>
              </a:pPr>
              <a:t>37</a:t>
            </a:fld>
            <a:endParaRPr lang="en-US" altLang="en-US" sz="1600" kern="12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4356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0F1F-6A14-4592-A1C6-BCABBE3078B7}"/>
              </a:ext>
            </a:extLst>
          </p:cNvPr>
          <p:cNvSpPr>
            <a:spLocks noGrp="1"/>
          </p:cNvSpPr>
          <p:nvPr>
            <p:ph type="title"/>
          </p:nvPr>
        </p:nvSpPr>
        <p:spPr/>
        <p:txBody>
          <a:bodyPr/>
          <a:lstStyle/>
          <a:p>
            <a:r>
              <a:rPr lang="en-US" dirty="0"/>
              <a:t>Time Management/ Tardiness Solutions</a:t>
            </a:r>
          </a:p>
        </p:txBody>
      </p:sp>
      <p:sp>
        <p:nvSpPr>
          <p:cNvPr id="4" name="Content Placeholder 3">
            <a:extLst>
              <a:ext uri="{FF2B5EF4-FFF2-40B4-BE49-F238E27FC236}">
                <a16:creationId xmlns:a16="http://schemas.microsoft.com/office/drawing/2014/main" id="{12F3E74D-86E5-46F8-8E39-4FF6D04CA563}"/>
              </a:ext>
            </a:extLst>
          </p:cNvPr>
          <p:cNvSpPr>
            <a:spLocks noGrp="1"/>
          </p:cNvSpPr>
          <p:nvPr>
            <p:ph idx="1"/>
          </p:nvPr>
        </p:nvSpPr>
        <p:spPr>
          <a:xfrm>
            <a:off x="581191" y="2133600"/>
            <a:ext cx="11029615" cy="4144104"/>
          </a:xfrm>
        </p:spPr>
        <p:txBody>
          <a:bodyPr>
            <a:normAutofit fontScale="92500" lnSpcReduction="20000"/>
          </a:bodyPr>
          <a:lstStyle/>
          <a:p>
            <a:pPr marL="0" indent="0">
              <a:spcAft>
                <a:spcPts val="1200"/>
              </a:spcAft>
              <a:buNone/>
            </a:pPr>
            <a:r>
              <a:rPr lang="en-US" sz="2600" dirty="0">
                <a:latin typeface="Arial" panose="020B0604020202020204" pitchFamily="34" charset="0"/>
                <a:ea typeface="Calibri" panose="020F0502020204030204" pitchFamily="34" charset="0"/>
              </a:rPr>
              <a:t>The HR manager talked with Al about ways he may be able to better manage time in the morning, enabling Al to get to work on time: </a:t>
            </a:r>
          </a:p>
          <a:p>
            <a:pPr marL="457200" indent="-457200">
              <a:spcAft>
                <a:spcPts val="1200"/>
              </a:spcAft>
              <a:buFont typeface="Wingdings" panose="05000000000000000000" pitchFamily="2" charset="2"/>
              <a:buChar char="§"/>
            </a:pPr>
            <a:r>
              <a:rPr lang="en-US" sz="2600" dirty="0">
                <a:latin typeface="Arial" panose="020B0604020202020204" pitchFamily="34" charset="0"/>
                <a:ea typeface="Calibri" panose="020F0502020204030204" pitchFamily="34" charset="0"/>
              </a:rPr>
              <a:t>Have a routine of keeping things in place</a:t>
            </a:r>
          </a:p>
          <a:p>
            <a:pPr marL="457200" indent="-457200">
              <a:spcAft>
                <a:spcPts val="1200"/>
              </a:spcAft>
              <a:buFont typeface="Wingdings" panose="05000000000000000000" pitchFamily="2" charset="2"/>
              <a:buChar char="§"/>
            </a:pPr>
            <a:r>
              <a:rPr lang="en-US" sz="2600" dirty="0">
                <a:latin typeface="Arial" panose="020B0604020202020204" pitchFamily="34" charset="0"/>
                <a:ea typeface="Calibri" panose="020F0502020204030204" pitchFamily="34" charset="0"/>
              </a:rPr>
              <a:t>Prepare for tomorrow’s work tonight</a:t>
            </a:r>
          </a:p>
          <a:p>
            <a:pPr marL="457200" indent="-457200">
              <a:spcAft>
                <a:spcPts val="1200"/>
              </a:spcAft>
              <a:buFont typeface="Wingdings" panose="05000000000000000000" pitchFamily="2" charset="2"/>
              <a:buChar char="§"/>
            </a:pPr>
            <a:r>
              <a:rPr lang="en-US" sz="2600" dirty="0">
                <a:latin typeface="Arial" panose="020B0604020202020204" pitchFamily="34" charset="0"/>
                <a:ea typeface="Calibri" panose="020F0502020204030204" pitchFamily="34" charset="0"/>
              </a:rPr>
              <a:t>Create checklists for yourself and others</a:t>
            </a:r>
          </a:p>
          <a:p>
            <a:pPr marL="457200" indent="-457200">
              <a:spcAft>
                <a:spcPts val="1200"/>
              </a:spcAft>
              <a:buFont typeface="Wingdings" panose="05000000000000000000" pitchFamily="2" charset="2"/>
              <a:buChar char="§"/>
            </a:pPr>
            <a:r>
              <a:rPr lang="en-US" sz="2600" dirty="0">
                <a:latin typeface="Arial" panose="020B0604020202020204" pitchFamily="34" charset="0"/>
                <a:ea typeface="Calibri" panose="020F0502020204030204" pitchFamily="34" charset="0"/>
              </a:rPr>
              <a:t>Place sticky notes where you will see them</a:t>
            </a:r>
          </a:p>
          <a:p>
            <a:pPr marL="457200" indent="-457200">
              <a:spcAft>
                <a:spcPts val="1200"/>
              </a:spcAft>
              <a:buFont typeface="Wingdings" panose="05000000000000000000" pitchFamily="2" charset="2"/>
              <a:buChar char="§"/>
            </a:pPr>
            <a:r>
              <a:rPr lang="en-US" sz="2600" dirty="0">
                <a:latin typeface="Arial" panose="020B0604020202020204" pitchFamily="34" charset="0"/>
                <a:ea typeface="Calibri" panose="020F0502020204030204" pitchFamily="34" charset="0"/>
              </a:rPr>
              <a:t>Turn off distractions — including cell phones</a:t>
            </a:r>
          </a:p>
          <a:p>
            <a:pPr marL="457200" indent="-457200">
              <a:spcAft>
                <a:spcPts val="1200"/>
              </a:spcAft>
              <a:buFont typeface="Wingdings" panose="05000000000000000000" pitchFamily="2" charset="2"/>
              <a:buChar char="§"/>
            </a:pPr>
            <a:r>
              <a:rPr lang="en-US" sz="2600" dirty="0">
                <a:latin typeface="Arial" panose="020B0604020202020204" pitchFamily="34" charset="0"/>
                <a:ea typeface="Calibri" panose="020F0502020204030204" pitchFamily="34" charset="0"/>
              </a:rPr>
              <a:t>Use a timer or programmable watch to pace self</a:t>
            </a:r>
          </a:p>
          <a:p>
            <a:endParaRPr lang="en-US" dirty="0"/>
          </a:p>
        </p:txBody>
      </p:sp>
      <p:sp>
        <p:nvSpPr>
          <p:cNvPr id="3" name="Slide Number Placeholder 2">
            <a:extLst>
              <a:ext uri="{FF2B5EF4-FFF2-40B4-BE49-F238E27FC236}">
                <a16:creationId xmlns:a16="http://schemas.microsoft.com/office/drawing/2014/main" id="{05C4EADE-0D26-4076-A27D-53DBB0769BFF}"/>
              </a:ext>
            </a:extLst>
          </p:cNvPr>
          <p:cNvSpPr>
            <a:spLocks noGrp="1"/>
          </p:cNvSpPr>
          <p:nvPr>
            <p:ph type="sldNum" sz="quarter" idx="12"/>
          </p:nvPr>
        </p:nvSpPr>
        <p:spPr>
          <a:xfrm>
            <a:off x="11031989" y="122199"/>
            <a:ext cx="717635" cy="335001"/>
          </a:xfrm>
        </p:spPr>
        <p:txBody>
          <a:bodyPr/>
          <a:lstStyle/>
          <a:p>
            <a:pPr>
              <a:defRPr/>
            </a:pPr>
            <a:fld id="{34721FB7-C0A5-47CA-819C-4FFA2629E122}" type="slidenum">
              <a:rPr lang="en-US" altLang="en-US" sz="1600" smtClean="0"/>
              <a:pPr>
                <a:defRPr/>
              </a:pPr>
              <a:t>38</a:t>
            </a:fld>
            <a:endParaRPr lang="en-US" altLang="en-US" sz="1600" dirty="0"/>
          </a:p>
        </p:txBody>
      </p:sp>
    </p:spTree>
    <p:extLst>
      <p:ext uri="{BB962C8B-B14F-4D97-AF65-F5344CB8AC3E}">
        <p14:creationId xmlns:p14="http://schemas.microsoft.com/office/powerpoint/2010/main" val="1647339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p:txBody>
          <a:bodyPr/>
          <a:lstStyle/>
          <a:p>
            <a:r>
              <a:rPr lang="en-US" dirty="0"/>
              <a:t>Final Q &amp; A Break</a:t>
            </a:r>
          </a:p>
        </p:txBody>
      </p:sp>
      <p:pic>
        <p:nvPicPr>
          <p:cNvPr id="5" name="Content Placeholder 4">
            <a:extLst>
              <a:ext uri="{FF2B5EF4-FFF2-40B4-BE49-F238E27FC236}">
                <a16:creationId xmlns:a16="http://schemas.microsoft.com/office/drawing/2014/main" id="{8283EC6C-CCC7-4F9D-B5EA-281D5B152A31}"/>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3841" y="2181225"/>
            <a:ext cx="4904317" cy="3678238"/>
          </a:xfrm>
        </p:spPr>
      </p:pic>
      <p:sp>
        <p:nvSpPr>
          <p:cNvPr id="86019" name="Slide Number Placeholder 2">
            <a:extLst>
              <a:ext uri="{C183D7F6-B498-43B3-948B-1728B52AA6E4}">
                <adec:decorative xmlns:adec="http://schemas.microsoft.com/office/drawing/2017/decorative" val="0"/>
              </a:ext>
            </a:extLst>
          </p:cNvPr>
          <p:cNvSpPr>
            <a:spLocks noGrp="1"/>
          </p:cNvSpPr>
          <p:nvPr>
            <p:ph type="sldNum" sz="quarter" idx="12"/>
          </p:nvPr>
        </p:nvSpPr>
        <p:spPr bwMode="auto">
          <a:xfrm>
            <a:off x="11031989" y="122199"/>
            <a:ext cx="717635" cy="33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6D0CE08-6779-4AB0-9F48-F938E4236A3B}" type="slidenum">
              <a:rPr lang="en-US" altLang="en-US" sz="1600">
                <a:solidFill>
                  <a:schemeClr val="accent2"/>
                </a:solidFill>
              </a:rPr>
              <a:pPr>
                <a:spcBef>
                  <a:spcPct val="0"/>
                </a:spcBef>
                <a:buFontTx/>
                <a:buNone/>
              </a:pPr>
              <a:t>39</a:t>
            </a:fld>
            <a:endParaRPr lang="en-US" altLang="en-US" sz="1600" dirty="0">
              <a:solidFill>
                <a:schemeClr val="accent2"/>
              </a:solidFill>
            </a:endParaRPr>
          </a:p>
        </p:txBody>
      </p:sp>
    </p:spTree>
    <p:extLst>
      <p:ext uri="{BB962C8B-B14F-4D97-AF65-F5344CB8AC3E}">
        <p14:creationId xmlns:p14="http://schemas.microsoft.com/office/powerpoint/2010/main" val="373670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BFC54-2825-4E2A-8515-C8961B7B5BD9}"/>
              </a:ext>
            </a:extLst>
          </p:cNvPr>
          <p:cNvSpPr>
            <a:spLocks noGrp="1"/>
          </p:cNvSpPr>
          <p:nvPr>
            <p:ph type="title"/>
          </p:nvPr>
        </p:nvSpPr>
        <p:spPr/>
        <p:txBody>
          <a:bodyPr/>
          <a:lstStyle/>
          <a:p>
            <a:r>
              <a:rPr lang="en-US" dirty="0"/>
              <a:t>Executive Functioning</a:t>
            </a:r>
          </a:p>
        </p:txBody>
      </p:sp>
      <p:sp>
        <p:nvSpPr>
          <p:cNvPr id="3" name="Content Placeholder 2">
            <a:extLst>
              <a:ext uri="{FF2B5EF4-FFF2-40B4-BE49-F238E27FC236}">
                <a16:creationId xmlns:a16="http://schemas.microsoft.com/office/drawing/2014/main" id="{89E2BE12-6394-49B7-9BDC-B3F1BF9634FA}"/>
              </a:ext>
            </a:extLst>
          </p:cNvPr>
          <p:cNvSpPr>
            <a:spLocks noGrp="1"/>
          </p:cNvSpPr>
          <p:nvPr>
            <p:ph idx="1"/>
          </p:nvPr>
        </p:nvSpPr>
        <p:spPr>
          <a:xfrm>
            <a:off x="581192" y="2180496"/>
            <a:ext cx="11029615" cy="3839304"/>
          </a:xfrm>
        </p:spPr>
        <p:txBody>
          <a:bodyPr>
            <a:normAutofit fontScale="92500" lnSpcReduction="20000"/>
          </a:bodyPr>
          <a:lstStyle/>
          <a:p>
            <a:pPr marL="0" indent="0">
              <a:lnSpc>
                <a:spcPct val="107000"/>
              </a:lnSpc>
              <a:spcBef>
                <a:spcPts val="0"/>
              </a:spcBef>
              <a:spcAft>
                <a:spcPts val="1800"/>
              </a:spcAft>
              <a:buNone/>
            </a:pPr>
            <a:r>
              <a:rPr lang="en-US" sz="2600" b="1" dirty="0">
                <a:ea typeface="Times New Roman" panose="02020603050405020304" pitchFamily="18" charset="0"/>
                <a:cs typeface="Times New Roman" panose="02020603050405020304" pitchFamily="18" charset="0"/>
              </a:rPr>
              <a:t>Executive functions </a:t>
            </a:r>
            <a:r>
              <a:rPr lang="en-US" sz="2600" dirty="0">
                <a:ea typeface="Times New Roman" panose="02020603050405020304" pitchFamily="18" charset="0"/>
                <a:cs typeface="Times New Roman" panose="02020603050405020304" pitchFamily="18" charset="0"/>
              </a:rPr>
              <a:t>are </a:t>
            </a:r>
            <a:r>
              <a:rPr lang="en-US" sz="2600" b="1" dirty="0">
                <a:ea typeface="Times New Roman" panose="02020603050405020304" pitchFamily="18" charset="0"/>
                <a:cs typeface="Times New Roman" panose="02020603050405020304" pitchFamily="18" charset="0"/>
              </a:rPr>
              <a:t>high-level mental processes </a:t>
            </a:r>
            <a:r>
              <a:rPr lang="en-US" sz="2600" dirty="0">
                <a:ea typeface="Times New Roman" panose="02020603050405020304" pitchFamily="18" charset="0"/>
                <a:cs typeface="Times New Roman" panose="02020603050405020304" pitchFamily="18" charset="0"/>
              </a:rPr>
              <a:t>or abilities that influence and direct more basic abilities like </a:t>
            </a:r>
            <a:r>
              <a:rPr lang="en-US" sz="2600" b="1" dirty="0">
                <a:ea typeface="Times New Roman" panose="02020603050405020304" pitchFamily="18" charset="0"/>
                <a:cs typeface="Times New Roman" panose="02020603050405020304" pitchFamily="18" charset="0"/>
              </a:rPr>
              <a:t>attention and memory</a:t>
            </a:r>
            <a:r>
              <a:rPr lang="en-US" sz="2600" dirty="0">
                <a:ea typeface="Times New Roman" panose="02020603050405020304" pitchFamily="18" charset="0"/>
                <a:cs typeface="Times New Roman" panose="02020603050405020304" pitchFamily="18" charset="0"/>
              </a:rPr>
              <a:t>.</a:t>
            </a:r>
          </a:p>
          <a:p>
            <a:pPr marL="0" indent="0">
              <a:lnSpc>
                <a:spcPct val="107000"/>
              </a:lnSpc>
              <a:spcBef>
                <a:spcPts val="0"/>
              </a:spcBef>
              <a:spcAft>
                <a:spcPts val="800"/>
              </a:spcAft>
              <a:buNone/>
            </a:pPr>
            <a:r>
              <a:rPr lang="en-US" sz="2600" dirty="0">
                <a:ea typeface="Times New Roman" panose="02020603050405020304" pitchFamily="18" charset="0"/>
                <a:cs typeface="Times New Roman" panose="02020603050405020304" pitchFamily="18" charset="0"/>
              </a:rPr>
              <a:t>The term </a:t>
            </a:r>
            <a:r>
              <a:rPr lang="en-US" sz="2600" b="1" dirty="0">
                <a:ea typeface="Times New Roman" panose="02020603050405020304" pitchFamily="18" charset="0"/>
                <a:cs typeface="Times New Roman" panose="02020603050405020304" pitchFamily="18" charset="0"/>
              </a:rPr>
              <a:t>executive function</a:t>
            </a:r>
            <a:r>
              <a:rPr lang="en-US" sz="2600" dirty="0">
                <a:ea typeface="Times New Roman" panose="02020603050405020304" pitchFamily="18" charset="0"/>
                <a:cs typeface="Times New Roman" panose="02020603050405020304" pitchFamily="18" charset="0"/>
              </a:rPr>
              <a:t> describes a set of </a:t>
            </a:r>
            <a:r>
              <a:rPr lang="en-US" sz="2600" b="1" dirty="0">
                <a:ea typeface="Times New Roman" panose="02020603050405020304" pitchFamily="18" charset="0"/>
                <a:cs typeface="Times New Roman" panose="02020603050405020304" pitchFamily="18" charset="0"/>
              </a:rPr>
              <a:t>cognitive abilities</a:t>
            </a:r>
            <a:r>
              <a:rPr lang="en-US" sz="2600" dirty="0">
                <a:ea typeface="Times New Roman" panose="02020603050405020304" pitchFamily="18" charset="0"/>
                <a:cs typeface="Times New Roman" panose="02020603050405020304" pitchFamily="18" charset="0"/>
              </a:rPr>
              <a:t> that include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the ability to:</a:t>
            </a:r>
          </a:p>
          <a:p>
            <a:pPr>
              <a:lnSpc>
                <a:spcPct val="107000"/>
              </a:lnSpc>
              <a:spcBef>
                <a:spcPts val="0"/>
              </a:spcBef>
              <a:spcAft>
                <a:spcPts val="120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plan, organize, and strategize;</a:t>
            </a:r>
          </a:p>
          <a:p>
            <a:pPr>
              <a:lnSpc>
                <a:spcPct val="107000"/>
              </a:lnSpc>
              <a:spcBef>
                <a:spcPts val="0"/>
              </a:spcBef>
              <a:spcAft>
                <a:spcPts val="120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pay attention to and remember details;</a:t>
            </a:r>
          </a:p>
          <a:p>
            <a:pPr>
              <a:lnSpc>
                <a:spcPct val="107000"/>
              </a:lnSpc>
              <a:spcBef>
                <a:spcPts val="0"/>
              </a:spcBef>
              <a:spcAft>
                <a:spcPts val="120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and stop actions; and</a:t>
            </a:r>
          </a:p>
          <a:p>
            <a:pPr>
              <a:lnSpc>
                <a:spcPct val="107000"/>
              </a:lnSpc>
              <a:spcBef>
                <a:spcPts val="0"/>
              </a:spcBef>
              <a:spcAft>
                <a:spcPts val="180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form concepts and think abstractly.</a:t>
            </a:r>
            <a:endParaRPr lang="en-US" sz="2200" dirty="0">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None/>
            </a:pPr>
            <a:r>
              <a:rPr lang="en-US" sz="2600" dirty="0">
                <a:ea typeface="Times New Roman" panose="02020603050405020304" pitchFamily="18" charset="0"/>
                <a:cs typeface="Times New Roman" panose="02020603050405020304" pitchFamily="18" charset="0"/>
              </a:rPr>
              <a:t>Executive functions also enable us to behave in appropriate ways.</a:t>
            </a:r>
            <a:endParaRPr lang="en-US" dirty="0"/>
          </a:p>
        </p:txBody>
      </p:sp>
      <p:sp>
        <p:nvSpPr>
          <p:cNvPr id="2" name="Slide Number Placeholder 1"/>
          <p:cNvSpPr>
            <a:spLocks noGrp="1"/>
          </p:cNvSpPr>
          <p:nvPr>
            <p:ph type="sldNum" sz="quarter" idx="12"/>
          </p:nvPr>
        </p:nvSpPr>
        <p:spPr>
          <a:xfrm>
            <a:off x="11017165" y="122199"/>
            <a:ext cx="717635" cy="335001"/>
          </a:xfrm>
        </p:spPr>
        <p:txBody>
          <a:bodyPr/>
          <a:lstStyle/>
          <a:p>
            <a:pPr>
              <a:defRPr/>
            </a:pPr>
            <a:fld id="{34721FB7-C0A5-47CA-819C-4FFA2629E122}" type="slidenum">
              <a:rPr lang="en-US" altLang="en-US" sz="1600" smtClean="0"/>
              <a:pPr>
                <a:defRPr/>
              </a:pPr>
              <a:t>4</a:t>
            </a:fld>
            <a:endParaRPr lang="en-US" altLang="en-US" sz="1600" dirty="0"/>
          </a:p>
        </p:txBody>
      </p:sp>
    </p:spTree>
    <p:extLst>
      <p:ext uri="{BB962C8B-B14F-4D97-AF65-F5344CB8AC3E}">
        <p14:creationId xmlns:p14="http://schemas.microsoft.com/office/powerpoint/2010/main" val="3160894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6FCF5D0-986B-4E96-BE32-FE6DD05072B6}"/>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t>JAN Accommodation and Compliance Webcast Series</a:t>
            </a:r>
          </a:p>
        </p:txBody>
      </p:sp>
      <p:sp>
        <p:nvSpPr>
          <p:cNvPr id="22" name="Rectangle 21">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DEFA4633-3C7C-4E0C-81A9-43CEC7FEAD45}"/>
              </a:ex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C222439B-735E-4BF5-9F12-2092DE50AAAB}"/>
              </a:ext>
            </a:extLst>
          </p:cNvPr>
          <p:cNvSpPr>
            <a:spLocks noGrp="1"/>
          </p:cNvSpPr>
          <p:nvPr>
            <p:ph sz="half" idx="2"/>
          </p:nvPr>
        </p:nvSpPr>
        <p:spPr>
          <a:xfrm>
            <a:off x="4505325" y="2180496"/>
            <a:ext cx="7105481" cy="4045683"/>
          </a:xfrm>
        </p:spPr>
        <p:txBody>
          <a:bodyPr vert="horz" lIns="91440" tIns="45720" rIns="91440" bIns="45720" rtlCol="0" anchor="ctr">
            <a:normAutofit/>
          </a:bodyPr>
          <a:lstStyle/>
          <a:p>
            <a:pPr marL="0" indent="0" algn="ctr">
              <a:buNone/>
            </a:pPr>
            <a:r>
              <a:rPr lang="en-US" sz="2400" b="1" dirty="0">
                <a:solidFill>
                  <a:srgbClr val="002C5F"/>
                </a:solidFill>
                <a:latin typeface="Arial" panose="020B0604020202020204" pitchFamily="34" charset="0"/>
                <a:cs typeface="Arial" panose="020B0604020202020204" pitchFamily="34" charset="0"/>
              </a:rPr>
              <a:t>Thank you for attending JAN’s</a:t>
            </a:r>
            <a:br>
              <a:rPr lang="en-US" sz="2400" b="1" dirty="0">
                <a:solidFill>
                  <a:srgbClr val="002C5F"/>
                </a:solidFill>
                <a:latin typeface="Arial" panose="020B0604020202020204" pitchFamily="34" charset="0"/>
                <a:cs typeface="Arial" panose="020B0604020202020204" pitchFamily="34" charset="0"/>
              </a:rPr>
            </a:br>
            <a:r>
              <a:rPr lang="en-US" sz="2400" b="1" dirty="0">
                <a:solidFill>
                  <a:srgbClr val="002C5F"/>
                </a:solidFill>
                <a:latin typeface="Arial" panose="020B0604020202020204" pitchFamily="34" charset="0"/>
                <a:cs typeface="Arial" panose="020B0604020202020204" pitchFamily="34" charset="0"/>
              </a:rPr>
              <a:t>“Accommodation Solutions for </a:t>
            </a:r>
            <a:br>
              <a:rPr lang="en-US" sz="2400" b="1" dirty="0">
                <a:solidFill>
                  <a:srgbClr val="002C5F"/>
                </a:solidFill>
                <a:latin typeface="Arial" panose="020B0604020202020204" pitchFamily="34" charset="0"/>
                <a:cs typeface="Arial" panose="020B0604020202020204" pitchFamily="34" charset="0"/>
              </a:rPr>
            </a:br>
            <a:r>
              <a:rPr lang="en-US" sz="2400" b="1" dirty="0">
                <a:solidFill>
                  <a:srgbClr val="002C5F"/>
                </a:solidFill>
                <a:latin typeface="Arial" panose="020B0604020202020204" pitchFamily="34" charset="0"/>
                <a:cs typeface="Arial" panose="020B0604020202020204" pitchFamily="34" charset="0"/>
              </a:rPr>
              <a:t>Executive Functioning Deficits”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gn="ctr">
              <a:buNone/>
            </a:pPr>
            <a:r>
              <a:rPr lang="en-US" sz="2000" b="1" dirty="0">
                <a:solidFill>
                  <a:srgbClr val="002C5F"/>
                </a:solidFill>
                <a:latin typeface="Arial" panose="020B0604020202020204" pitchFamily="34" charset="0"/>
                <a:cs typeface="Arial" panose="020B0604020202020204" pitchFamily="34" charset="0"/>
              </a:rPr>
              <a:t>Register for the next JAN webcast:</a:t>
            </a:r>
            <a:br>
              <a:rPr lang="en-US" sz="2000" b="1" dirty="0">
                <a:latin typeface="Arial" panose="020B0604020202020204" pitchFamily="34" charset="0"/>
                <a:cs typeface="Arial" panose="020B0604020202020204" pitchFamily="34" charset="0"/>
              </a:rPr>
            </a:br>
            <a:r>
              <a:rPr lang="en-US" sz="20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AskJAN.org/events/register/2021-2022-webcast-series.cfm</a:t>
            </a:r>
            <a:endParaRPr lang="en-US" sz="2000" dirty="0">
              <a:solidFill>
                <a:srgbClr val="0070C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A4A36A3-D1EB-4A0A-9134-581A7FC00664}"/>
              </a:ext>
            </a:extLst>
          </p:cNvPr>
          <p:cNvSpPr>
            <a:spLocks noGrp="1"/>
          </p:cNvSpPr>
          <p:nvPr>
            <p:ph type="sldNum" sz="quarter" idx="12"/>
          </p:nvPr>
        </p:nvSpPr>
        <p:spPr>
          <a:xfrm>
            <a:off x="10692959" y="88518"/>
            <a:ext cx="1052508" cy="365125"/>
          </a:xfrm>
        </p:spPr>
        <p:txBody>
          <a:bodyPr vert="horz" lIns="91440" tIns="45720" rIns="91440" bIns="45720" rtlCol="0" anchor="ctr">
            <a:normAutofit/>
          </a:bodyPr>
          <a:lstStyle/>
          <a:p>
            <a:pPr eaLnBrk="1" hangingPunct="1">
              <a:spcAft>
                <a:spcPts val="600"/>
              </a:spcAft>
            </a:pPr>
            <a:fld id="{D57F1E4F-1CFF-5643-939E-217C01CDF565}" type="slidenum">
              <a:rPr lang="en-US" sz="1600" smtClean="0">
                <a:cs typeface="Arial" panose="020B0604020202020204" pitchFamily="34" charset="0"/>
              </a:rPr>
              <a:pPr eaLnBrk="1" hangingPunct="1">
                <a:spcAft>
                  <a:spcPts val="600"/>
                </a:spcAft>
              </a:pPr>
              <a:t>40</a:t>
            </a:fld>
            <a:endParaRPr lang="en-US" sz="1600" dirty="0">
              <a:cs typeface="Arial" panose="020B0604020202020204" pitchFamily="34" charset="0"/>
            </a:endParaRPr>
          </a:p>
        </p:txBody>
      </p:sp>
    </p:spTree>
    <p:extLst>
      <p:ext uri="{BB962C8B-B14F-4D97-AF65-F5344CB8AC3E}">
        <p14:creationId xmlns:p14="http://schemas.microsoft.com/office/powerpoint/2010/main" val="3397573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Questions? Contact JAN for More Information</a:t>
            </a:r>
          </a:p>
        </p:txBody>
      </p:sp>
      <p:sp>
        <p:nvSpPr>
          <p:cNvPr id="4" name="Slide Number Placeholder 3">
            <a:extLst>
              <a:ext uri="{FF2B5EF4-FFF2-40B4-BE49-F238E27FC236}">
                <a16:creationId xmlns:a16="http://schemas.microsoft.com/office/drawing/2014/main" id="{290915FE-A624-43E4-8D1A-23025311C711}"/>
              </a:ext>
            </a:extLst>
          </p:cNvPr>
          <p:cNvSpPr>
            <a:spLocks noGrp="1"/>
          </p:cNvSpPr>
          <p:nvPr>
            <p:ph type="sldNum" sz="quarter" idx="12"/>
          </p:nvPr>
        </p:nvSpPr>
        <p:spPr>
          <a:xfrm>
            <a:off x="10665304" y="104396"/>
            <a:ext cx="1052508" cy="365125"/>
          </a:xfrm>
        </p:spPr>
        <p:txBody>
          <a:bodyPr>
            <a:normAutofit/>
          </a:bodyPr>
          <a:lstStyle/>
          <a:p>
            <a:pPr>
              <a:lnSpc>
                <a:spcPct val="90000"/>
              </a:lnSpc>
              <a:spcAft>
                <a:spcPts val="600"/>
              </a:spcAft>
            </a:pPr>
            <a:fld id="{D57F1E4F-1CFF-5643-939E-217C01CDF565}" type="slidenum">
              <a:rPr lang="en-US" sz="1600" smtClean="0"/>
              <a:pPr>
                <a:lnSpc>
                  <a:spcPct val="90000"/>
                </a:lnSpc>
                <a:spcAft>
                  <a:spcPts val="600"/>
                </a:spcAft>
              </a:pPr>
              <a:t>41</a:t>
            </a:fld>
            <a:endParaRPr lang="en-US" sz="1600" dirty="0"/>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84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a:xfrm>
            <a:off x="581192" y="702156"/>
            <a:ext cx="11029616" cy="1013800"/>
          </a:xfrm>
        </p:spPr>
        <p:txBody>
          <a:bodyPr>
            <a:normAutofit/>
          </a:bodyPr>
          <a:lstStyle/>
          <a:p>
            <a:r>
              <a:rPr lang="en-US" dirty="0"/>
              <a:t>How do I claim the HR CEU?</a:t>
            </a:r>
          </a:p>
        </p:txBody>
      </p:sp>
      <p:sp>
        <p:nvSpPr>
          <p:cNvPr id="3" name="Content Placeholder 2">
            <a:extLst>
              <a:ext uri="{FF2B5EF4-FFF2-40B4-BE49-F238E27FC236}">
                <a16:creationId xmlns:a16="http://schemas.microsoft.com/office/drawing/2014/main" id="{1BE8543D-5F6D-40E3-A8F4-BA219D0175DB}"/>
              </a:ext>
              <a:ext uri="{C183D7F6-B498-43B3-948B-1728B52AA6E4}">
                <adec:decorative xmlns:adec="http://schemas.microsoft.com/office/drawing/2017/decorative" val="0"/>
              </a:ext>
            </a:extLst>
          </p:cNvPr>
          <p:cNvSpPr>
            <a:spLocks noGrp="1"/>
          </p:cNvSpPr>
          <p:nvPr>
            <p:ph idx="1"/>
          </p:nvPr>
        </p:nvSpPr>
        <p:spPr>
          <a:xfrm>
            <a:off x="6335805" y="2180496"/>
            <a:ext cx="5275001" cy="4045683"/>
          </a:xfrm>
        </p:spPr>
        <p:txBody>
          <a:bodyPr>
            <a:normAutofit/>
          </a:bodyPr>
          <a:lstStyle/>
          <a:p>
            <a:r>
              <a:rPr lang="en-US" sz="2400" dirty="0"/>
              <a:t>Don’t close the JAN webcast browser</a:t>
            </a:r>
          </a:p>
          <a:p>
            <a:r>
              <a:rPr lang="en-US" sz="2400" dirty="0"/>
              <a:t>Complete the webcast evaluation </a:t>
            </a:r>
            <a:br>
              <a:rPr lang="en-US" sz="2400" dirty="0"/>
            </a:br>
            <a:r>
              <a:rPr lang="en-US" sz="2400" dirty="0"/>
              <a:t>in new window</a:t>
            </a:r>
          </a:p>
          <a:p>
            <a:r>
              <a:rPr lang="en-US" sz="2400" dirty="0"/>
              <a:t>Click on </a:t>
            </a:r>
            <a:r>
              <a:rPr lang="en-US" sz="2400" b="1" dirty="0"/>
              <a:t>View your certificate of completion</a:t>
            </a:r>
          </a:p>
        </p:txBody>
      </p:sp>
      <p:sp>
        <p:nvSpPr>
          <p:cNvPr id="4" name="Slide Number Placeholder 3">
            <a:extLst>
              <a:ext uri="{FF2B5EF4-FFF2-40B4-BE49-F238E27FC236}">
                <a16:creationId xmlns:a16="http://schemas.microsoft.com/office/drawing/2014/main" id="{F3E98E1F-68E8-4748-864C-7774480571AF}"/>
              </a:ext>
            </a:extLst>
          </p:cNvPr>
          <p:cNvSpPr>
            <a:spLocks noGrp="1"/>
          </p:cNvSpPr>
          <p:nvPr>
            <p:ph type="sldNum" sz="quarter" idx="12"/>
          </p:nvPr>
        </p:nvSpPr>
        <p:spPr>
          <a:xfrm>
            <a:off x="10675032" y="84237"/>
            <a:ext cx="1052508" cy="365125"/>
          </a:xfrm>
        </p:spPr>
        <p:txBody>
          <a:bodyPr>
            <a:normAutofit/>
          </a:bodyPr>
          <a:lstStyle/>
          <a:p>
            <a:pPr>
              <a:lnSpc>
                <a:spcPct val="90000"/>
              </a:lnSpc>
              <a:spcAft>
                <a:spcPts val="600"/>
              </a:spcAft>
            </a:pPr>
            <a:fld id="{D57F1E4F-1CFF-5643-939E-217C01CDF565}" type="slidenum">
              <a:rPr lang="en-US" sz="1600" smtClean="0"/>
              <a:pPr>
                <a:lnSpc>
                  <a:spcPct val="90000"/>
                </a:lnSpc>
                <a:spcAft>
                  <a:spcPts val="600"/>
                </a:spcAft>
              </a:pPr>
              <a:t>42</a:t>
            </a:fld>
            <a:endParaRPr lang="en-US" sz="1600" dirty="0"/>
          </a:p>
        </p:txBody>
      </p:sp>
      <p:pic>
        <p:nvPicPr>
          <p:cNvPr id="6" name="Picture 5">
            <a:extLst>
              <a:ext uri="{FF2B5EF4-FFF2-40B4-BE49-F238E27FC236}">
                <a16:creationId xmlns:a16="http://schemas.microsoft.com/office/drawing/2014/main" id="{D6187E47-05DB-4A50-B670-532212BFD2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1192" y="2286000"/>
            <a:ext cx="5514808" cy="3784060"/>
          </a:xfrm>
          <a:prstGeom prst="rect">
            <a:avLst/>
          </a:prstGeom>
        </p:spPr>
      </p:pic>
    </p:spTree>
    <p:extLst>
      <p:ext uri="{BB962C8B-B14F-4D97-AF65-F5344CB8AC3E}">
        <p14:creationId xmlns:p14="http://schemas.microsoft.com/office/powerpoint/2010/main" val="1265038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D2554-83E8-4766-8CA6-E610CF1C2A18}"/>
              </a:ext>
            </a:extLst>
          </p:cNvPr>
          <p:cNvSpPr>
            <a:spLocks noGrp="1"/>
          </p:cNvSpPr>
          <p:nvPr>
            <p:ph type="title"/>
          </p:nvPr>
        </p:nvSpPr>
        <p:spPr>
          <a:xfrm>
            <a:off x="581192" y="702156"/>
            <a:ext cx="11029616" cy="1013800"/>
          </a:xfrm>
        </p:spPr>
        <p:txBody>
          <a:bodyPr>
            <a:normAutofit/>
          </a:bodyPr>
          <a:lstStyle/>
          <a:p>
            <a:r>
              <a:rPr lang="en-US" dirty="0"/>
              <a:t>Executive Functioning and Disability</a:t>
            </a:r>
          </a:p>
        </p:txBody>
      </p:sp>
      <p:sp>
        <p:nvSpPr>
          <p:cNvPr id="72" name="Rectangle 71">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6F391C-DAC5-47F9-9998-F222ECB28B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537305"/>
            <a:ext cx="3305175" cy="3296721"/>
          </a:xfrm>
          <a:prstGeom prst="rect">
            <a:avLst/>
          </a:prstGeom>
        </p:spPr>
      </p:pic>
      <p:sp>
        <p:nvSpPr>
          <p:cNvPr id="2" name="Content Placeholder 1">
            <a:extLst>
              <a:ext uri="{FF2B5EF4-FFF2-40B4-BE49-F238E27FC236}">
                <a16:creationId xmlns:a16="http://schemas.microsoft.com/office/drawing/2014/main" id="{913AD897-5CC5-4A68-92C9-F54319506B5F}"/>
              </a:ext>
            </a:extLst>
          </p:cNvPr>
          <p:cNvSpPr>
            <a:spLocks noGrp="1"/>
          </p:cNvSpPr>
          <p:nvPr>
            <p:ph idx="1"/>
          </p:nvPr>
        </p:nvSpPr>
        <p:spPr>
          <a:xfrm>
            <a:off x="4505325" y="2180496"/>
            <a:ext cx="7105481" cy="4045683"/>
          </a:xfrm>
        </p:spPr>
        <p:txBody>
          <a:bodyPr>
            <a:normAutofit fontScale="92500"/>
          </a:bodyPr>
          <a:lstStyle/>
          <a:p>
            <a:pPr marL="0" indent="0">
              <a:lnSpc>
                <a:spcPct val="110000"/>
              </a:lnSpc>
              <a:spcBef>
                <a:spcPts val="0"/>
              </a:spcBef>
              <a:spcAft>
                <a:spcPts val="1200"/>
              </a:spcAft>
              <a:buNone/>
            </a:pPr>
            <a:r>
              <a:rPr lang="en-US" sz="2400" dirty="0">
                <a:ea typeface="Times New Roman" panose="02020603050405020304" pitchFamily="18" charset="0"/>
                <a:cs typeface="Times New Roman" panose="02020603050405020304" pitchFamily="18" charset="0"/>
              </a:rPr>
              <a:t>Disabilities that may occur or be exacerbated and limit the ability to fully use higher level thinking skills include:</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Autism</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Epilepsy</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Brain injury </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Long COVID</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Multiple sclerosis </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Mental health conditions </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Learning and intellectual disabilities </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Alzheimer’s and other forms of dementia</a:t>
            </a:r>
          </a:p>
          <a:p>
            <a:pPr>
              <a:lnSpc>
                <a:spcPct val="90000"/>
              </a:lnSpc>
              <a:spcBef>
                <a:spcPts val="0"/>
              </a:spcBef>
              <a:spcAft>
                <a:spcPts val="800"/>
              </a:spcAft>
            </a:pPr>
            <a:r>
              <a:rPr lang="en-US" sz="1900" dirty="0">
                <a:ea typeface="Times New Roman" panose="02020603050405020304" pitchFamily="18" charset="0"/>
                <a:cs typeface="Times New Roman" panose="02020603050405020304" pitchFamily="18" charset="0"/>
              </a:rPr>
              <a:t>Attention deficit hyperactivity disorder (ADHD)</a:t>
            </a:r>
            <a:endParaRPr lang="en-US" sz="1900" dirty="0"/>
          </a:p>
        </p:txBody>
      </p:sp>
      <p:sp>
        <p:nvSpPr>
          <p:cNvPr id="32771" name="Slide Number Placeholder 2"/>
          <p:cNvSpPr>
            <a:spLocks noGrp="1"/>
          </p:cNvSpPr>
          <p:nvPr>
            <p:ph type="sldNum" sz="quarter" idx="12"/>
          </p:nvPr>
        </p:nvSpPr>
        <p:spPr bwMode="auto">
          <a:xfrm>
            <a:off x="10668000" y="92075"/>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37278403-25CB-4CBA-883A-37790175E657}" type="slidenum">
              <a:rPr lang="en-US" altLang="en-US" sz="1600">
                <a:solidFill>
                  <a:schemeClr val="accent2"/>
                </a:solidFill>
              </a:rPr>
              <a:pPr>
                <a:lnSpc>
                  <a:spcPct val="90000"/>
                </a:lnSpc>
                <a:spcBef>
                  <a:spcPct val="0"/>
                </a:spcBef>
                <a:spcAft>
                  <a:spcPts val="600"/>
                </a:spcAft>
                <a:buFontTx/>
                <a:buNone/>
              </a:pPr>
              <a:t>5</a:t>
            </a:fld>
            <a:endParaRPr lang="en-US" altLang="en-US" sz="16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F7EDD-8642-4382-B0F0-A1F0CB9B90AC}"/>
              </a:ext>
            </a:extLst>
          </p:cNvPr>
          <p:cNvSpPr>
            <a:spLocks noGrp="1"/>
          </p:cNvSpPr>
          <p:nvPr>
            <p:ph type="title"/>
          </p:nvPr>
        </p:nvSpPr>
        <p:spPr>
          <a:xfrm>
            <a:off x="581192" y="702156"/>
            <a:ext cx="11029616" cy="1013800"/>
          </a:xfrm>
        </p:spPr>
        <p:txBody>
          <a:bodyPr>
            <a:normAutofit/>
          </a:bodyPr>
          <a:lstStyle/>
          <a:p>
            <a:r>
              <a:rPr lang="en-US" dirty="0"/>
              <a:t>Common Limitations</a:t>
            </a:r>
          </a:p>
        </p:txBody>
      </p:sp>
      <p:sp>
        <p:nvSpPr>
          <p:cNvPr id="72" name="Rectangle 71">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987371-763D-4A3A-9F70-AC99CFE411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225" y="2542158"/>
            <a:ext cx="3305175" cy="3287014"/>
          </a:xfrm>
          <a:prstGeom prst="rect">
            <a:avLst/>
          </a:prstGeom>
        </p:spPr>
      </p:pic>
      <p:sp>
        <p:nvSpPr>
          <p:cNvPr id="52226" name="Content Placeholder 2"/>
          <p:cNvSpPr>
            <a:spLocks noGrp="1"/>
          </p:cNvSpPr>
          <p:nvPr>
            <p:ph idx="1"/>
          </p:nvPr>
        </p:nvSpPr>
        <p:spPr>
          <a:xfrm>
            <a:off x="4505325" y="2180496"/>
            <a:ext cx="7105481" cy="4045683"/>
          </a:xfrm>
        </p:spPr>
        <p:txBody>
          <a:bodyPr>
            <a:normAutofit fontScale="92500" lnSpcReduction="20000"/>
          </a:bodyPr>
          <a:lstStyle/>
          <a:p>
            <a:pPr lvl="0">
              <a:buFont typeface="Wingdings" panose="05000000000000000000" pitchFamily="2" charset="2"/>
              <a:buChar char="§"/>
              <a:defRPr/>
            </a:pPr>
            <a:r>
              <a:rPr lang="en-US" sz="2600" dirty="0">
                <a:latin typeface="Arial" charset="0"/>
                <a:cs typeface="Arial" charset="0"/>
              </a:rPr>
              <a:t>Memory</a:t>
            </a:r>
          </a:p>
          <a:p>
            <a:pPr lvl="0">
              <a:buFont typeface="Wingdings" panose="05000000000000000000" pitchFamily="2" charset="2"/>
              <a:buChar char="§"/>
              <a:defRPr/>
            </a:pPr>
            <a:r>
              <a:rPr lang="en-US" sz="2600" dirty="0">
                <a:latin typeface="Arial" charset="0"/>
                <a:cs typeface="Arial" charset="0"/>
              </a:rPr>
              <a:t>Attention</a:t>
            </a:r>
          </a:p>
          <a:p>
            <a:pPr>
              <a:buFont typeface="Wingdings" panose="05000000000000000000" pitchFamily="2" charset="2"/>
              <a:buChar char="§"/>
              <a:defRPr/>
            </a:pPr>
            <a:r>
              <a:rPr lang="en-US" sz="2600" dirty="0">
                <a:latin typeface="Arial" charset="0"/>
                <a:cs typeface="Arial" charset="0"/>
              </a:rPr>
              <a:t>Multi-tasking</a:t>
            </a:r>
          </a:p>
          <a:p>
            <a:pPr lvl="0">
              <a:buFont typeface="Wingdings" panose="05000000000000000000" pitchFamily="2" charset="2"/>
              <a:buChar char="§"/>
              <a:defRPr/>
            </a:pPr>
            <a:r>
              <a:rPr lang="en-US" sz="2600" dirty="0">
                <a:latin typeface="Arial" charset="0"/>
                <a:cs typeface="Arial" charset="0"/>
              </a:rPr>
              <a:t>Organization</a:t>
            </a:r>
          </a:p>
          <a:p>
            <a:pPr lvl="0">
              <a:buFont typeface="Wingdings" panose="05000000000000000000" pitchFamily="2" charset="2"/>
              <a:buChar char="§"/>
              <a:defRPr/>
            </a:pPr>
            <a:r>
              <a:rPr lang="en-US" sz="2600" dirty="0">
                <a:latin typeface="Arial" charset="0"/>
                <a:cs typeface="Arial" charset="0"/>
              </a:rPr>
              <a:t>Concentration</a:t>
            </a:r>
          </a:p>
          <a:p>
            <a:pPr lvl="0">
              <a:buFont typeface="Wingdings" panose="05000000000000000000" pitchFamily="2" charset="2"/>
              <a:buChar char="§"/>
              <a:defRPr/>
            </a:pPr>
            <a:r>
              <a:rPr lang="en-US" sz="2600" dirty="0">
                <a:latin typeface="Arial" charset="0"/>
                <a:cs typeface="Arial" charset="0"/>
              </a:rPr>
              <a:t>Time management</a:t>
            </a:r>
          </a:p>
          <a:p>
            <a:pPr lvl="0">
              <a:buFont typeface="Wingdings" panose="05000000000000000000" pitchFamily="2" charset="2"/>
              <a:buChar char="§"/>
            </a:pPr>
            <a:r>
              <a:rPr lang="en-US" altLang="en-US" sz="2600" dirty="0"/>
              <a:t>Getting to work on time </a:t>
            </a:r>
          </a:p>
          <a:p>
            <a:pPr>
              <a:buFont typeface="Wingdings" panose="05000000000000000000" pitchFamily="2" charset="2"/>
              <a:buChar char="§"/>
            </a:pPr>
            <a:r>
              <a:rPr lang="en-US" sz="2600" dirty="0"/>
              <a:t>Hyperactivity/Impulsivity </a:t>
            </a:r>
          </a:p>
          <a:p>
            <a:pPr lvl="0">
              <a:buFont typeface="Wingdings" panose="05000000000000000000" pitchFamily="2" charset="2"/>
              <a:buChar char="§"/>
            </a:pPr>
            <a:r>
              <a:rPr lang="en-US" sz="2600" dirty="0">
                <a:latin typeface="Arial" charset="0"/>
                <a:cs typeface="Arial" charset="0"/>
              </a:rPr>
              <a:t>Managing mental fatigue </a:t>
            </a:r>
            <a:endParaRPr lang="en-US" altLang="en-US" dirty="0"/>
          </a:p>
        </p:txBody>
      </p:sp>
      <p:sp>
        <p:nvSpPr>
          <p:cNvPr id="52227" name="Slide Number Placeholder 5"/>
          <p:cNvSpPr>
            <a:spLocks noGrp="1"/>
          </p:cNvSpPr>
          <p:nvPr>
            <p:ph type="sldNum" sz="quarter" idx="12"/>
          </p:nvPr>
        </p:nvSpPr>
        <p:spPr bwMode="auto">
          <a:xfrm>
            <a:off x="10668000" y="92075"/>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7D1B050A-F0C7-4156-9E2E-D59044160126}" type="slidenum">
              <a:rPr lang="en-US" altLang="en-US" sz="1600">
                <a:solidFill>
                  <a:schemeClr val="accent2"/>
                </a:solidFill>
              </a:rPr>
              <a:pPr eaLnBrk="1" hangingPunct="1">
                <a:lnSpc>
                  <a:spcPct val="90000"/>
                </a:lnSpc>
                <a:spcBef>
                  <a:spcPct val="0"/>
                </a:spcBef>
                <a:spcAft>
                  <a:spcPts val="600"/>
                </a:spcAft>
                <a:defRPr/>
              </a:pPr>
              <a:t>6</a:t>
            </a:fld>
            <a:endParaRPr lang="en-US" altLang="en-US" sz="1600" dirty="0">
              <a:solidFill>
                <a:schemeClr val="accent2"/>
              </a:solidFill>
            </a:endParaRPr>
          </a:p>
        </p:txBody>
      </p:sp>
    </p:spTree>
    <p:extLst>
      <p:ext uri="{BB962C8B-B14F-4D97-AF65-F5344CB8AC3E}">
        <p14:creationId xmlns:p14="http://schemas.microsoft.com/office/powerpoint/2010/main" val="106570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7C7ED0E6-6741-44F7-AACA-A897F8DBBC15}"/>
              </a:ext>
            </a:extLst>
          </p:cNvPr>
          <p:cNvSpPr>
            <a:spLocks noGrp="1"/>
          </p:cNvSpPr>
          <p:nvPr>
            <p:ph type="title"/>
          </p:nvPr>
        </p:nvSpPr>
        <p:spPr>
          <a:xfrm>
            <a:off x="601255" y="702156"/>
            <a:ext cx="3409783" cy="1013800"/>
          </a:xfrm>
        </p:spPr>
        <p:txBody>
          <a:bodyPr>
            <a:normAutofit/>
          </a:bodyPr>
          <a:lstStyle/>
          <a:p>
            <a:r>
              <a:rPr lang="en-US" dirty="0"/>
              <a:t>Memory</a:t>
            </a:r>
          </a:p>
        </p:txBody>
      </p:sp>
      <p:sp>
        <p:nvSpPr>
          <p:cNvPr id="2" name="Content Placeholder 1">
            <a:extLst>
              <a:ext uri="{C183D7F6-B498-43B3-948B-1728B52AA6E4}">
                <adec:decorative xmlns:adec="http://schemas.microsoft.com/office/drawing/2017/decorative" val="1"/>
              </a:ext>
            </a:extLst>
          </p:cNvPr>
          <p:cNvSpPr>
            <a:spLocks noGrp="1"/>
          </p:cNvSpPr>
          <p:nvPr>
            <p:ph idx="1"/>
          </p:nvPr>
        </p:nvSpPr>
        <p:spPr>
          <a:xfrm>
            <a:off x="601255" y="1964168"/>
            <a:ext cx="3409782" cy="4036582"/>
          </a:xfrm>
        </p:spPr>
        <p:txBody>
          <a:bodyPr>
            <a:normAutofit/>
          </a:bodyPr>
          <a:lstStyle/>
          <a:p>
            <a:pPr marL="0" indent="0">
              <a:defRPr/>
            </a:pPr>
            <a:endParaRPr lang="en-US">
              <a:solidFill>
                <a:schemeClr val="bg1"/>
              </a:solidFill>
              <a:latin typeface="Arial" charset="0"/>
              <a:cs typeface="Arial" charset="0"/>
            </a:endParaRPr>
          </a:p>
          <a:p>
            <a:pPr>
              <a:defRPr/>
            </a:pPr>
            <a:endParaRPr lang="en-US">
              <a:solidFill>
                <a:schemeClr val="bg1"/>
              </a:solidFill>
            </a:endParaRPr>
          </a:p>
        </p:txBody>
      </p:sp>
      <p:pic>
        <p:nvPicPr>
          <p:cNvPr id="7" name="Picture 6">
            <a:extLst>
              <a:ext uri="{FF2B5EF4-FFF2-40B4-BE49-F238E27FC236}">
                <a16:creationId xmlns:a16="http://schemas.microsoft.com/office/drawing/2014/main" id="{6A58243C-1768-4B7F-9922-5AB60E6417B3}"/>
              </a:ext>
              <a:ext uri="{C183D7F6-B498-43B3-948B-1728B52AA6E4}">
                <adec:decorative xmlns:adec="http://schemas.microsoft.com/office/drawing/2017/decorative" val="1"/>
              </a:ext>
            </a:extLst>
          </p:cNvPr>
          <p:cNvPicPr>
            <a:picLocks noChangeAspect="1"/>
          </p:cNvPicPr>
          <p:nvPr/>
        </p:nvPicPr>
        <p:blipFill rotWithShape="1">
          <a:blip r:embed="rId2"/>
          <a:srcRect t="21"/>
          <a:stretch/>
        </p:blipFill>
        <p:spPr>
          <a:xfrm>
            <a:off x="6284742" y="1279720"/>
            <a:ext cx="3514811" cy="4298559"/>
          </a:xfrm>
          <a:prstGeom prst="rect">
            <a:avLst/>
          </a:prstGeom>
        </p:spPr>
      </p:pic>
      <p:sp>
        <p:nvSpPr>
          <p:cNvPr id="8" name="Slide Number Placeholder 5">
            <a:extLst>
              <a:ext uri="{FF2B5EF4-FFF2-40B4-BE49-F238E27FC236}">
                <a16:creationId xmlns:a16="http://schemas.microsoft.com/office/drawing/2014/main" id="{B413F31A-728F-4761-94A4-65CA86E4ECCA}"/>
              </a:ext>
            </a:extLst>
          </p:cNvPr>
          <p:cNvSpPr txBox="1">
            <a:spLocks/>
          </p:cNvSpPr>
          <p:nvPr/>
        </p:nvSpPr>
        <p:spPr bwMode="auto">
          <a:xfrm>
            <a:off x="10668000" y="92075"/>
            <a:ext cx="105250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algn="r" rtl="0" eaLnBrk="0" fontAlgn="base" hangingPunct="0">
              <a:spcBef>
                <a:spcPct val="20000"/>
              </a:spcBef>
              <a:spcAft>
                <a:spcPct val="0"/>
              </a:spcAft>
              <a:buFont typeface="Wingdings" panose="05000000000000000000" pitchFamily="2" charset="2"/>
              <a:defRPr sz="3200" kern="1200">
                <a:solidFill>
                  <a:srgbClr val="002C5F"/>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9pPr>
          </a:lstStyle>
          <a:p>
            <a:pPr eaLnBrk="1" hangingPunct="1">
              <a:lnSpc>
                <a:spcPct val="90000"/>
              </a:lnSpc>
              <a:spcBef>
                <a:spcPct val="0"/>
              </a:spcBef>
              <a:spcAft>
                <a:spcPts val="600"/>
              </a:spcAft>
              <a:defRPr/>
            </a:pPr>
            <a:fld id="{7D1B050A-F0C7-4156-9E2E-D59044160126}" type="slidenum">
              <a:rPr lang="en-US" altLang="en-US" sz="1600" smtClean="0">
                <a:solidFill>
                  <a:schemeClr val="accent2"/>
                </a:solidFill>
              </a:rPr>
              <a:pPr eaLnBrk="1" hangingPunct="1">
                <a:lnSpc>
                  <a:spcPct val="90000"/>
                </a:lnSpc>
                <a:spcBef>
                  <a:spcPct val="0"/>
                </a:spcBef>
                <a:spcAft>
                  <a:spcPts val="600"/>
                </a:spcAft>
                <a:defRPr/>
              </a:pPr>
              <a:t>7</a:t>
            </a:fld>
            <a:endParaRPr lang="en-US" altLang="en-US" sz="1600" dirty="0">
              <a:solidFill>
                <a:schemeClr val="accent2"/>
              </a:solidFill>
            </a:endParaRPr>
          </a:p>
        </p:txBody>
      </p:sp>
    </p:spTree>
    <p:extLst>
      <p:ext uri="{BB962C8B-B14F-4D97-AF65-F5344CB8AC3E}">
        <p14:creationId xmlns:p14="http://schemas.microsoft.com/office/powerpoint/2010/main" val="1184773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56B1B-A14F-4AEA-95DF-E22537498330}"/>
              </a:ext>
            </a:extLst>
          </p:cNvPr>
          <p:cNvSpPr>
            <a:spLocks noGrp="1"/>
          </p:cNvSpPr>
          <p:nvPr>
            <p:ph type="title"/>
          </p:nvPr>
        </p:nvSpPr>
        <p:spPr>
          <a:xfrm>
            <a:off x="581192" y="702156"/>
            <a:ext cx="11029616" cy="1013800"/>
          </a:xfrm>
        </p:spPr>
        <p:txBody>
          <a:bodyPr>
            <a:normAutofit/>
          </a:bodyPr>
          <a:lstStyle/>
          <a:p>
            <a:r>
              <a:rPr lang="en-US" dirty="0"/>
              <a:t>Memory Situation 1</a:t>
            </a:r>
          </a:p>
        </p:txBody>
      </p:sp>
      <p:sp>
        <p:nvSpPr>
          <p:cNvPr id="12" name="Content Placeholder 11">
            <a:extLst>
              <a:ext uri="{FF2B5EF4-FFF2-40B4-BE49-F238E27FC236}">
                <a16:creationId xmlns:a16="http://schemas.microsoft.com/office/drawing/2014/main" id="{F4D1A065-954B-4672-9E8F-83062E3F45C5}"/>
              </a:ext>
            </a:extLst>
          </p:cNvPr>
          <p:cNvSpPr>
            <a:spLocks noGrp="1"/>
          </p:cNvSpPr>
          <p:nvPr>
            <p:ph idx="1"/>
          </p:nvPr>
        </p:nvSpPr>
        <p:spPr>
          <a:xfrm>
            <a:off x="581192" y="2180496"/>
            <a:ext cx="7225075" cy="3678303"/>
          </a:xfrm>
        </p:spPr>
        <p:txBody>
          <a:bodyPr>
            <a:normAutofit/>
          </a:bodyPr>
          <a:lstStyle/>
          <a:p>
            <a:pPr marL="0" indent="0">
              <a:buNone/>
            </a:pPr>
            <a:r>
              <a:rPr lang="en-US" sz="2400" dirty="0"/>
              <a:t>A receptionist in a large office </a:t>
            </a:r>
            <a:r>
              <a:rPr lang="en-US" sz="2400"/>
              <a:t>had difficulty remembering </a:t>
            </a:r>
            <a:r>
              <a:rPr lang="en-US" sz="2400" dirty="0"/>
              <a:t>faces/names and keeping track of the in/out status of the various case managers on staff.</a:t>
            </a:r>
          </a:p>
          <a:p>
            <a:endParaRPr lang="en-US" dirty="0"/>
          </a:p>
        </p:txBody>
      </p:sp>
      <p:sp>
        <p:nvSpPr>
          <p:cNvPr id="5" name="Slide Number Placeholder 4">
            <a:extLst>
              <a:ext uri="{FF2B5EF4-FFF2-40B4-BE49-F238E27FC236}">
                <a16:creationId xmlns:a16="http://schemas.microsoft.com/office/drawing/2014/main" id="{04F6A1B2-F4F8-411A-A9EA-FA9DAA032D9B}"/>
              </a:ext>
            </a:extLst>
          </p:cNvPr>
          <p:cNvSpPr>
            <a:spLocks noGrp="1"/>
          </p:cNvSpPr>
          <p:nvPr>
            <p:ph type="sldNum" sz="quarter" idx="12"/>
          </p:nvPr>
        </p:nvSpPr>
        <p:spPr>
          <a:xfrm>
            <a:off x="11189925" y="92075"/>
            <a:ext cx="544875" cy="365125"/>
          </a:xfrm>
        </p:spPr>
        <p:txBody>
          <a:bodyPr>
            <a:normAutofit/>
          </a:bodyPr>
          <a:lstStyle/>
          <a:p>
            <a:pPr>
              <a:lnSpc>
                <a:spcPct val="90000"/>
              </a:lnSpc>
              <a:spcAft>
                <a:spcPts val="600"/>
              </a:spcAft>
            </a:pPr>
            <a:fld id="{D57F1E4F-1CFF-5643-939E-217C01CDF565}" type="slidenum">
              <a:rPr lang="en-US" sz="1600" smtClean="0"/>
              <a:pPr>
                <a:lnSpc>
                  <a:spcPct val="90000"/>
                </a:lnSpc>
                <a:spcAft>
                  <a:spcPts val="600"/>
                </a:spcAft>
              </a:pPr>
              <a:t>8</a:t>
            </a:fld>
            <a:endParaRPr lang="en-US" sz="1600" dirty="0"/>
          </a:p>
        </p:txBody>
      </p:sp>
      <p:pic>
        <p:nvPicPr>
          <p:cNvPr id="8" name="Content Placeholder 7">
            <a:extLst>
              <a:ext uri="{FF2B5EF4-FFF2-40B4-BE49-F238E27FC236}">
                <a16:creationId xmlns:a16="http://schemas.microsoft.com/office/drawing/2014/main" id="{E7CB8EE2-6997-4C9C-8EAF-B5E0FCE1C606}"/>
              </a:ext>
              <a:ext uri="{C183D7F6-B498-43B3-948B-1728B52AA6E4}">
                <adec:decorative xmlns:adec="http://schemas.microsoft.com/office/drawing/2017/decorative" val="1"/>
              </a:ext>
            </a:extLst>
          </p:cNvPr>
          <p:cNvPicPr>
            <a:picLocks noChangeAspect="1"/>
          </p:cNvPicPr>
          <p:nvPr/>
        </p:nvPicPr>
        <p:blipFill rotWithShape="1">
          <a:blip r:embed="rId2"/>
          <a:srcRect t="21"/>
          <a:stretch/>
        </p:blipFill>
        <p:spPr>
          <a:xfrm>
            <a:off x="8382000" y="1871133"/>
            <a:ext cx="3352800" cy="4100435"/>
          </a:xfrm>
          <a:prstGeom prst="rect">
            <a:avLst/>
          </a:prstGeom>
        </p:spPr>
      </p:pic>
    </p:spTree>
    <p:extLst>
      <p:ext uri="{BB962C8B-B14F-4D97-AF65-F5344CB8AC3E}">
        <p14:creationId xmlns:p14="http://schemas.microsoft.com/office/powerpoint/2010/main" val="260297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383-BE27-41CD-821C-EC9D076A0901}"/>
              </a:ext>
            </a:extLst>
          </p:cNvPr>
          <p:cNvSpPr>
            <a:spLocks noGrp="1"/>
          </p:cNvSpPr>
          <p:nvPr>
            <p:ph type="title"/>
          </p:nvPr>
        </p:nvSpPr>
        <p:spPr>
          <a:xfrm>
            <a:off x="581192" y="702156"/>
            <a:ext cx="11029616" cy="1013800"/>
          </a:xfrm>
        </p:spPr>
        <p:txBody>
          <a:bodyPr>
            <a:normAutofit/>
          </a:bodyPr>
          <a:lstStyle/>
          <a:p>
            <a:r>
              <a:rPr lang="en-US" dirty="0"/>
              <a:t>Memory Solution 1</a:t>
            </a:r>
          </a:p>
        </p:txBody>
      </p:sp>
      <p:sp>
        <p:nvSpPr>
          <p:cNvPr id="72" name="Rectangle 7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5EF645-E7FD-4EAF-A82B-DD95B977C4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883002"/>
            <a:ext cx="4962525" cy="2605326"/>
          </a:xfrm>
          <a:prstGeom prst="rect">
            <a:avLst/>
          </a:prstGeom>
        </p:spPr>
      </p:pic>
      <p:sp>
        <p:nvSpPr>
          <p:cNvPr id="3" name="Content Placeholder 2"/>
          <p:cNvSpPr>
            <a:spLocks noGrp="1"/>
          </p:cNvSpPr>
          <p:nvPr>
            <p:ph idx="1"/>
          </p:nvPr>
        </p:nvSpPr>
        <p:spPr>
          <a:xfrm>
            <a:off x="6335805" y="2180496"/>
            <a:ext cx="5275001" cy="4045683"/>
          </a:xfrm>
        </p:spPr>
        <p:txBody>
          <a:bodyPr>
            <a:normAutofit/>
          </a:bodyPr>
          <a:lstStyle/>
          <a:p>
            <a:pPr marL="0" indent="0">
              <a:spcAft>
                <a:spcPts val="1200"/>
              </a:spcAft>
              <a:buNone/>
            </a:pPr>
            <a:r>
              <a:rPr lang="en-US" altLang="en-US" sz="2400" b="0" dirty="0">
                <a:latin typeface="Arial" panose="020B0604020202020204" pitchFamily="34" charset="0"/>
              </a:rPr>
              <a:t>A Velcro in/out board was provided with a photo and name of each case manager. When entering or leaving the building, staff members prompted the receptionist as to their status, and he would then move their photo from the “in” to the “out” column or vice versa. This allowed him to keep track of their status and better serve clients who were trying to contact them.</a:t>
            </a:r>
            <a:endParaRPr lang="en-US" dirty="0"/>
          </a:p>
        </p:txBody>
      </p:sp>
      <p:sp>
        <p:nvSpPr>
          <p:cNvPr id="95235" name="Slide Number Placeholder 5"/>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defRPr/>
            </a:pPr>
            <a:fld id="{3B81897F-C1B5-4E36-AA0B-13C9D23195FD}" type="slidenum">
              <a:rPr lang="en-US" altLang="en-US" sz="1600">
                <a:solidFill>
                  <a:schemeClr val="accent2"/>
                </a:solidFill>
              </a:rPr>
              <a:pPr eaLnBrk="1" hangingPunct="1">
                <a:lnSpc>
                  <a:spcPct val="90000"/>
                </a:lnSpc>
                <a:spcBef>
                  <a:spcPct val="0"/>
                </a:spcBef>
                <a:spcAft>
                  <a:spcPts val="600"/>
                </a:spcAft>
                <a:defRPr/>
              </a:pPr>
              <a:t>9</a:t>
            </a:fld>
            <a:endParaRPr lang="en-US" altLang="en-US" sz="1600" dirty="0">
              <a:solidFill>
                <a:schemeClr val="accent2"/>
              </a:solidFill>
            </a:endParaRPr>
          </a:p>
        </p:txBody>
      </p:sp>
    </p:spTree>
    <p:extLst>
      <p:ext uri="{BB962C8B-B14F-4D97-AF65-F5344CB8AC3E}">
        <p14:creationId xmlns:p14="http://schemas.microsoft.com/office/powerpoint/2010/main" val="2287404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j8+DQo8Y29uZmlndXJhdGlvbj4NCgk8YnJhbmRpbmc+DQoJCTx1aWZvbnQgbmFtZT0iRk9OVF9OT1RFU19URVhUIiB2YWx1ZT0iQXJpYWwsMTgsZmFsc2UsZmFsc2UsZmFsc2UiLz4NCgk8L2JyYW5kaW5nPg0KCTxjb2xvcnM+DQoJCTx1aWNvbG9yIG5hbWU9InByaW1hcnkiIHZhbHVlPSIweDAwMkM1RiIvPg0KCQk8dWljb2xvciBuYW1lPSJnbG93IiB2YWx1ZT0iMHgwMDk2REIiLz4NCgkJPHVpY29sb3IgbmFtZT0idGV4dCIgdmFsdWU9IjB4RkZGRkZGIi8+DQoJCTx1aWNvbG9yIG5hbWU9ImxpZ2h0IiB2YWx1ZT0iMHg0ODQ4NDgiLz4NCgkJPHVpY29sb3IgbmFtZT0ic2hhZG93IiB2YWx1ZT0iMHgwMDAwMDAiLz4NCgkJPHVpY29sb3IgbmFtZT0iYmFja2dyb3VuZCIgdmFsdWU9IjB4MDAyQzVGIi8+DQoJPC9jb2xvcnM+DQoJPGxheW91dD4NCgkJPHVpc2hvdyBuYW1lPSJwcmVzZW50YXRpb250aXRsZSIgdmFsdWU9InRydWUiLz4NCgkJPHVpc2hvdyBuYW1lPSJwcmVzZW50ZXJwaG90byIgdmFsdWU9ImZhbHNlIi8+DQoJCTx1aXNob3cgbmFtZT0icHJlc2VudGVybmFtZSIgdmFsdWU9ImZhbHNlIi8+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mYWxzZSIvPg0KCQk8dWlzaG93IG5hbWU9InRodW1ibmFpbCIgdmFsdWU9ImZhbHNlIi8+DQoJCTx1aXNob3cgbmFtZT0ibm90ZXMiIHZhbHVlPSJ0cnVlIi8+DQoJCTx1aXNob3cgbmFtZT0ic2VhcmNoIiB2YWx1ZT0iZmFsc2UiLz4NCgkJPHVpc2hvdyBuYW1lPSJxdWl6IiB2YWx1ZT0iZmFsc2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ZmFsc2UiLz4NCgkJPHVpc2hvdyBuYW1lPSJhbHdheXNTY3J1bmNoIiB2YWx1ZT0idHJ1ZSIvPg0KCQk8dWlzaG93IG5hbWU9ImluaXRpYWxkaXNwbGF5bW9kZWlzbm9ybWFsIiB2YWx1ZT0idHJ1ZSIvPg0KCQk8dWlyZXBsYWNlIG5hbWU9ImxvZ28iIHZhbHVlPSIiLz4NCgkJPHVpcmVwbGFjZSBuYW1lPSJiZ2ltYWdlIiB2YWx1ZT0iIi8+DQoJCTx1aXJlcGxhY2UgbmFtZT0iaW5pdGlhbHRhYiIgdmFsdWU9Im5vdGVz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NhcHRpb25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NCg0K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g"/>
  <p:tag name="MMPROD_UIDATA" val="&lt;database version=&quot;11.0&quot;&gt;&lt;object type=&quot;1&quot; unique_id=&quot;10001&quot;&gt;&lt;property id=&quot;20141&quot; value=&quot;JAN's Interactive Process Module&quot;/&gt;&lt;property id=&quot;20142&quot; value=&quot;This session provides you with a process to effectively manage workplace accommodations. Learn the practical aspects you need to know about workplace accommodations and how to make sound job accommodation decisions. &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1&quot; value=&quot;JAN's Adobe Connect Pro&quot;/&gt;&lt;property id=&quot;20192&quot; value=&quot;http://webcast.askjan.org&quot;/&gt;&lt;property id=&quot;20193&quot; value=&quot;0&quot;/&gt;&lt;property id=&quot;20221&quot; value=&quot;C:\Users\Loy\Desktop\JAN Logos\&quot;/&gt;&lt;property id=&quot;20225&quot; value=&quot;I:\LIBRARY\HTTPDNEW\modules\interactiveprocess\&quot;/&gt;&lt;property id=&quot;20226&quot; value=&quot;H:\Private\Working\__For Others\Melanie\xMHI2019.pptx&quot;/&gt;&lt;property id=&quot;20250&quot; value=&quot;6&quot;/&gt;&lt;property id=&quot;20251&quot; value=&quot;0&quot;/&gt;&lt;property id=&quot;20259&quot; value=&quot;0&quot;/&gt;&lt;property id=&quot;20262&quot; value=&quot;284200&quot;/&gt;&lt;object type=&quot;8&quot; unique_id=&quot;10002&quot;&gt;&lt;/object&gt;&lt;object type=&quot;2&quot; unique_id=&quot;10003&quot;&gt;&lt;object type=&quot;3&quot; unique_id=&quot;48591&quot;&gt;&lt;property id=&quot;20148&quot; value=&quot;5&quot;/&gt;&lt;property id=&quot;20300&quot; value=&quot;Slide 1 - &amp;quot;&amp;#x0D;Accommodation Solutions  for Executive Functioning Deficits  &amp;#x0D;&amp;quot;&quot;/&gt;&lt;property id=&quot;20307&quot; value=&quot;318&quot;/&gt;&lt;/object&gt;&lt;object type=&quot;3&quot; unique_id=&quot;48642&quot;&gt;&lt;property id=&quot;20148&quot; value=&quot;5&quot;/&gt;&lt;property id=&quot;20300&quot; value=&quot;Slide 41 - &amp;quot;Questions? Contact JAN for More Information&amp;quot;&quot;/&gt;&lt;property id=&quot;20307&quot; value=&quot;296&quot;/&gt;&lt;/object&gt;&lt;object type=&quot;3&quot; unique_id=&quot;48648&quot;&gt;&lt;property id=&quot;20148&quot; value=&quot;5&quot;/&gt;&lt;property id=&quot;20300&quot; value=&quot;Slide 5 - &amp;quot;Executive Functioning and Disability&amp;quot;&quot;/&gt;&lt;property id=&quot;20307&quot; value=&quot;394&quot;/&gt;&lt;/object&gt;&lt;object type=&quot;3&quot; unique_id=&quot;48691&quot;&gt;&lt;property id=&quot;20148&quot; value=&quot;5&quot;/&gt;&lt;property id=&quot;20300&quot; value=&quot;Slide 40 - &amp;quot;JAN Accommodation and Compliance Webcast Series&amp;quot;&quot;/&gt;&lt;property id=&quot;20307&quot; value=&quot;342&quot;/&gt;&lt;/object&gt;&lt;object type=&quot;3&quot; unique_id=&quot;48708&quot;&gt;&lt;property id=&quot;20148&quot; value=&quot;5&quot;/&gt;&lt;property id=&quot;20300&quot; value=&quot;Slide 6 - &amp;quot;Common Limitations&amp;quot;&quot;/&gt;&lt;property id=&quot;20307&quot; value=&quot;410&quot;/&gt;&lt;/object&gt;&lt;object type=&quot;3&quot; unique_id=&quot;48751&quot;&gt;&lt;property id=&quot;20148&quot; value=&quot;5&quot;/&gt;&lt;property id=&quot;20300&quot; value=&quot;Slide 4 - &amp;quot;Executive Functioning&amp;quot;&quot;/&gt;&lt;property id=&quot;20307&quot; value=&quot;445&quot;/&gt;&lt;/object&gt;&lt;object type=&quot;3&quot; unique_id=&quot;48763&quot;&gt;&lt;property id=&quot;20148&quot; value=&quot;5&quot;/&gt;&lt;property id=&quot;20300&quot; value=&quot;Slide 2 - &amp;quot;Housekeeping&amp;quot;&quot;/&gt;&lt;property id=&quot;20307&quot; value=&quot;297&quot;/&gt;&lt;/object&gt;&lt;object type=&quot;3&quot; unique_id=&quot;48764&quot;&gt;&lt;property id=&quot;20148&quot; value=&quot;5&quot;/&gt;&lt;property id=&quot;20300&quot; value=&quot;Slide 3 - &amp;quot;Housekeeping 2&amp;quot;&quot;/&gt;&lt;property id=&quot;20307&quot; value=&quot;298&quot;/&gt;&lt;/object&gt;&lt;object type=&quot;3&quot; unique_id=&quot;48765&quot;&gt;&lt;property id=&quot;20148&quot; value=&quot;5&quot;/&gt;&lt;property id=&quot;20300&quot; value=&quot;Slide 7 - &amp;quot;Memory&amp;quot;&quot;/&gt;&lt;property id=&quot;20307&quot; value=&quot;1107&quot;/&gt;&lt;/object&gt;&lt;object type=&quot;3&quot; unique_id=&quot;48766&quot;&gt;&lt;property id=&quot;20148&quot; value=&quot;5&quot;/&gt;&lt;property id=&quot;20300&quot; value=&quot;Slide 8 - &amp;quot;Memory Situation 1&amp;quot;&quot;/&gt;&lt;property id=&quot;20307&quot; value=&quot;1129&quot;/&gt;&lt;/object&gt;&lt;object type=&quot;3&quot; unique_id=&quot;48767&quot;&gt;&lt;property id=&quot;20148&quot; value=&quot;5&quot;/&gt;&lt;property id=&quot;20300&quot; value=&quot;Slide 9 - &amp;quot;Memory Solution 1&amp;quot;&quot;/&gt;&lt;property id=&quot;20307&quot; value=&quot;1109&quot;/&gt;&lt;/object&gt;&lt;object type=&quot;3&quot; unique_id=&quot;48768&quot;&gt;&lt;property id=&quot;20148&quot; value=&quot;5&quot;/&gt;&lt;property id=&quot;20300&quot; value=&quot;Slide 10 - &amp;quot;Memory Situation 2 &amp;quot;&quot;/&gt;&lt;property id=&quot;20307&quot; value=&quot;1110&quot;/&gt;&lt;/object&gt;&lt;object type=&quot;3&quot; unique_id=&quot;48769&quot;&gt;&lt;property id=&quot;20148&quot; value=&quot;5&quot;/&gt;&lt;property id=&quot;20300&quot; value=&quot;Slide 11 - &amp;quot;Memory Solution 2 &amp;quot;&quot;/&gt;&lt;property id=&quot;20307&quot; value=&quot;1111&quot;/&gt;&lt;/object&gt;&lt;object type=&quot;3&quot; unique_id=&quot;48770&quot;&gt;&lt;property id=&quot;20148&quot; value=&quot;5&quot;/&gt;&lt;property id=&quot;20300&quot; value=&quot;Slide 12 - &amp;quot;Memory Situation 3&amp;quot;&quot;/&gt;&lt;property id=&quot;20307&quot; value=&quot;1112&quot;/&gt;&lt;/object&gt;&lt;object type=&quot;3&quot; unique_id=&quot;48771&quot;&gt;&lt;property id=&quot;20148&quot; value=&quot;5&quot;/&gt;&lt;property id=&quot;20300&quot; value=&quot;Slide 13 - &amp;quot;Memory Solution 3&amp;quot;&quot;/&gt;&lt;property id=&quot;20307&quot; value=&quot;1113&quot;/&gt;&lt;/object&gt;&lt;object type=&quot;3&quot; unique_id=&quot;48772&quot;&gt;&lt;property id=&quot;20148&quot; value=&quot;5&quot;/&gt;&lt;property id=&quot;20300&quot; value=&quot;Slide 14 - &amp;quot;Q &amp;amp; A Break&amp;quot;&quot;/&gt;&lt;property id=&quot;20307&quot; value=&quot;1128&quot;/&gt;&lt;/object&gt;&lt;object type=&quot;3&quot; unique_id=&quot;48773&quot;&gt;&lt;property id=&quot;20148&quot; value=&quot;5&quot;/&gt;&lt;property id=&quot;20300&quot; value=&quot;Slide 15 - &amp;quot;Learning &amp;quot;&quot;/&gt;&lt;property id=&quot;20307&quot; value=&quot;1114&quot;/&gt;&lt;/object&gt;&lt;object type=&quot;3&quot; unique_id=&quot;48774&quot;&gt;&lt;property id=&quot;20148&quot; value=&quot;5&quot;/&gt;&lt;property id=&quot;20300&quot; value=&quot;Slide 16 - &amp;quot;Learning Situation 1&amp;quot;&quot;/&gt;&lt;property id=&quot;20307&quot; value=&quot;1115&quot;/&gt;&lt;/object&gt;&lt;object type=&quot;3&quot; unique_id=&quot;48775&quot;&gt;&lt;property id=&quot;20148&quot; value=&quot;5&quot;/&gt;&lt;property id=&quot;20300&quot; value=&quot;Slide 17 - &amp;quot;Learning Solution 1&amp;quot;&quot;/&gt;&lt;property id=&quot;20307&quot; value=&quot;1116&quot;/&gt;&lt;/object&gt;&lt;object type=&quot;3&quot; unique_id=&quot;48776&quot;&gt;&lt;property id=&quot;20148&quot; value=&quot;5&quot;/&gt;&lt;property id=&quot;20300&quot; value=&quot;Slide 18 - &amp;quot;Learning Situation 2 &amp;quot;&quot;/&gt;&lt;property id=&quot;20307&quot; value=&quot;1117&quot;/&gt;&lt;/object&gt;&lt;object type=&quot;3&quot; unique_id=&quot;48777&quot;&gt;&lt;property id=&quot;20148&quot; value=&quot;5&quot;/&gt;&lt;property id=&quot;20300&quot; value=&quot;Slide 19 - &amp;quot;Learning Solution 2&amp;quot;&quot;/&gt;&lt;property id=&quot;20307&quot; value=&quot;1118&quot;/&gt;&lt;/object&gt;&lt;object type=&quot;3&quot; unique_id=&quot;48778&quot;&gt;&lt;property id=&quot;20148&quot; value=&quot;5&quot;/&gt;&lt;property id=&quot;20300&quot; value=&quot;Slide 20 - &amp;quot;Learning Situation 3&amp;quot;&quot;/&gt;&lt;property id=&quot;20307&quot; value=&quot;1119&quot;/&gt;&lt;/object&gt;&lt;object type=&quot;3&quot; unique_id=&quot;48779&quot;&gt;&lt;property id=&quot;20148&quot; value=&quot;5&quot;/&gt;&lt;property id=&quot;20300&quot; value=&quot;Slide 21 - &amp;quot;Learning Solution 3&amp;quot;&quot;/&gt;&lt;property id=&quot;20307&quot; value=&quot;1120&quot;/&gt;&lt;/object&gt;&lt;object type=&quot;3&quot; unique_id=&quot;48780&quot;&gt;&lt;property id=&quot;20148&quot; value=&quot;5&quot;/&gt;&lt;property id=&quot;20300&quot; value=&quot;Slide 22 - &amp;quot;Organization &amp;quot;&quot;/&gt;&lt;property id=&quot;20307&quot; value=&quot;1097&quot;/&gt;&lt;/object&gt;&lt;object type=&quot;3&quot; unique_id=&quot;48781&quot;&gt;&lt;property id=&quot;20148&quot; value=&quot;5&quot;/&gt;&lt;property id=&quot;20300&quot; value=&quot;Slide 23 - &amp;quot;Organization Situation 1&amp;quot;&quot;/&gt;&lt;property id=&quot;20307&quot; value=&quot;1083&quot;/&gt;&lt;/object&gt;&lt;object type=&quot;3&quot; unique_id=&quot;48782&quot;&gt;&lt;property id=&quot;20148&quot; value=&quot;5&quot;/&gt;&lt;property id=&quot;20300&quot; value=&quot;Slide 24 - &amp;quot;Organization Solution 1&amp;quot;&quot;/&gt;&lt;property id=&quot;20307&quot; value=&quot;1101&quot;/&gt;&lt;/object&gt;&lt;object type=&quot;3&quot; unique_id=&quot;48783&quot;&gt;&lt;property id=&quot;20148&quot; value=&quot;5&quot;/&gt;&lt;property id=&quot;20300&quot; value=&quot;Slide 25 - &amp;quot;Organization Situation 2&amp;quot;&quot;/&gt;&lt;property id=&quot;20307&quot; value=&quot;1098&quot;/&gt;&lt;/object&gt;&lt;object type=&quot;3&quot; unique_id=&quot;48784&quot;&gt;&lt;property id=&quot;20148&quot; value=&quot;5&quot;/&gt;&lt;property id=&quot;20300&quot; value=&quot;Slide 26 - &amp;quot;Organization Solution 2&amp;quot;&quot;/&gt;&lt;property id=&quot;20307&quot; value=&quot;1099&quot;/&gt;&lt;/object&gt;&lt;object type=&quot;3&quot; unique_id=&quot;48785&quot;&gt;&lt;property id=&quot;20148&quot; value=&quot;5&quot;/&gt;&lt;property id=&quot;20300&quot; value=&quot;Slide 27 - &amp;quot;Q &amp;amp; A Break 2&amp;quot;&quot;/&gt;&lt;property id=&quot;20307&quot; value=&quot;1130&quot;/&gt;&lt;/object&gt;&lt;object type=&quot;3&quot; unique_id=&quot;48786&quot;&gt;&lt;property id=&quot;20148&quot; value=&quot;5&quot;/&gt;&lt;property id=&quot;20300&quot; value=&quot;Slide 28 - &amp;quot;Concentration and Focus&amp;quot;&quot;/&gt;&lt;property id=&quot;20307&quot; value=&quot;1131&quot;/&gt;&lt;/object&gt;&lt;object type=&quot;3&quot; unique_id=&quot;48787&quot;&gt;&lt;property id=&quot;20148&quot; value=&quot;5&quot;/&gt;&lt;property id=&quot;20300&quot; value=&quot;Slide 29 - &amp;quot;Concentration &amp;amp; Focus Situation 1&amp;quot;&quot;/&gt;&lt;property id=&quot;20307&quot; value=&quot;1093&quot;/&gt;&lt;/object&gt;&lt;object type=&quot;3&quot; unique_id=&quot;48788&quot;&gt;&lt;property id=&quot;20148&quot; value=&quot;5&quot;/&gt;&lt;property id=&quot;20300&quot; value=&quot;Slide 30 - &amp;quot;Concentration &amp;amp; Focus Solution 1&amp;quot;&quot;/&gt;&lt;property id=&quot;20307&quot; value=&quot;1094&quot;/&gt;&lt;/object&gt;&lt;object type=&quot;3&quot; unique_id=&quot;48789&quot;&gt;&lt;property id=&quot;20148&quot; value=&quot;5&quot;/&gt;&lt;property id=&quot;20300&quot; value=&quot;Slide 31 - &amp;quot;Concentration &amp;amp; Focus Situation 2&amp;quot;&quot;/&gt;&lt;property id=&quot;20307&quot; value=&quot;1095&quot;/&gt;&lt;/object&gt;&lt;object type=&quot;3&quot; unique_id=&quot;48790&quot;&gt;&lt;property id=&quot;20148&quot; value=&quot;5&quot;/&gt;&lt;property id=&quot;20300&quot; value=&quot;Slide 32 - &amp;quot;Concentration &amp;amp; Focus Solution 2&amp;quot;&quot;/&gt;&lt;property id=&quot;20307&quot; value=&quot;1096&quot;/&gt;&lt;/object&gt;&lt;object type=&quot;3&quot; unique_id=&quot;48791&quot;&gt;&lt;property id=&quot;20148&quot; value=&quot;5&quot;/&gt;&lt;property id=&quot;20300&quot; value=&quot;Slide 33 - &amp;quot;Time Management&amp;quot;&quot;/&gt;&lt;property id=&quot;20307&quot; value=&quot;1121&quot;/&gt;&lt;/object&gt;&lt;object type=&quot;3&quot; unique_id=&quot;48792&quot;&gt;&lt;property id=&quot;20148&quot; value=&quot;5&quot;/&gt;&lt;property id=&quot;20300&quot; value=&quot;Slide 34 - &amp;quot;Time Management Situation 1&amp;quot;&quot;/&gt;&lt;property id=&quot;20307&quot; value=&quot;1122&quot;/&gt;&lt;/object&gt;&lt;object type=&quot;3&quot; unique_id=&quot;48793&quot;&gt;&lt;property id=&quot;20148&quot; value=&quot;5&quot;/&gt;&lt;property id=&quot;20300&quot; value=&quot;Slide 35 - &amp;quot;Time Management Solution 2&amp;quot;&quot;/&gt;&lt;property id=&quot;20307&quot; value=&quot;1123&quot;/&gt;&lt;/object&gt;&lt;object type=&quot;3&quot; unique_id=&quot;48794&quot;&gt;&lt;property id=&quot;20148&quot; value=&quot;5&quot;/&gt;&lt;property id=&quot;20300&quot; value=&quot;Slide 36 - &amp;quot;Time Management Situation 3&amp;quot;&quot;/&gt;&lt;property id=&quot;20307&quot; value=&quot;1124&quot;/&gt;&lt;/object&gt;&lt;object type=&quot;3&quot; unique_id=&quot;48795&quot;&gt;&lt;property id=&quot;20148&quot; value=&quot;5&quot;/&gt;&lt;property id=&quot;20300&quot; value=&quot;Slide 37 - &amp;quot;Time Management Solution 3&amp;quot;&quot;/&gt;&lt;property id=&quot;20307&quot; value=&quot;1125&quot;/&gt;&lt;/object&gt;&lt;object type=&quot;3&quot; unique_id=&quot;48796&quot;&gt;&lt;property id=&quot;20148&quot; value=&quot;5&quot;/&gt;&lt;property id=&quot;20300&quot; value=&quot;Slide 38 - &amp;quot;Time Management/ Tardiness Solutions&amp;quot;&quot;/&gt;&lt;property id=&quot;20307&quot; value=&quot;1126&quot;/&gt;&lt;/object&gt;&lt;object type=&quot;3&quot; unique_id=&quot;48797&quot;&gt;&lt;property id=&quot;20148&quot; value=&quot;5&quot;/&gt;&lt;property id=&quot;20300&quot; value=&quot;Slide 39 - &amp;quot;Final Q &amp;amp; A Break&amp;quot;&quot;/&gt;&lt;property id=&quot;20307&quot; value=&quot;1132&quot;/&gt;&lt;/object&gt;&lt;object type=&quot;3&quot; unique_id=&quot;48798&quot;&gt;&lt;property id=&quot;20148&quot; value=&quot;5&quot;/&gt;&lt;property id=&quot;20300&quot; value=&quot;Slide 42 - &amp;quot;How do I claim the HR CEU?&amp;quot;&quot;/&gt;&lt;property id=&quot;20307&quot; value=&quot;299&quot;/&gt;&lt;/object&gt;&lt;/object&gt;&lt;object type=&quot;4&quot; unique_id=&quot;29438&quot;&gt;&lt;/object&gt;&lt;object type=&quot;10&quot; unique_id=&quot;29473&quot;&gt;&lt;object type=&quot;11&quot; unique_id=&quot;29474&quot;&gt;&lt;property id=&quot;20180&quot; value=&quot;0&quot;/&gt;&lt;property id=&quot;20181&quot; value=&quot;0&quot;/&gt;&lt;property id=&quot;20182&quot; value=&quot;0&quot;/&gt;&lt;property id=&quot;20183&quot; value=&quot;1&quot;/&gt;&lt;/object&gt;&lt;object type=&quot;12&quot; unique_id=&quot;29475&quot;&gt;&lt;property id=&quot;20180&quot; value=&quot;0&quot;/&gt;&lt;property id=&quot;20181&quot; value=&quot;0&quot;/&gt;&lt;property id=&quot;20182&quot; value=&quot;0&quot;/&gt;&lt;property id=&quot;20183&quot; value=&quot;1&quot;/&gt;&lt;/object&gt;&lt;/object&gt;&lt;/object&gt;&lt;/database&gt;"/>
  <p:tag name="SECTOMILLISECCONVERTED" val="1"/>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1845</Words>
  <Application>Microsoft Office PowerPoint</Application>
  <PresentationFormat>Widescreen</PresentationFormat>
  <Paragraphs>193</Paragraphs>
  <Slides>42</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Nova</vt:lpstr>
      <vt:lpstr>Calibri</vt:lpstr>
      <vt:lpstr>Gill Sans MT</vt:lpstr>
      <vt:lpstr>Wingdings</vt:lpstr>
      <vt:lpstr>Wingdings 2</vt:lpstr>
      <vt:lpstr>Dividend</vt:lpstr>
      <vt:lpstr> Accommodation Solutions  for Executive Functioning Deficits   </vt:lpstr>
      <vt:lpstr>Housekeeping</vt:lpstr>
      <vt:lpstr>Housekeeping 2</vt:lpstr>
      <vt:lpstr>Executive Functioning</vt:lpstr>
      <vt:lpstr>Executive Functioning and Disability</vt:lpstr>
      <vt:lpstr>Common Limitations</vt:lpstr>
      <vt:lpstr>Memory</vt:lpstr>
      <vt:lpstr>Memory Situation 1</vt:lpstr>
      <vt:lpstr>Memory Solution 1</vt:lpstr>
      <vt:lpstr>Memory Situation 2 </vt:lpstr>
      <vt:lpstr>Memory Solution 2 </vt:lpstr>
      <vt:lpstr>Memory Situation 3</vt:lpstr>
      <vt:lpstr>Memory Solution 3</vt:lpstr>
      <vt:lpstr>Q &amp; A Break</vt:lpstr>
      <vt:lpstr>Learning </vt:lpstr>
      <vt:lpstr>Learning Situation 1</vt:lpstr>
      <vt:lpstr>Learning Solution 1</vt:lpstr>
      <vt:lpstr>Learning Situation 2 </vt:lpstr>
      <vt:lpstr>Learning Solution 2</vt:lpstr>
      <vt:lpstr>Learning Situation 3</vt:lpstr>
      <vt:lpstr>Learning Solution 3</vt:lpstr>
      <vt:lpstr>Organization </vt:lpstr>
      <vt:lpstr>Organization Situation 1</vt:lpstr>
      <vt:lpstr>Organization Solution 1</vt:lpstr>
      <vt:lpstr>Organization Situation 2</vt:lpstr>
      <vt:lpstr>Organization Solution 2</vt:lpstr>
      <vt:lpstr>Q &amp; A Break 2</vt:lpstr>
      <vt:lpstr>Concentration and Focus</vt:lpstr>
      <vt:lpstr>Concentration &amp; Focus Situation 1</vt:lpstr>
      <vt:lpstr>Concentration &amp; Focus Solution 1</vt:lpstr>
      <vt:lpstr>Concentration &amp; Focus Situation 2</vt:lpstr>
      <vt:lpstr>Concentration &amp; Focus Solution 2</vt:lpstr>
      <vt:lpstr>Time Management</vt:lpstr>
      <vt:lpstr>Time Management Situation 1</vt:lpstr>
      <vt:lpstr>Time Management Solution 2</vt:lpstr>
      <vt:lpstr>Time Management Situation 3</vt:lpstr>
      <vt:lpstr>Time Management Solution 3</vt:lpstr>
      <vt:lpstr>Time Management/ Tardiness Solutions</vt:lpstr>
      <vt:lpstr>Final Q &amp; A Break</vt:lpstr>
      <vt:lpstr>JAN Accommodation and Compliance Webcast Series</vt:lpstr>
      <vt:lpstr>Questions? Contact JAN for More Information</vt:lpstr>
      <vt:lpstr>How do I claim the HR CEU?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2012-01-30T14:43:00Z</dcterms:created>
  <dcterms:modified xsi:type="dcterms:W3CDTF">2022-03-09T17:24:03Z</dcterms:modified>
</cp:coreProperties>
</file>