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6.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7.xml" ContentType="application/vnd.openxmlformats-officedocument.theme+xml"/>
  <Override PartName="/ppt/slideLayouts/slideLayout34.xml" ContentType="application/vnd.openxmlformats-officedocument.presentationml.slideLayout+xml"/>
  <Override PartName="/ppt/theme/theme8.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9.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10.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1.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12.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13.xml" ContentType="application/vnd.openxmlformats-officedocument.theme+xml"/>
  <Override PartName="/ppt/slideLayouts/slideLayout64.xml" ContentType="application/vnd.openxmlformats-officedocument.presentationml.slideLayout+xml"/>
  <Override PartName="/ppt/theme/theme1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15.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9" r:id="rId3"/>
    <p:sldMasterId id="2147483680" r:id="rId4"/>
    <p:sldMasterId id="2147483685" r:id="rId5"/>
    <p:sldMasterId id="2147483691" r:id="rId6"/>
    <p:sldMasterId id="2147483697" r:id="rId7"/>
    <p:sldMasterId id="2147484809" r:id="rId8"/>
    <p:sldMasterId id="2147487163" r:id="rId9"/>
    <p:sldMasterId id="2147491288" r:id="rId10"/>
    <p:sldMasterId id="2147492133" r:id="rId11"/>
    <p:sldMasterId id="2147492146" r:id="rId12"/>
    <p:sldMasterId id="2147492222" r:id="rId13"/>
    <p:sldMasterId id="2147492247" r:id="rId14"/>
    <p:sldMasterId id="2147492249" r:id="rId15"/>
    <p:sldMasterId id="2147492254" r:id="rId16"/>
  </p:sldMasterIdLst>
  <p:notesMasterIdLst>
    <p:notesMasterId r:id="rId59"/>
  </p:notesMasterIdLst>
  <p:handoutMasterIdLst>
    <p:handoutMasterId r:id="rId60"/>
  </p:handoutMasterIdLst>
  <p:sldIdLst>
    <p:sldId id="755" r:id="rId17"/>
    <p:sldId id="753" r:id="rId18"/>
    <p:sldId id="752" r:id="rId19"/>
    <p:sldId id="786" r:id="rId20"/>
    <p:sldId id="787" r:id="rId21"/>
    <p:sldId id="821" r:id="rId22"/>
    <p:sldId id="788" r:id="rId23"/>
    <p:sldId id="789" r:id="rId24"/>
    <p:sldId id="822" r:id="rId25"/>
    <p:sldId id="790" r:id="rId26"/>
    <p:sldId id="823" r:id="rId27"/>
    <p:sldId id="791" r:id="rId28"/>
    <p:sldId id="792" r:id="rId29"/>
    <p:sldId id="793" r:id="rId30"/>
    <p:sldId id="794" r:id="rId31"/>
    <p:sldId id="795" r:id="rId32"/>
    <p:sldId id="796" r:id="rId33"/>
    <p:sldId id="825" r:id="rId34"/>
    <p:sldId id="797" r:id="rId35"/>
    <p:sldId id="798" r:id="rId36"/>
    <p:sldId id="800" r:id="rId37"/>
    <p:sldId id="802" r:id="rId38"/>
    <p:sldId id="803" r:id="rId39"/>
    <p:sldId id="805" r:id="rId40"/>
    <p:sldId id="806" r:id="rId41"/>
    <p:sldId id="807" r:id="rId42"/>
    <p:sldId id="826" r:id="rId43"/>
    <p:sldId id="808" r:id="rId44"/>
    <p:sldId id="809" r:id="rId45"/>
    <p:sldId id="810" r:id="rId46"/>
    <p:sldId id="811" r:id="rId47"/>
    <p:sldId id="812" r:id="rId48"/>
    <p:sldId id="813" r:id="rId49"/>
    <p:sldId id="814" r:id="rId50"/>
    <p:sldId id="815" r:id="rId51"/>
    <p:sldId id="816" r:id="rId52"/>
    <p:sldId id="817" r:id="rId53"/>
    <p:sldId id="818" r:id="rId54"/>
    <p:sldId id="819" r:id="rId55"/>
    <p:sldId id="820" r:id="rId56"/>
    <p:sldId id="754" r:id="rId57"/>
    <p:sldId id="751" r:id="rId58"/>
  </p:sldIdLst>
  <p:sldSz cx="9144000" cy="6858000" type="screen4x3"/>
  <p:notesSz cx="6950075" cy="9236075"/>
  <p:custDataLst>
    <p:tags r:id="rId61"/>
  </p:custDataLst>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5F"/>
    <a:srgbClr val="0096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5" autoAdjust="0"/>
    <p:restoredTop sz="86486" autoAdjust="0"/>
  </p:normalViewPr>
  <p:slideViewPr>
    <p:cSldViewPr snapToGrid="0">
      <p:cViewPr varScale="1">
        <p:scale>
          <a:sx n="98" d="100"/>
          <a:sy n="98" d="100"/>
        </p:scale>
        <p:origin x="1932" y="96"/>
      </p:cViewPr>
      <p:guideLst/>
    </p:cSldViewPr>
  </p:slideViewPr>
  <p:outlineViewPr>
    <p:cViewPr>
      <p:scale>
        <a:sx n="33" d="100"/>
        <a:sy n="33" d="100"/>
      </p:scale>
      <p:origin x="0" y="-18036"/>
    </p:cViewPr>
  </p:outlineViewPr>
  <p:notesTextViewPr>
    <p:cViewPr>
      <p:scale>
        <a:sx n="3" d="2"/>
        <a:sy n="3" d="2"/>
      </p:scale>
      <p:origin x="0" y="0"/>
    </p:cViewPr>
  </p:notesTextViewPr>
  <p:sorterViewPr>
    <p:cViewPr>
      <p:scale>
        <a:sx n="118" d="100"/>
        <a:sy n="118" d="100"/>
      </p:scale>
      <p:origin x="0" y="-770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0.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5" Type="http://schemas.openxmlformats.org/officeDocument/2006/relationships/slideMaster" Target="slideMasters/slideMaster5.xml"/><Relationship Id="rId61" Type="http://schemas.openxmlformats.org/officeDocument/2006/relationships/tags" Target="tags/tag1.xml"/><Relationship Id="rId19" Type="http://schemas.openxmlformats.org/officeDocument/2006/relationships/slide" Target="slides/slide3.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35.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notesMaster" Target="notesMasters/notesMaster1.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 Id="rId10" Type="http://schemas.openxmlformats.org/officeDocument/2006/relationships/slideMaster" Target="slideMasters/slideMaster10.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2.xml"/><Relationship Id="rId39" Type="http://schemas.openxmlformats.org/officeDocument/2006/relationships/slide" Target="slides/slide2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89CCA-D9A9-448A-ACDD-9FF98CA25F8A}"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7DD01973-39EC-4E65-8F36-317089E538F5}">
      <dgm:prSet custT="1"/>
      <dgm:spPr/>
      <dgm:t>
        <a:bodyPr/>
        <a:lstStyle/>
        <a:p>
          <a:pPr algn="ctr"/>
          <a:r>
            <a:rPr lang="en-US" sz="4400" b="1" dirty="0"/>
            <a:t>Selected New Cases on</a:t>
          </a:r>
          <a:br>
            <a:rPr lang="en-US" sz="4400" b="1" dirty="0"/>
          </a:br>
          <a:r>
            <a:rPr lang="en-US" sz="4400" b="1" dirty="0"/>
            <a:t>Reasonable Accommodation</a:t>
          </a:r>
        </a:p>
      </dgm:t>
    </dgm:pt>
    <dgm:pt modelId="{26467DFF-BD2F-492E-922E-76526805276E}" type="parTrans" cxnId="{1FFC2C3E-AAB5-421D-9D99-04924F1BD538}">
      <dgm:prSet/>
      <dgm:spPr/>
      <dgm:t>
        <a:bodyPr/>
        <a:lstStyle/>
        <a:p>
          <a:endParaRPr lang="en-US"/>
        </a:p>
      </dgm:t>
    </dgm:pt>
    <dgm:pt modelId="{0C4AE0DB-8CF8-4DD4-968F-E2C3EE516393}" type="sibTrans" cxnId="{1FFC2C3E-AAB5-421D-9D99-04924F1BD538}">
      <dgm:prSet/>
      <dgm:spPr/>
      <dgm:t>
        <a:bodyPr/>
        <a:lstStyle/>
        <a:p>
          <a:endParaRPr lang="en-US"/>
        </a:p>
      </dgm:t>
    </dgm:pt>
    <dgm:pt modelId="{F2F5FB65-C8B7-4E71-B42C-3EEFB9AAC4C6}">
      <dgm:prSet custT="1"/>
      <dgm:spPr/>
      <dgm:t>
        <a:bodyPr/>
        <a:lstStyle/>
        <a:p>
          <a:r>
            <a:rPr lang="en-US" sz="1800" b="1" dirty="0"/>
            <a:t>Definition of Disability for Accommodation</a:t>
          </a:r>
          <a:endParaRPr lang="en-US" sz="1800" dirty="0"/>
        </a:p>
      </dgm:t>
    </dgm:pt>
    <dgm:pt modelId="{C62C41D4-DD9E-4A08-83A1-B095E730BBF5}" type="parTrans" cxnId="{0B4CEB51-BE5B-4045-AF75-2724B44A393F}">
      <dgm:prSet/>
      <dgm:spPr/>
      <dgm:t>
        <a:bodyPr/>
        <a:lstStyle/>
        <a:p>
          <a:endParaRPr lang="en-US"/>
        </a:p>
      </dgm:t>
    </dgm:pt>
    <dgm:pt modelId="{739379C6-ADEE-4FC2-9238-35527BB46953}" type="sibTrans" cxnId="{0B4CEB51-BE5B-4045-AF75-2724B44A393F}">
      <dgm:prSet/>
      <dgm:spPr/>
      <dgm:t>
        <a:bodyPr/>
        <a:lstStyle/>
        <a:p>
          <a:endParaRPr lang="en-US"/>
        </a:p>
      </dgm:t>
    </dgm:pt>
    <dgm:pt modelId="{5737873A-6369-4827-9B1E-7DF6E56084C9}">
      <dgm:prSet custT="1"/>
      <dgm:spPr/>
      <dgm:t>
        <a:bodyPr/>
        <a:lstStyle/>
        <a:p>
          <a:r>
            <a:rPr lang="en-US" sz="1800" b="1" dirty="0"/>
            <a:t>Essential Functions</a:t>
          </a:r>
        </a:p>
      </dgm:t>
    </dgm:pt>
    <dgm:pt modelId="{82E949C6-56EF-4921-9B17-DB9E35E14280}" type="parTrans" cxnId="{13467C3F-C0A0-478E-A128-01BF14C6E437}">
      <dgm:prSet/>
      <dgm:spPr/>
      <dgm:t>
        <a:bodyPr/>
        <a:lstStyle/>
        <a:p>
          <a:endParaRPr lang="en-US"/>
        </a:p>
      </dgm:t>
    </dgm:pt>
    <dgm:pt modelId="{EAF7AB1E-4B88-4615-8C55-F287AA954BD3}" type="sibTrans" cxnId="{13467C3F-C0A0-478E-A128-01BF14C6E437}">
      <dgm:prSet/>
      <dgm:spPr/>
      <dgm:t>
        <a:bodyPr/>
        <a:lstStyle/>
        <a:p>
          <a:endParaRPr lang="en-US"/>
        </a:p>
      </dgm:t>
    </dgm:pt>
    <dgm:pt modelId="{C662834C-190B-4D37-A1A9-51E46A162FBD}">
      <dgm:prSet custT="1"/>
      <dgm:spPr/>
      <dgm:t>
        <a:bodyPr/>
        <a:lstStyle/>
        <a:p>
          <a:r>
            <a:rPr lang="en-US" sz="1800" b="1" dirty="0"/>
            <a:t>Unlawful </a:t>
          </a:r>
          <a:br>
            <a:rPr lang="en-US" sz="1800" b="1" dirty="0"/>
          </a:br>
          <a:r>
            <a:rPr lang="en-US" sz="1800" b="1" dirty="0"/>
            <a:t>Accommodation</a:t>
          </a:r>
          <a:br>
            <a:rPr lang="en-US" sz="1800" b="1" dirty="0"/>
          </a:br>
          <a:r>
            <a:rPr lang="en-US" sz="1800" b="1" dirty="0"/>
            <a:t>Denial</a:t>
          </a:r>
          <a:endParaRPr lang="en-US" sz="1800" dirty="0"/>
        </a:p>
      </dgm:t>
    </dgm:pt>
    <dgm:pt modelId="{14392609-298D-437E-9A92-1E6A6C9155AD}" type="parTrans" cxnId="{90247B6E-CED4-4F2D-B9FC-375E4750EB27}">
      <dgm:prSet/>
      <dgm:spPr/>
      <dgm:t>
        <a:bodyPr/>
        <a:lstStyle/>
        <a:p>
          <a:endParaRPr lang="en-US"/>
        </a:p>
      </dgm:t>
    </dgm:pt>
    <dgm:pt modelId="{A5EBA9D0-37D6-485B-B4C5-E5A962B2DD61}" type="sibTrans" cxnId="{90247B6E-CED4-4F2D-B9FC-375E4750EB27}">
      <dgm:prSet/>
      <dgm:spPr/>
      <dgm:t>
        <a:bodyPr/>
        <a:lstStyle/>
        <a:p>
          <a:endParaRPr lang="en-US"/>
        </a:p>
      </dgm:t>
    </dgm:pt>
    <dgm:pt modelId="{14B3ABF2-2510-49A5-ACCA-D159DA970821}">
      <dgm:prSet custT="1"/>
      <dgm:spPr/>
      <dgm:t>
        <a:bodyPr/>
        <a:lstStyle/>
        <a:p>
          <a:r>
            <a:rPr lang="en-US" sz="1800" b="1" dirty="0"/>
            <a:t>Interactive Process</a:t>
          </a:r>
          <a:endParaRPr lang="en-US" sz="1800" dirty="0"/>
        </a:p>
      </dgm:t>
    </dgm:pt>
    <dgm:pt modelId="{DBE4AD0D-E58D-4E6D-AEF6-E1595A2AAA49}" type="parTrans" cxnId="{3AD97B17-56A3-4D88-ABC1-A599B5267501}">
      <dgm:prSet/>
      <dgm:spPr/>
      <dgm:t>
        <a:bodyPr/>
        <a:lstStyle/>
        <a:p>
          <a:endParaRPr lang="en-US"/>
        </a:p>
      </dgm:t>
    </dgm:pt>
    <dgm:pt modelId="{435C4704-F0E1-4A6F-B4DB-3B73DD6222E1}" type="sibTrans" cxnId="{3AD97B17-56A3-4D88-ABC1-A599B5267501}">
      <dgm:prSet/>
      <dgm:spPr/>
      <dgm:t>
        <a:bodyPr/>
        <a:lstStyle/>
        <a:p>
          <a:endParaRPr lang="en-US"/>
        </a:p>
      </dgm:t>
    </dgm:pt>
    <dgm:pt modelId="{CF79771A-2EE6-4B56-A6D4-6F1CED12BF5E}" type="pres">
      <dgm:prSet presAssocID="{58A89CCA-D9A9-448A-ACDD-9FF98CA25F8A}" presName="Name0" presStyleCnt="0">
        <dgm:presLayoutVars>
          <dgm:dir/>
          <dgm:animLvl val="lvl"/>
          <dgm:resizeHandles val="exact"/>
        </dgm:presLayoutVars>
      </dgm:prSet>
      <dgm:spPr/>
    </dgm:pt>
    <dgm:pt modelId="{1640BADC-AFD8-4639-9F52-F62341F5A5FE}" type="pres">
      <dgm:prSet presAssocID="{7DD01973-39EC-4E65-8F36-317089E538F5}" presName="boxAndChildren" presStyleCnt="0"/>
      <dgm:spPr/>
    </dgm:pt>
    <dgm:pt modelId="{BE7CE86E-D12B-4DF4-A614-123251F6B553}" type="pres">
      <dgm:prSet presAssocID="{7DD01973-39EC-4E65-8F36-317089E538F5}" presName="parentTextBox" presStyleLbl="node1" presStyleIdx="0" presStyleCnt="1"/>
      <dgm:spPr/>
    </dgm:pt>
    <dgm:pt modelId="{94421618-26BC-4C23-A505-AB1A528C64AD}" type="pres">
      <dgm:prSet presAssocID="{7DD01973-39EC-4E65-8F36-317089E538F5}" presName="entireBox" presStyleLbl="node1" presStyleIdx="0" presStyleCnt="1" custLinFactNeighborX="-171"/>
      <dgm:spPr/>
    </dgm:pt>
    <dgm:pt modelId="{87C6009D-6059-4222-9F6B-ADF87717D638}" type="pres">
      <dgm:prSet presAssocID="{7DD01973-39EC-4E65-8F36-317089E538F5}" presName="descendantBox" presStyleCnt="0"/>
      <dgm:spPr/>
    </dgm:pt>
    <dgm:pt modelId="{6C903420-1FE5-4FF1-A93D-C4BDD37B88D2}" type="pres">
      <dgm:prSet presAssocID="{F2F5FB65-C8B7-4E71-B42C-3EEFB9AAC4C6}" presName="childTextBox" presStyleLbl="fgAccFollowNode1" presStyleIdx="0" presStyleCnt="4">
        <dgm:presLayoutVars>
          <dgm:bulletEnabled val="1"/>
        </dgm:presLayoutVars>
      </dgm:prSet>
      <dgm:spPr/>
    </dgm:pt>
    <dgm:pt modelId="{5383F744-B182-4AA3-A3F6-6A9389778F24}" type="pres">
      <dgm:prSet presAssocID="{5737873A-6369-4827-9B1E-7DF6E56084C9}" presName="childTextBox" presStyleLbl="fgAccFollowNode1" presStyleIdx="1" presStyleCnt="4">
        <dgm:presLayoutVars>
          <dgm:bulletEnabled val="1"/>
        </dgm:presLayoutVars>
      </dgm:prSet>
      <dgm:spPr/>
    </dgm:pt>
    <dgm:pt modelId="{20755555-C9AB-49B6-A908-2C981D742719}" type="pres">
      <dgm:prSet presAssocID="{C662834C-190B-4D37-A1A9-51E46A162FBD}" presName="childTextBox" presStyleLbl="fgAccFollowNode1" presStyleIdx="2" presStyleCnt="4" custScaleX="104758">
        <dgm:presLayoutVars>
          <dgm:bulletEnabled val="1"/>
        </dgm:presLayoutVars>
      </dgm:prSet>
      <dgm:spPr/>
    </dgm:pt>
    <dgm:pt modelId="{E699E017-D9E0-4041-B388-795B3DA305EF}" type="pres">
      <dgm:prSet presAssocID="{14B3ABF2-2510-49A5-ACCA-D159DA970821}" presName="childTextBox" presStyleLbl="fgAccFollowNode1" presStyleIdx="3" presStyleCnt="4">
        <dgm:presLayoutVars>
          <dgm:bulletEnabled val="1"/>
        </dgm:presLayoutVars>
      </dgm:prSet>
      <dgm:spPr/>
    </dgm:pt>
  </dgm:ptLst>
  <dgm:cxnLst>
    <dgm:cxn modelId="{5DBBF900-C27F-4564-A147-B2E4B2F74FFC}" type="presOf" srcId="{58A89CCA-D9A9-448A-ACDD-9FF98CA25F8A}" destId="{CF79771A-2EE6-4B56-A6D4-6F1CED12BF5E}" srcOrd="0" destOrd="0" presId="urn:microsoft.com/office/officeart/2005/8/layout/process4"/>
    <dgm:cxn modelId="{3AD97B17-56A3-4D88-ABC1-A599B5267501}" srcId="{7DD01973-39EC-4E65-8F36-317089E538F5}" destId="{14B3ABF2-2510-49A5-ACCA-D159DA970821}" srcOrd="3" destOrd="0" parTransId="{DBE4AD0D-E58D-4E6D-AEF6-E1595A2AAA49}" sibTransId="{435C4704-F0E1-4A6F-B4DB-3B73DD6222E1}"/>
    <dgm:cxn modelId="{9D346135-C97D-4F1E-87B5-18B2FBBA5B37}" type="presOf" srcId="{14B3ABF2-2510-49A5-ACCA-D159DA970821}" destId="{E699E017-D9E0-4041-B388-795B3DA305EF}" srcOrd="0" destOrd="0" presId="urn:microsoft.com/office/officeart/2005/8/layout/process4"/>
    <dgm:cxn modelId="{1FFC2C3E-AAB5-421D-9D99-04924F1BD538}" srcId="{58A89CCA-D9A9-448A-ACDD-9FF98CA25F8A}" destId="{7DD01973-39EC-4E65-8F36-317089E538F5}" srcOrd="0" destOrd="0" parTransId="{26467DFF-BD2F-492E-922E-76526805276E}" sibTransId="{0C4AE0DB-8CF8-4DD4-968F-E2C3EE516393}"/>
    <dgm:cxn modelId="{13467C3F-C0A0-478E-A128-01BF14C6E437}" srcId="{7DD01973-39EC-4E65-8F36-317089E538F5}" destId="{5737873A-6369-4827-9B1E-7DF6E56084C9}" srcOrd="1" destOrd="0" parTransId="{82E949C6-56EF-4921-9B17-DB9E35E14280}" sibTransId="{EAF7AB1E-4B88-4615-8C55-F287AA954BD3}"/>
    <dgm:cxn modelId="{90247B6E-CED4-4F2D-B9FC-375E4750EB27}" srcId="{7DD01973-39EC-4E65-8F36-317089E538F5}" destId="{C662834C-190B-4D37-A1A9-51E46A162FBD}" srcOrd="2" destOrd="0" parTransId="{14392609-298D-437E-9A92-1E6A6C9155AD}" sibTransId="{A5EBA9D0-37D6-485B-B4C5-E5A962B2DD61}"/>
    <dgm:cxn modelId="{0B4CEB51-BE5B-4045-AF75-2724B44A393F}" srcId="{7DD01973-39EC-4E65-8F36-317089E538F5}" destId="{F2F5FB65-C8B7-4E71-B42C-3EEFB9AAC4C6}" srcOrd="0" destOrd="0" parTransId="{C62C41D4-DD9E-4A08-83A1-B095E730BBF5}" sibTransId="{739379C6-ADEE-4FC2-9238-35527BB46953}"/>
    <dgm:cxn modelId="{EAB66195-6869-4F9F-8FE1-07C6E5F8C725}" type="presOf" srcId="{5737873A-6369-4827-9B1E-7DF6E56084C9}" destId="{5383F744-B182-4AA3-A3F6-6A9389778F24}" srcOrd="0" destOrd="0" presId="urn:microsoft.com/office/officeart/2005/8/layout/process4"/>
    <dgm:cxn modelId="{68679FB3-B139-4468-8371-07F2DE9D6C35}" type="presOf" srcId="{F2F5FB65-C8B7-4E71-B42C-3EEFB9AAC4C6}" destId="{6C903420-1FE5-4FF1-A93D-C4BDD37B88D2}" srcOrd="0" destOrd="0" presId="urn:microsoft.com/office/officeart/2005/8/layout/process4"/>
    <dgm:cxn modelId="{D734D4C8-4A0B-4E6C-9BBA-AE397C556FFB}" type="presOf" srcId="{7DD01973-39EC-4E65-8F36-317089E538F5}" destId="{94421618-26BC-4C23-A505-AB1A528C64AD}" srcOrd="1" destOrd="0" presId="urn:microsoft.com/office/officeart/2005/8/layout/process4"/>
    <dgm:cxn modelId="{E72644D5-D3C7-4290-81E1-8D524B1915C0}" type="presOf" srcId="{7DD01973-39EC-4E65-8F36-317089E538F5}" destId="{BE7CE86E-D12B-4DF4-A614-123251F6B553}" srcOrd="0" destOrd="0" presId="urn:microsoft.com/office/officeart/2005/8/layout/process4"/>
    <dgm:cxn modelId="{ADAFA2E7-8B66-4D64-9DA8-E8733DEF3F9B}" type="presOf" srcId="{C662834C-190B-4D37-A1A9-51E46A162FBD}" destId="{20755555-C9AB-49B6-A908-2C981D742719}" srcOrd="0" destOrd="0" presId="urn:microsoft.com/office/officeart/2005/8/layout/process4"/>
    <dgm:cxn modelId="{22D8A1C0-67C0-496A-834A-EE92117F519F}" type="presParOf" srcId="{CF79771A-2EE6-4B56-A6D4-6F1CED12BF5E}" destId="{1640BADC-AFD8-4639-9F52-F62341F5A5FE}" srcOrd="0" destOrd="0" presId="urn:microsoft.com/office/officeart/2005/8/layout/process4"/>
    <dgm:cxn modelId="{5D73650C-E1CD-4EE3-8428-574112F70351}" type="presParOf" srcId="{1640BADC-AFD8-4639-9F52-F62341F5A5FE}" destId="{BE7CE86E-D12B-4DF4-A614-123251F6B553}" srcOrd="0" destOrd="0" presId="urn:microsoft.com/office/officeart/2005/8/layout/process4"/>
    <dgm:cxn modelId="{5DDD7EBF-C614-4052-A035-0A1A32A79003}" type="presParOf" srcId="{1640BADC-AFD8-4639-9F52-F62341F5A5FE}" destId="{94421618-26BC-4C23-A505-AB1A528C64AD}" srcOrd="1" destOrd="0" presId="urn:microsoft.com/office/officeart/2005/8/layout/process4"/>
    <dgm:cxn modelId="{277F4306-81D3-4FE2-86E5-91256F88B653}" type="presParOf" srcId="{1640BADC-AFD8-4639-9F52-F62341F5A5FE}" destId="{87C6009D-6059-4222-9F6B-ADF87717D638}" srcOrd="2" destOrd="0" presId="urn:microsoft.com/office/officeart/2005/8/layout/process4"/>
    <dgm:cxn modelId="{DD1E9B71-77B0-49C9-899C-2DE97A1C8F0F}" type="presParOf" srcId="{87C6009D-6059-4222-9F6B-ADF87717D638}" destId="{6C903420-1FE5-4FF1-A93D-C4BDD37B88D2}" srcOrd="0" destOrd="0" presId="urn:microsoft.com/office/officeart/2005/8/layout/process4"/>
    <dgm:cxn modelId="{BABDD079-DCDE-42A1-A7BD-74BBC534FE3B}" type="presParOf" srcId="{87C6009D-6059-4222-9F6B-ADF87717D638}" destId="{5383F744-B182-4AA3-A3F6-6A9389778F24}" srcOrd="1" destOrd="0" presId="urn:microsoft.com/office/officeart/2005/8/layout/process4"/>
    <dgm:cxn modelId="{AA96581B-A47E-46BD-968B-E63728CDB8E6}" type="presParOf" srcId="{87C6009D-6059-4222-9F6B-ADF87717D638}" destId="{20755555-C9AB-49B6-A908-2C981D742719}" srcOrd="2" destOrd="0" presId="urn:microsoft.com/office/officeart/2005/8/layout/process4"/>
    <dgm:cxn modelId="{44176B06-0BCF-44F2-839D-707D99AE6AEB}" type="presParOf" srcId="{87C6009D-6059-4222-9F6B-ADF87717D638}" destId="{E699E017-D9E0-4041-B388-795B3DA305EF}"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89CCA-D9A9-448A-ACDD-9FF98CA25F8A}"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7DD01973-39EC-4E65-8F36-317089E538F5}">
      <dgm:prSet custT="1"/>
      <dgm:spPr/>
      <dgm:t>
        <a:bodyPr/>
        <a:lstStyle/>
        <a:p>
          <a:pPr algn="ctr"/>
          <a:r>
            <a:rPr lang="en-US" sz="4400" b="1" dirty="0"/>
            <a:t>COVID-19 Resources and Topics</a:t>
          </a:r>
        </a:p>
      </dgm:t>
    </dgm:pt>
    <dgm:pt modelId="{26467DFF-BD2F-492E-922E-76526805276E}" type="parTrans" cxnId="{1FFC2C3E-AAB5-421D-9D99-04924F1BD538}">
      <dgm:prSet/>
      <dgm:spPr/>
      <dgm:t>
        <a:bodyPr/>
        <a:lstStyle/>
        <a:p>
          <a:endParaRPr lang="en-US"/>
        </a:p>
      </dgm:t>
    </dgm:pt>
    <dgm:pt modelId="{0C4AE0DB-8CF8-4DD4-968F-E2C3EE516393}" type="sibTrans" cxnId="{1FFC2C3E-AAB5-421D-9D99-04924F1BD538}">
      <dgm:prSet/>
      <dgm:spPr/>
      <dgm:t>
        <a:bodyPr/>
        <a:lstStyle/>
        <a:p>
          <a:endParaRPr lang="en-US"/>
        </a:p>
      </dgm:t>
    </dgm:pt>
    <dgm:pt modelId="{F2F5FB65-C8B7-4E71-B42C-3EEFB9AAC4C6}">
      <dgm:prSet custT="1"/>
      <dgm:spPr/>
      <dgm:t>
        <a:bodyPr/>
        <a:lstStyle/>
        <a:p>
          <a:r>
            <a:rPr lang="en-US" sz="1800" b="1" dirty="0"/>
            <a:t>Accommodation Requests</a:t>
          </a:r>
          <a:endParaRPr lang="en-US" sz="1800" dirty="0"/>
        </a:p>
      </dgm:t>
    </dgm:pt>
    <dgm:pt modelId="{C62C41D4-DD9E-4A08-83A1-B095E730BBF5}" type="parTrans" cxnId="{0B4CEB51-BE5B-4045-AF75-2724B44A393F}">
      <dgm:prSet/>
      <dgm:spPr/>
      <dgm:t>
        <a:bodyPr/>
        <a:lstStyle/>
        <a:p>
          <a:endParaRPr lang="en-US"/>
        </a:p>
      </dgm:t>
    </dgm:pt>
    <dgm:pt modelId="{739379C6-ADEE-4FC2-9238-35527BB46953}" type="sibTrans" cxnId="{0B4CEB51-BE5B-4045-AF75-2724B44A393F}">
      <dgm:prSet/>
      <dgm:spPr/>
      <dgm:t>
        <a:bodyPr/>
        <a:lstStyle/>
        <a:p>
          <a:endParaRPr lang="en-US"/>
        </a:p>
      </dgm:t>
    </dgm:pt>
    <dgm:pt modelId="{5737873A-6369-4827-9B1E-7DF6E56084C9}">
      <dgm:prSet custT="1"/>
      <dgm:spPr/>
      <dgm:t>
        <a:bodyPr/>
        <a:lstStyle/>
        <a:p>
          <a:r>
            <a:rPr lang="en-US" sz="1800" b="1" dirty="0"/>
            <a:t>Telework</a:t>
          </a:r>
          <a:br>
            <a:rPr lang="en-US" sz="1800" b="1" dirty="0"/>
          </a:br>
          <a:r>
            <a:rPr lang="en-US" sz="1800" b="1" dirty="0"/>
            <a:t>Issues</a:t>
          </a:r>
        </a:p>
      </dgm:t>
    </dgm:pt>
    <dgm:pt modelId="{82E949C6-56EF-4921-9B17-DB9E35E14280}" type="parTrans" cxnId="{13467C3F-C0A0-478E-A128-01BF14C6E437}">
      <dgm:prSet/>
      <dgm:spPr/>
      <dgm:t>
        <a:bodyPr/>
        <a:lstStyle/>
        <a:p>
          <a:endParaRPr lang="en-US"/>
        </a:p>
      </dgm:t>
    </dgm:pt>
    <dgm:pt modelId="{EAF7AB1E-4B88-4615-8C55-F287AA954BD3}" type="sibTrans" cxnId="{13467C3F-C0A0-478E-A128-01BF14C6E437}">
      <dgm:prSet/>
      <dgm:spPr/>
      <dgm:t>
        <a:bodyPr/>
        <a:lstStyle/>
        <a:p>
          <a:endParaRPr lang="en-US"/>
        </a:p>
      </dgm:t>
    </dgm:pt>
    <dgm:pt modelId="{C662834C-190B-4D37-A1A9-51E46A162FBD}">
      <dgm:prSet custT="1"/>
      <dgm:spPr/>
      <dgm:t>
        <a:bodyPr/>
        <a:lstStyle/>
        <a:p>
          <a:r>
            <a:rPr lang="en-US" sz="1800" b="1" dirty="0"/>
            <a:t>Interactive Process Issues</a:t>
          </a:r>
          <a:endParaRPr lang="en-US" sz="1800" dirty="0"/>
        </a:p>
      </dgm:t>
    </dgm:pt>
    <dgm:pt modelId="{14392609-298D-437E-9A92-1E6A6C9155AD}" type="parTrans" cxnId="{90247B6E-CED4-4F2D-B9FC-375E4750EB27}">
      <dgm:prSet/>
      <dgm:spPr/>
      <dgm:t>
        <a:bodyPr/>
        <a:lstStyle/>
        <a:p>
          <a:endParaRPr lang="en-US"/>
        </a:p>
      </dgm:t>
    </dgm:pt>
    <dgm:pt modelId="{A5EBA9D0-37D6-485B-B4C5-E5A962B2DD61}" type="sibTrans" cxnId="{90247B6E-CED4-4F2D-B9FC-375E4750EB27}">
      <dgm:prSet/>
      <dgm:spPr/>
      <dgm:t>
        <a:bodyPr/>
        <a:lstStyle/>
        <a:p>
          <a:endParaRPr lang="en-US"/>
        </a:p>
      </dgm:t>
    </dgm:pt>
    <dgm:pt modelId="{14B3ABF2-2510-49A5-ACCA-D159DA970821}">
      <dgm:prSet custT="1"/>
      <dgm:spPr/>
      <dgm:t>
        <a:bodyPr/>
        <a:lstStyle/>
        <a:p>
          <a:r>
            <a:rPr lang="en-US" sz="1800" b="1" dirty="0"/>
            <a:t>Vaccination</a:t>
          </a:r>
          <a:br>
            <a:rPr lang="en-US" sz="1800" b="1" dirty="0"/>
          </a:br>
          <a:r>
            <a:rPr lang="en-US" sz="1800" b="1" dirty="0"/>
            <a:t>Issues</a:t>
          </a:r>
          <a:endParaRPr lang="en-US" sz="1800" dirty="0"/>
        </a:p>
      </dgm:t>
    </dgm:pt>
    <dgm:pt modelId="{DBE4AD0D-E58D-4E6D-AEF6-E1595A2AAA49}" type="parTrans" cxnId="{3AD97B17-56A3-4D88-ABC1-A599B5267501}">
      <dgm:prSet/>
      <dgm:spPr/>
      <dgm:t>
        <a:bodyPr/>
        <a:lstStyle/>
        <a:p>
          <a:endParaRPr lang="en-US"/>
        </a:p>
      </dgm:t>
    </dgm:pt>
    <dgm:pt modelId="{435C4704-F0E1-4A6F-B4DB-3B73DD6222E1}" type="sibTrans" cxnId="{3AD97B17-56A3-4D88-ABC1-A599B5267501}">
      <dgm:prSet/>
      <dgm:spPr/>
      <dgm:t>
        <a:bodyPr/>
        <a:lstStyle/>
        <a:p>
          <a:endParaRPr lang="en-US"/>
        </a:p>
      </dgm:t>
    </dgm:pt>
    <dgm:pt modelId="{CF79771A-2EE6-4B56-A6D4-6F1CED12BF5E}" type="pres">
      <dgm:prSet presAssocID="{58A89CCA-D9A9-448A-ACDD-9FF98CA25F8A}" presName="Name0" presStyleCnt="0">
        <dgm:presLayoutVars>
          <dgm:dir/>
          <dgm:animLvl val="lvl"/>
          <dgm:resizeHandles val="exact"/>
        </dgm:presLayoutVars>
      </dgm:prSet>
      <dgm:spPr/>
    </dgm:pt>
    <dgm:pt modelId="{1640BADC-AFD8-4639-9F52-F62341F5A5FE}" type="pres">
      <dgm:prSet presAssocID="{7DD01973-39EC-4E65-8F36-317089E538F5}" presName="boxAndChildren" presStyleCnt="0"/>
      <dgm:spPr/>
    </dgm:pt>
    <dgm:pt modelId="{BE7CE86E-D12B-4DF4-A614-123251F6B553}" type="pres">
      <dgm:prSet presAssocID="{7DD01973-39EC-4E65-8F36-317089E538F5}" presName="parentTextBox" presStyleLbl="node1" presStyleIdx="0" presStyleCnt="1"/>
      <dgm:spPr/>
    </dgm:pt>
    <dgm:pt modelId="{94421618-26BC-4C23-A505-AB1A528C64AD}" type="pres">
      <dgm:prSet presAssocID="{7DD01973-39EC-4E65-8F36-317089E538F5}" presName="entireBox" presStyleLbl="node1" presStyleIdx="0" presStyleCnt="1" custLinFactNeighborX="-171"/>
      <dgm:spPr/>
    </dgm:pt>
    <dgm:pt modelId="{87C6009D-6059-4222-9F6B-ADF87717D638}" type="pres">
      <dgm:prSet presAssocID="{7DD01973-39EC-4E65-8F36-317089E538F5}" presName="descendantBox" presStyleCnt="0"/>
      <dgm:spPr/>
    </dgm:pt>
    <dgm:pt modelId="{6C903420-1FE5-4FF1-A93D-C4BDD37B88D2}" type="pres">
      <dgm:prSet presAssocID="{F2F5FB65-C8B7-4E71-B42C-3EEFB9AAC4C6}" presName="childTextBox" presStyleLbl="fgAccFollowNode1" presStyleIdx="0" presStyleCnt="4">
        <dgm:presLayoutVars>
          <dgm:bulletEnabled val="1"/>
        </dgm:presLayoutVars>
      </dgm:prSet>
      <dgm:spPr/>
    </dgm:pt>
    <dgm:pt modelId="{5383F744-B182-4AA3-A3F6-6A9389778F24}" type="pres">
      <dgm:prSet presAssocID="{5737873A-6369-4827-9B1E-7DF6E56084C9}" presName="childTextBox" presStyleLbl="fgAccFollowNode1" presStyleIdx="1" presStyleCnt="4">
        <dgm:presLayoutVars>
          <dgm:bulletEnabled val="1"/>
        </dgm:presLayoutVars>
      </dgm:prSet>
      <dgm:spPr/>
    </dgm:pt>
    <dgm:pt modelId="{20755555-C9AB-49B6-A908-2C981D742719}" type="pres">
      <dgm:prSet presAssocID="{C662834C-190B-4D37-A1A9-51E46A162FBD}" presName="childTextBox" presStyleLbl="fgAccFollowNode1" presStyleIdx="2" presStyleCnt="4" custScaleX="104758">
        <dgm:presLayoutVars>
          <dgm:bulletEnabled val="1"/>
        </dgm:presLayoutVars>
      </dgm:prSet>
      <dgm:spPr/>
    </dgm:pt>
    <dgm:pt modelId="{E699E017-D9E0-4041-B388-795B3DA305EF}" type="pres">
      <dgm:prSet presAssocID="{14B3ABF2-2510-49A5-ACCA-D159DA970821}" presName="childTextBox" presStyleLbl="fgAccFollowNode1" presStyleIdx="3" presStyleCnt="4">
        <dgm:presLayoutVars>
          <dgm:bulletEnabled val="1"/>
        </dgm:presLayoutVars>
      </dgm:prSet>
      <dgm:spPr/>
    </dgm:pt>
  </dgm:ptLst>
  <dgm:cxnLst>
    <dgm:cxn modelId="{5DBBF900-C27F-4564-A147-B2E4B2F74FFC}" type="presOf" srcId="{58A89CCA-D9A9-448A-ACDD-9FF98CA25F8A}" destId="{CF79771A-2EE6-4B56-A6D4-6F1CED12BF5E}" srcOrd="0" destOrd="0" presId="urn:microsoft.com/office/officeart/2005/8/layout/process4"/>
    <dgm:cxn modelId="{3AD97B17-56A3-4D88-ABC1-A599B5267501}" srcId="{7DD01973-39EC-4E65-8F36-317089E538F5}" destId="{14B3ABF2-2510-49A5-ACCA-D159DA970821}" srcOrd="3" destOrd="0" parTransId="{DBE4AD0D-E58D-4E6D-AEF6-E1595A2AAA49}" sibTransId="{435C4704-F0E1-4A6F-B4DB-3B73DD6222E1}"/>
    <dgm:cxn modelId="{9D346135-C97D-4F1E-87B5-18B2FBBA5B37}" type="presOf" srcId="{14B3ABF2-2510-49A5-ACCA-D159DA970821}" destId="{E699E017-D9E0-4041-B388-795B3DA305EF}" srcOrd="0" destOrd="0" presId="urn:microsoft.com/office/officeart/2005/8/layout/process4"/>
    <dgm:cxn modelId="{1FFC2C3E-AAB5-421D-9D99-04924F1BD538}" srcId="{58A89CCA-D9A9-448A-ACDD-9FF98CA25F8A}" destId="{7DD01973-39EC-4E65-8F36-317089E538F5}" srcOrd="0" destOrd="0" parTransId="{26467DFF-BD2F-492E-922E-76526805276E}" sibTransId="{0C4AE0DB-8CF8-4DD4-968F-E2C3EE516393}"/>
    <dgm:cxn modelId="{13467C3F-C0A0-478E-A128-01BF14C6E437}" srcId="{7DD01973-39EC-4E65-8F36-317089E538F5}" destId="{5737873A-6369-4827-9B1E-7DF6E56084C9}" srcOrd="1" destOrd="0" parTransId="{82E949C6-56EF-4921-9B17-DB9E35E14280}" sibTransId="{EAF7AB1E-4B88-4615-8C55-F287AA954BD3}"/>
    <dgm:cxn modelId="{90247B6E-CED4-4F2D-B9FC-375E4750EB27}" srcId="{7DD01973-39EC-4E65-8F36-317089E538F5}" destId="{C662834C-190B-4D37-A1A9-51E46A162FBD}" srcOrd="2" destOrd="0" parTransId="{14392609-298D-437E-9A92-1E6A6C9155AD}" sibTransId="{A5EBA9D0-37D6-485B-B4C5-E5A962B2DD61}"/>
    <dgm:cxn modelId="{0B4CEB51-BE5B-4045-AF75-2724B44A393F}" srcId="{7DD01973-39EC-4E65-8F36-317089E538F5}" destId="{F2F5FB65-C8B7-4E71-B42C-3EEFB9AAC4C6}" srcOrd="0" destOrd="0" parTransId="{C62C41D4-DD9E-4A08-83A1-B095E730BBF5}" sibTransId="{739379C6-ADEE-4FC2-9238-35527BB46953}"/>
    <dgm:cxn modelId="{EAB66195-6869-4F9F-8FE1-07C6E5F8C725}" type="presOf" srcId="{5737873A-6369-4827-9B1E-7DF6E56084C9}" destId="{5383F744-B182-4AA3-A3F6-6A9389778F24}" srcOrd="0" destOrd="0" presId="urn:microsoft.com/office/officeart/2005/8/layout/process4"/>
    <dgm:cxn modelId="{68679FB3-B139-4468-8371-07F2DE9D6C35}" type="presOf" srcId="{F2F5FB65-C8B7-4E71-B42C-3EEFB9AAC4C6}" destId="{6C903420-1FE5-4FF1-A93D-C4BDD37B88D2}" srcOrd="0" destOrd="0" presId="urn:microsoft.com/office/officeart/2005/8/layout/process4"/>
    <dgm:cxn modelId="{D734D4C8-4A0B-4E6C-9BBA-AE397C556FFB}" type="presOf" srcId="{7DD01973-39EC-4E65-8F36-317089E538F5}" destId="{94421618-26BC-4C23-A505-AB1A528C64AD}" srcOrd="1" destOrd="0" presId="urn:microsoft.com/office/officeart/2005/8/layout/process4"/>
    <dgm:cxn modelId="{E72644D5-D3C7-4290-81E1-8D524B1915C0}" type="presOf" srcId="{7DD01973-39EC-4E65-8F36-317089E538F5}" destId="{BE7CE86E-D12B-4DF4-A614-123251F6B553}" srcOrd="0" destOrd="0" presId="urn:microsoft.com/office/officeart/2005/8/layout/process4"/>
    <dgm:cxn modelId="{ADAFA2E7-8B66-4D64-9DA8-E8733DEF3F9B}" type="presOf" srcId="{C662834C-190B-4D37-A1A9-51E46A162FBD}" destId="{20755555-C9AB-49B6-A908-2C981D742719}" srcOrd="0" destOrd="0" presId="urn:microsoft.com/office/officeart/2005/8/layout/process4"/>
    <dgm:cxn modelId="{22D8A1C0-67C0-496A-834A-EE92117F519F}" type="presParOf" srcId="{CF79771A-2EE6-4B56-A6D4-6F1CED12BF5E}" destId="{1640BADC-AFD8-4639-9F52-F62341F5A5FE}" srcOrd="0" destOrd="0" presId="urn:microsoft.com/office/officeart/2005/8/layout/process4"/>
    <dgm:cxn modelId="{5D73650C-E1CD-4EE3-8428-574112F70351}" type="presParOf" srcId="{1640BADC-AFD8-4639-9F52-F62341F5A5FE}" destId="{BE7CE86E-D12B-4DF4-A614-123251F6B553}" srcOrd="0" destOrd="0" presId="urn:microsoft.com/office/officeart/2005/8/layout/process4"/>
    <dgm:cxn modelId="{5DDD7EBF-C614-4052-A035-0A1A32A79003}" type="presParOf" srcId="{1640BADC-AFD8-4639-9F52-F62341F5A5FE}" destId="{94421618-26BC-4C23-A505-AB1A528C64AD}" srcOrd="1" destOrd="0" presId="urn:microsoft.com/office/officeart/2005/8/layout/process4"/>
    <dgm:cxn modelId="{277F4306-81D3-4FE2-86E5-91256F88B653}" type="presParOf" srcId="{1640BADC-AFD8-4639-9F52-F62341F5A5FE}" destId="{87C6009D-6059-4222-9F6B-ADF87717D638}" srcOrd="2" destOrd="0" presId="urn:microsoft.com/office/officeart/2005/8/layout/process4"/>
    <dgm:cxn modelId="{DD1E9B71-77B0-49C9-899C-2DE97A1C8F0F}" type="presParOf" srcId="{87C6009D-6059-4222-9F6B-ADF87717D638}" destId="{6C903420-1FE5-4FF1-A93D-C4BDD37B88D2}" srcOrd="0" destOrd="0" presId="urn:microsoft.com/office/officeart/2005/8/layout/process4"/>
    <dgm:cxn modelId="{BABDD079-DCDE-42A1-A7BD-74BBC534FE3B}" type="presParOf" srcId="{87C6009D-6059-4222-9F6B-ADF87717D638}" destId="{5383F744-B182-4AA3-A3F6-6A9389778F24}" srcOrd="1" destOrd="0" presId="urn:microsoft.com/office/officeart/2005/8/layout/process4"/>
    <dgm:cxn modelId="{AA96581B-A47E-46BD-968B-E63728CDB8E6}" type="presParOf" srcId="{87C6009D-6059-4222-9F6B-ADF87717D638}" destId="{20755555-C9AB-49B6-A908-2C981D742719}" srcOrd="2" destOrd="0" presId="urn:microsoft.com/office/officeart/2005/8/layout/process4"/>
    <dgm:cxn modelId="{44176B06-0BCF-44F2-839D-707D99AE6AEB}" type="presParOf" srcId="{87C6009D-6059-4222-9F6B-ADF87717D638}" destId="{E699E017-D9E0-4041-B388-795B3DA305EF}" srcOrd="3"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21618-26BC-4C23-A505-AB1A528C64AD}">
      <dsp:nvSpPr>
        <dsp:cNvPr id="0" name=""/>
        <dsp:cNvSpPr/>
      </dsp:nvSpPr>
      <dsp:spPr>
        <a:xfrm>
          <a:off x="0" y="0"/>
          <a:ext cx="7890593" cy="5197474"/>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b="1" kern="1200" dirty="0"/>
            <a:t>Selected New Cases on</a:t>
          </a:r>
          <a:br>
            <a:rPr lang="en-US" sz="4400" b="1" kern="1200" dirty="0"/>
          </a:br>
          <a:r>
            <a:rPr lang="en-US" sz="4400" b="1" kern="1200" dirty="0"/>
            <a:t>Reasonable Accommodation</a:t>
          </a:r>
        </a:p>
      </dsp:txBody>
      <dsp:txXfrm>
        <a:off x="0" y="0"/>
        <a:ext cx="7890593" cy="2806635"/>
      </dsp:txXfrm>
    </dsp:sp>
    <dsp:sp modelId="{6C903420-1FE5-4FF1-A93D-C4BDD37B88D2}">
      <dsp:nvSpPr>
        <dsp:cNvPr id="0" name=""/>
        <dsp:cNvSpPr/>
      </dsp:nvSpPr>
      <dsp:spPr>
        <a:xfrm>
          <a:off x="3753"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Definition of Disability for Accommodation</a:t>
          </a:r>
          <a:endParaRPr lang="en-US" sz="1800" kern="1200" dirty="0"/>
        </a:p>
      </dsp:txBody>
      <dsp:txXfrm>
        <a:off x="3753" y="2702686"/>
        <a:ext cx="1947604" cy="2390838"/>
      </dsp:txXfrm>
    </dsp:sp>
    <dsp:sp modelId="{5383F744-B182-4AA3-A3F6-6A9389778F24}">
      <dsp:nvSpPr>
        <dsp:cNvPr id="0" name=""/>
        <dsp:cNvSpPr/>
      </dsp:nvSpPr>
      <dsp:spPr>
        <a:xfrm>
          <a:off x="1951358"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Essential Functions</a:t>
          </a:r>
        </a:p>
      </dsp:txBody>
      <dsp:txXfrm>
        <a:off x="1951358" y="2702686"/>
        <a:ext cx="1947604" cy="2390838"/>
      </dsp:txXfrm>
    </dsp:sp>
    <dsp:sp modelId="{20755555-C9AB-49B6-A908-2C981D742719}">
      <dsp:nvSpPr>
        <dsp:cNvPr id="0" name=""/>
        <dsp:cNvSpPr/>
      </dsp:nvSpPr>
      <dsp:spPr>
        <a:xfrm>
          <a:off x="3898962" y="2702686"/>
          <a:ext cx="2040271"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Unlawful </a:t>
          </a:r>
          <a:br>
            <a:rPr lang="en-US" sz="1800" b="1" kern="1200" dirty="0"/>
          </a:br>
          <a:r>
            <a:rPr lang="en-US" sz="1800" b="1" kern="1200" dirty="0"/>
            <a:t>Accommodation</a:t>
          </a:r>
          <a:br>
            <a:rPr lang="en-US" sz="1800" b="1" kern="1200" dirty="0"/>
          </a:br>
          <a:r>
            <a:rPr lang="en-US" sz="1800" b="1" kern="1200" dirty="0"/>
            <a:t>Denial</a:t>
          </a:r>
          <a:endParaRPr lang="en-US" sz="1800" kern="1200" dirty="0"/>
        </a:p>
      </dsp:txBody>
      <dsp:txXfrm>
        <a:off x="3898962" y="2702686"/>
        <a:ext cx="2040271" cy="2390838"/>
      </dsp:txXfrm>
    </dsp:sp>
    <dsp:sp modelId="{E699E017-D9E0-4041-B388-795B3DA305EF}">
      <dsp:nvSpPr>
        <dsp:cNvPr id="0" name=""/>
        <dsp:cNvSpPr/>
      </dsp:nvSpPr>
      <dsp:spPr>
        <a:xfrm>
          <a:off x="5939234"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Interactive Process</a:t>
          </a:r>
          <a:endParaRPr lang="en-US" sz="1800" kern="1200" dirty="0"/>
        </a:p>
      </dsp:txBody>
      <dsp:txXfrm>
        <a:off x="5939234" y="2702686"/>
        <a:ext cx="1947604" cy="2390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21618-26BC-4C23-A505-AB1A528C64AD}">
      <dsp:nvSpPr>
        <dsp:cNvPr id="0" name=""/>
        <dsp:cNvSpPr/>
      </dsp:nvSpPr>
      <dsp:spPr>
        <a:xfrm>
          <a:off x="0" y="0"/>
          <a:ext cx="7890593" cy="5197474"/>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b="1" kern="1200" dirty="0"/>
            <a:t>COVID-19 Resources and Topics</a:t>
          </a:r>
        </a:p>
      </dsp:txBody>
      <dsp:txXfrm>
        <a:off x="0" y="0"/>
        <a:ext cx="7890593" cy="2806635"/>
      </dsp:txXfrm>
    </dsp:sp>
    <dsp:sp modelId="{6C903420-1FE5-4FF1-A93D-C4BDD37B88D2}">
      <dsp:nvSpPr>
        <dsp:cNvPr id="0" name=""/>
        <dsp:cNvSpPr/>
      </dsp:nvSpPr>
      <dsp:spPr>
        <a:xfrm>
          <a:off x="3753"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Accommodation Requests</a:t>
          </a:r>
          <a:endParaRPr lang="en-US" sz="1800" kern="1200" dirty="0"/>
        </a:p>
      </dsp:txBody>
      <dsp:txXfrm>
        <a:off x="3753" y="2702686"/>
        <a:ext cx="1947604" cy="2390838"/>
      </dsp:txXfrm>
    </dsp:sp>
    <dsp:sp modelId="{5383F744-B182-4AA3-A3F6-6A9389778F24}">
      <dsp:nvSpPr>
        <dsp:cNvPr id="0" name=""/>
        <dsp:cNvSpPr/>
      </dsp:nvSpPr>
      <dsp:spPr>
        <a:xfrm>
          <a:off x="1951358"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Telework</a:t>
          </a:r>
          <a:br>
            <a:rPr lang="en-US" sz="1800" b="1" kern="1200" dirty="0"/>
          </a:br>
          <a:r>
            <a:rPr lang="en-US" sz="1800" b="1" kern="1200" dirty="0"/>
            <a:t>Issues</a:t>
          </a:r>
        </a:p>
      </dsp:txBody>
      <dsp:txXfrm>
        <a:off x="1951358" y="2702686"/>
        <a:ext cx="1947604" cy="2390838"/>
      </dsp:txXfrm>
    </dsp:sp>
    <dsp:sp modelId="{20755555-C9AB-49B6-A908-2C981D742719}">
      <dsp:nvSpPr>
        <dsp:cNvPr id="0" name=""/>
        <dsp:cNvSpPr/>
      </dsp:nvSpPr>
      <dsp:spPr>
        <a:xfrm>
          <a:off x="3898962" y="2702686"/>
          <a:ext cx="2040271"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Interactive Process Issues</a:t>
          </a:r>
          <a:endParaRPr lang="en-US" sz="1800" kern="1200" dirty="0"/>
        </a:p>
      </dsp:txBody>
      <dsp:txXfrm>
        <a:off x="3898962" y="2702686"/>
        <a:ext cx="2040271" cy="2390838"/>
      </dsp:txXfrm>
    </dsp:sp>
    <dsp:sp modelId="{E699E017-D9E0-4041-B388-795B3DA305EF}">
      <dsp:nvSpPr>
        <dsp:cNvPr id="0" name=""/>
        <dsp:cNvSpPr/>
      </dsp:nvSpPr>
      <dsp:spPr>
        <a:xfrm>
          <a:off x="5939234" y="2702686"/>
          <a:ext cx="1947604" cy="239083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Vaccination</a:t>
          </a:r>
          <a:br>
            <a:rPr lang="en-US" sz="1800" b="1" kern="1200" dirty="0"/>
          </a:br>
          <a:r>
            <a:rPr lang="en-US" sz="1800" b="1" kern="1200" dirty="0"/>
            <a:t>Issues</a:t>
          </a:r>
          <a:endParaRPr lang="en-US" sz="1800" kern="1200" dirty="0"/>
        </a:p>
      </dsp:txBody>
      <dsp:txXfrm>
        <a:off x="5939234" y="2702686"/>
        <a:ext cx="1947604" cy="23908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2492" tIns="46246" rIns="92492" bIns="46246" rtlCol="0"/>
          <a:lstStyle>
            <a:lvl1pPr algn="r">
              <a:defRPr sz="1200"/>
            </a:lvl1pPr>
          </a:lstStyle>
          <a:p>
            <a:pPr>
              <a:defRPr/>
            </a:pPr>
            <a:fld id="{CC78BCA8-063B-469E-8EB1-195A67D7AAE2}" type="datetimeFigureOut">
              <a:rPr lang="en-US"/>
              <a:pPr>
                <a:defRPr/>
              </a:pPr>
              <a:t>7/13/2021</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2492" tIns="46246" rIns="92492" bIns="46246" rtlCol="0" anchor="b"/>
          <a:lstStyle>
            <a:lvl1pPr algn="r">
              <a:defRPr sz="1200"/>
            </a:lvl1pPr>
          </a:lstStyle>
          <a:p>
            <a:pPr>
              <a:defRPr/>
            </a:pPr>
            <a:fld id="{4EF4A6AB-7727-49FF-92C7-76F40C85320E}" type="slidenum">
              <a:rPr lang="en-US"/>
              <a:pPr>
                <a:defRPr/>
              </a:pPr>
              <a:t>‹#›</a:t>
            </a:fld>
            <a:endParaRPr lang="en-US"/>
          </a:p>
        </p:txBody>
      </p:sp>
    </p:spTree>
    <p:extLst>
      <p:ext uri="{BB962C8B-B14F-4D97-AF65-F5344CB8AC3E}">
        <p14:creationId xmlns:p14="http://schemas.microsoft.com/office/powerpoint/2010/main" val="701669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2492" tIns="46246" rIns="92492" bIns="46246"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2492" tIns="46246" rIns="92492" bIns="46246" rtlCol="0"/>
          <a:lstStyle>
            <a:lvl1pPr algn="r" eaLnBrk="1" fontAlgn="auto" hangingPunct="1">
              <a:spcBef>
                <a:spcPts val="0"/>
              </a:spcBef>
              <a:spcAft>
                <a:spcPts val="0"/>
              </a:spcAft>
              <a:defRPr sz="1200">
                <a:latin typeface="+mn-lt"/>
              </a:defRPr>
            </a:lvl1pPr>
          </a:lstStyle>
          <a:p>
            <a:pPr>
              <a:defRPr/>
            </a:pPr>
            <a:fld id="{78DB4CBE-71D5-4509-9BC1-5F78B6C3D571}" type="datetimeFigureOut">
              <a:rPr lang="en-US"/>
              <a:pPr>
                <a:defRPr/>
              </a:pPr>
              <a:t>7/13/2021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2492" tIns="46246" rIns="92492" bIns="46246"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2492" tIns="46246" rIns="92492" bIns="46246" rtlCol="0" anchor="b"/>
          <a:lstStyle>
            <a:lvl1pPr algn="r" eaLnBrk="1" fontAlgn="auto" hangingPunct="1">
              <a:spcBef>
                <a:spcPts val="0"/>
              </a:spcBef>
              <a:spcAft>
                <a:spcPts val="0"/>
              </a:spcAft>
              <a:defRPr sz="1200">
                <a:latin typeface="+mn-lt"/>
              </a:defRPr>
            </a:lvl1pPr>
          </a:lstStyle>
          <a:p>
            <a:pPr>
              <a:defRPr/>
            </a:pPr>
            <a:fld id="{E6CF0DA3-A446-43B8-BB90-0B95BEC50DF7}" type="slidenum">
              <a:rPr lang="en-US"/>
              <a:pPr>
                <a:defRPr/>
              </a:pPr>
              <a:t>‹#›</a:t>
            </a:fld>
            <a:endParaRPr lang="en-US"/>
          </a:p>
        </p:txBody>
      </p:sp>
    </p:spTree>
    <p:extLst>
      <p:ext uri="{BB962C8B-B14F-4D97-AF65-F5344CB8AC3E}">
        <p14:creationId xmlns:p14="http://schemas.microsoft.com/office/powerpoint/2010/main" val="141900873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a:t>
            </a:fld>
            <a:endParaRPr lang="en-US"/>
          </a:p>
        </p:txBody>
      </p:sp>
    </p:spTree>
    <p:extLst>
      <p:ext uri="{BB962C8B-B14F-4D97-AF65-F5344CB8AC3E}">
        <p14:creationId xmlns:p14="http://schemas.microsoft.com/office/powerpoint/2010/main" val="3634642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10</a:t>
            </a:fld>
            <a:endParaRPr lang="en-US"/>
          </a:p>
        </p:txBody>
      </p:sp>
    </p:spTree>
    <p:extLst>
      <p:ext uri="{BB962C8B-B14F-4D97-AF65-F5344CB8AC3E}">
        <p14:creationId xmlns:p14="http://schemas.microsoft.com/office/powerpoint/2010/main" val="1478116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11</a:t>
            </a:fld>
            <a:endParaRPr lang="en-US"/>
          </a:p>
        </p:txBody>
      </p:sp>
    </p:spTree>
    <p:extLst>
      <p:ext uri="{BB962C8B-B14F-4D97-AF65-F5344CB8AC3E}">
        <p14:creationId xmlns:p14="http://schemas.microsoft.com/office/powerpoint/2010/main" val="530306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12</a:t>
            </a:fld>
            <a:endParaRPr lang="en-US"/>
          </a:p>
        </p:txBody>
      </p:sp>
    </p:spTree>
    <p:extLst>
      <p:ext uri="{BB962C8B-B14F-4D97-AF65-F5344CB8AC3E}">
        <p14:creationId xmlns:p14="http://schemas.microsoft.com/office/powerpoint/2010/main" val="807671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13</a:t>
            </a:fld>
            <a:endParaRPr lang="en-US"/>
          </a:p>
        </p:txBody>
      </p:sp>
    </p:spTree>
    <p:extLst>
      <p:ext uri="{BB962C8B-B14F-4D97-AF65-F5344CB8AC3E}">
        <p14:creationId xmlns:p14="http://schemas.microsoft.com/office/powerpoint/2010/main" val="4067377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14</a:t>
            </a:fld>
            <a:endParaRPr lang="en-US"/>
          </a:p>
        </p:txBody>
      </p:sp>
    </p:spTree>
    <p:extLst>
      <p:ext uri="{BB962C8B-B14F-4D97-AF65-F5344CB8AC3E}">
        <p14:creationId xmlns:p14="http://schemas.microsoft.com/office/powerpoint/2010/main" val="2206866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15</a:t>
            </a:fld>
            <a:endParaRPr lang="en-US"/>
          </a:p>
        </p:txBody>
      </p:sp>
    </p:spTree>
    <p:extLst>
      <p:ext uri="{BB962C8B-B14F-4D97-AF65-F5344CB8AC3E}">
        <p14:creationId xmlns:p14="http://schemas.microsoft.com/office/powerpoint/2010/main" val="1291476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16</a:t>
            </a:fld>
            <a:endParaRPr lang="en-US"/>
          </a:p>
        </p:txBody>
      </p:sp>
    </p:spTree>
    <p:extLst>
      <p:ext uri="{BB962C8B-B14F-4D97-AF65-F5344CB8AC3E}">
        <p14:creationId xmlns:p14="http://schemas.microsoft.com/office/powerpoint/2010/main" val="1028423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17</a:t>
            </a:fld>
            <a:endParaRPr lang="en-US"/>
          </a:p>
        </p:txBody>
      </p:sp>
    </p:spTree>
    <p:extLst>
      <p:ext uri="{BB962C8B-B14F-4D97-AF65-F5344CB8AC3E}">
        <p14:creationId xmlns:p14="http://schemas.microsoft.com/office/powerpoint/2010/main" val="1108490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18</a:t>
            </a:fld>
            <a:endParaRPr lang="en-US"/>
          </a:p>
        </p:txBody>
      </p:sp>
    </p:spTree>
    <p:extLst>
      <p:ext uri="{BB962C8B-B14F-4D97-AF65-F5344CB8AC3E}">
        <p14:creationId xmlns:p14="http://schemas.microsoft.com/office/powerpoint/2010/main" val="317462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CF0DA3-A446-43B8-BB90-0B95BEC50D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292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EF7BE64-3F24-4442-BE2F-A2C315A351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C6F7B78-F10A-41D3-ACA8-0F2B5DA0EA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0109C421-8B80-4A2E-8D2F-C3D6281B38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3170407-C1AC-4908-BC74-AD6929F7614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05076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26</a:t>
            </a:fld>
            <a:endParaRPr lang="en-US"/>
          </a:p>
        </p:txBody>
      </p:sp>
    </p:spTree>
    <p:extLst>
      <p:ext uri="{BB962C8B-B14F-4D97-AF65-F5344CB8AC3E}">
        <p14:creationId xmlns:p14="http://schemas.microsoft.com/office/powerpoint/2010/main" val="33097206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27</a:t>
            </a:fld>
            <a:endParaRPr lang="en-US"/>
          </a:p>
        </p:txBody>
      </p:sp>
    </p:spTree>
    <p:extLst>
      <p:ext uri="{BB962C8B-B14F-4D97-AF65-F5344CB8AC3E}">
        <p14:creationId xmlns:p14="http://schemas.microsoft.com/office/powerpoint/2010/main" val="685625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29</a:t>
            </a:fld>
            <a:endParaRPr lang="en-US"/>
          </a:p>
        </p:txBody>
      </p:sp>
    </p:spTree>
    <p:extLst>
      <p:ext uri="{BB962C8B-B14F-4D97-AF65-F5344CB8AC3E}">
        <p14:creationId xmlns:p14="http://schemas.microsoft.com/office/powerpoint/2010/main" val="3635260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33</a:t>
            </a:fld>
            <a:endParaRPr lang="en-US"/>
          </a:p>
        </p:txBody>
      </p:sp>
    </p:spTree>
    <p:extLst>
      <p:ext uri="{BB962C8B-B14F-4D97-AF65-F5344CB8AC3E}">
        <p14:creationId xmlns:p14="http://schemas.microsoft.com/office/powerpoint/2010/main" val="1402956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34</a:t>
            </a:fld>
            <a:endParaRPr lang="en-US"/>
          </a:p>
        </p:txBody>
      </p:sp>
    </p:spTree>
    <p:extLst>
      <p:ext uri="{BB962C8B-B14F-4D97-AF65-F5344CB8AC3E}">
        <p14:creationId xmlns:p14="http://schemas.microsoft.com/office/powerpoint/2010/main" val="388756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35</a:t>
            </a:fld>
            <a:endParaRPr lang="en-US"/>
          </a:p>
        </p:txBody>
      </p:sp>
    </p:spTree>
    <p:extLst>
      <p:ext uri="{BB962C8B-B14F-4D97-AF65-F5344CB8AC3E}">
        <p14:creationId xmlns:p14="http://schemas.microsoft.com/office/powerpoint/2010/main" val="25065909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36</a:t>
            </a:fld>
            <a:endParaRPr lang="en-US"/>
          </a:p>
        </p:txBody>
      </p:sp>
    </p:spTree>
    <p:extLst>
      <p:ext uri="{BB962C8B-B14F-4D97-AF65-F5344CB8AC3E}">
        <p14:creationId xmlns:p14="http://schemas.microsoft.com/office/powerpoint/2010/main" val="42760720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37</a:t>
            </a:fld>
            <a:endParaRPr lang="en-US"/>
          </a:p>
        </p:txBody>
      </p:sp>
    </p:spTree>
    <p:extLst>
      <p:ext uri="{BB962C8B-B14F-4D97-AF65-F5344CB8AC3E}">
        <p14:creationId xmlns:p14="http://schemas.microsoft.com/office/powerpoint/2010/main" val="3275184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38</a:t>
            </a:fld>
            <a:endParaRPr lang="en-US"/>
          </a:p>
        </p:txBody>
      </p:sp>
    </p:spTree>
    <p:extLst>
      <p:ext uri="{BB962C8B-B14F-4D97-AF65-F5344CB8AC3E}">
        <p14:creationId xmlns:p14="http://schemas.microsoft.com/office/powerpoint/2010/main" val="6595039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39</a:t>
            </a:fld>
            <a:endParaRPr lang="en-US"/>
          </a:p>
        </p:txBody>
      </p:sp>
    </p:spTree>
    <p:extLst>
      <p:ext uri="{BB962C8B-B14F-4D97-AF65-F5344CB8AC3E}">
        <p14:creationId xmlns:p14="http://schemas.microsoft.com/office/powerpoint/2010/main" val="382784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EF7BE64-3F24-4442-BE2F-A2C315A351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C6F7B78-F10A-41D3-ACA8-0F2B5DA0EA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0109C421-8B80-4A2E-8D2F-C3D6281B38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3170407-C1AC-4908-BC74-AD6929F7614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4456768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40</a:t>
            </a:fld>
            <a:endParaRPr lang="en-US"/>
          </a:p>
        </p:txBody>
      </p:sp>
    </p:spTree>
    <p:extLst>
      <p:ext uri="{BB962C8B-B14F-4D97-AF65-F5344CB8AC3E}">
        <p14:creationId xmlns:p14="http://schemas.microsoft.com/office/powerpoint/2010/main" val="4123627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41</a:t>
            </a:fld>
            <a:endParaRPr lang="en-US"/>
          </a:p>
        </p:txBody>
      </p:sp>
    </p:spTree>
    <p:extLst>
      <p:ext uri="{BB962C8B-B14F-4D97-AF65-F5344CB8AC3E}">
        <p14:creationId xmlns:p14="http://schemas.microsoft.com/office/powerpoint/2010/main" val="8586761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4D9AB33-00FC-46C1-A730-F58DF8BDBB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81D7718-9CA5-4FED-BCCF-22AC5F6460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4" name="Slide Number Placeholder 3">
            <a:extLst>
              <a:ext uri="{FF2B5EF4-FFF2-40B4-BE49-F238E27FC236}">
                <a16:creationId xmlns:a16="http://schemas.microsoft.com/office/drawing/2014/main" id="{85070054-F0CA-4B2D-AE82-E953DC66EF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1363" indent="-284163">
              <a:defRPr>
                <a:solidFill>
                  <a:schemeClr val="tx1"/>
                </a:solidFill>
                <a:latin typeface="Arial" panose="020B0604020202020204" pitchFamily="34" charset="0"/>
              </a:defRPr>
            </a:lvl2pPr>
            <a:lvl3pPr marL="1141413" indent="-227013">
              <a:defRPr>
                <a:solidFill>
                  <a:schemeClr val="tx1"/>
                </a:solidFill>
                <a:latin typeface="Arial" panose="020B0604020202020204" pitchFamily="34" charset="0"/>
              </a:defRPr>
            </a:lvl3pPr>
            <a:lvl4pPr marL="1598613" indent="-227013">
              <a:defRPr>
                <a:solidFill>
                  <a:schemeClr val="tx1"/>
                </a:solidFill>
                <a:latin typeface="Arial" panose="020B0604020202020204" pitchFamily="34" charset="0"/>
              </a:defRPr>
            </a:lvl4pPr>
            <a:lvl5pPr marL="2055813" indent="-227013">
              <a:defRPr>
                <a:solidFill>
                  <a:schemeClr val="tx1"/>
                </a:solidFill>
                <a:latin typeface="Arial" panose="020B0604020202020204" pitchFamily="34" charset="0"/>
              </a:defRPr>
            </a:lvl5pPr>
            <a:lvl6pPr marL="2513013" indent="-227013" eaLnBrk="0" fontAlgn="base" hangingPunct="0">
              <a:spcBef>
                <a:spcPct val="0"/>
              </a:spcBef>
              <a:spcAft>
                <a:spcPct val="0"/>
              </a:spcAft>
              <a:defRPr>
                <a:solidFill>
                  <a:schemeClr val="tx1"/>
                </a:solidFill>
                <a:latin typeface="Arial" panose="020B0604020202020204" pitchFamily="34" charset="0"/>
              </a:defRPr>
            </a:lvl6pPr>
            <a:lvl7pPr marL="2970213" indent="-227013" eaLnBrk="0" fontAlgn="base" hangingPunct="0">
              <a:spcBef>
                <a:spcPct val="0"/>
              </a:spcBef>
              <a:spcAft>
                <a:spcPct val="0"/>
              </a:spcAft>
              <a:defRPr>
                <a:solidFill>
                  <a:schemeClr val="tx1"/>
                </a:solidFill>
                <a:latin typeface="Arial" panose="020B0604020202020204" pitchFamily="34" charset="0"/>
              </a:defRPr>
            </a:lvl7pPr>
            <a:lvl8pPr marL="3427413" indent="-227013" eaLnBrk="0" fontAlgn="base" hangingPunct="0">
              <a:spcBef>
                <a:spcPct val="0"/>
              </a:spcBef>
              <a:spcAft>
                <a:spcPct val="0"/>
              </a:spcAft>
              <a:defRPr>
                <a:solidFill>
                  <a:schemeClr val="tx1"/>
                </a:solidFill>
                <a:latin typeface="Arial" panose="020B0604020202020204" pitchFamily="34" charset="0"/>
              </a:defRPr>
            </a:lvl8pPr>
            <a:lvl9pPr marL="3884613" indent="-227013" eaLnBrk="0" fontAlgn="base" hangingPunct="0">
              <a:spcBef>
                <a:spcPct val="0"/>
              </a:spcBef>
              <a:spcAft>
                <a:spcPct val="0"/>
              </a:spcAft>
              <a:defRPr>
                <a:solidFill>
                  <a:schemeClr val="tx1"/>
                </a:solidFill>
                <a:latin typeface="Arial" panose="020B0604020202020204" pitchFamily="34" charset="0"/>
              </a:defRPr>
            </a:lvl9pPr>
          </a:lstStyle>
          <a:p>
            <a:fld id="{43F3717A-2FDA-415E-BA41-0E1A1F6B13F7}" type="slidenum">
              <a:rPr lang="en-US" altLang="en-US">
                <a:solidFill>
                  <a:srgbClr val="000000"/>
                </a:solidFill>
                <a:latin typeface="Calibri" panose="020F0502020204030204" pitchFamily="34" charset="0"/>
                <a:cs typeface="Arial" panose="020B0604020202020204" pitchFamily="34" charset="0"/>
              </a:rPr>
              <a:pPr/>
              <a:t>42</a:t>
            </a:fld>
            <a:endParaRPr lang="en-US" altLang="en-US">
              <a:solidFill>
                <a:srgbClr val="00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9007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CF0DA3-A446-43B8-BB90-0B95BEC50DF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5760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5</a:t>
            </a:fld>
            <a:endParaRPr lang="en-US"/>
          </a:p>
        </p:txBody>
      </p:sp>
    </p:spTree>
    <p:extLst>
      <p:ext uri="{BB962C8B-B14F-4D97-AF65-F5344CB8AC3E}">
        <p14:creationId xmlns:p14="http://schemas.microsoft.com/office/powerpoint/2010/main" val="264048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6</a:t>
            </a:fld>
            <a:endParaRPr lang="en-US"/>
          </a:p>
        </p:txBody>
      </p:sp>
    </p:spTree>
    <p:extLst>
      <p:ext uri="{BB962C8B-B14F-4D97-AF65-F5344CB8AC3E}">
        <p14:creationId xmlns:p14="http://schemas.microsoft.com/office/powerpoint/2010/main" val="378675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7</a:t>
            </a:fld>
            <a:endParaRPr lang="en-US"/>
          </a:p>
        </p:txBody>
      </p:sp>
    </p:spTree>
    <p:extLst>
      <p:ext uri="{BB962C8B-B14F-4D97-AF65-F5344CB8AC3E}">
        <p14:creationId xmlns:p14="http://schemas.microsoft.com/office/powerpoint/2010/main" val="415408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8</a:t>
            </a:fld>
            <a:endParaRPr lang="en-US"/>
          </a:p>
        </p:txBody>
      </p:sp>
    </p:spTree>
    <p:extLst>
      <p:ext uri="{BB962C8B-B14F-4D97-AF65-F5344CB8AC3E}">
        <p14:creationId xmlns:p14="http://schemas.microsoft.com/office/powerpoint/2010/main" val="20063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6CF0DA3-A446-43B8-BB90-0B95BEC50DF7}" type="slidenum">
              <a:rPr lang="en-US" smtClean="0"/>
              <a:pPr>
                <a:defRPr/>
              </a:pPr>
              <a:t>9</a:t>
            </a:fld>
            <a:endParaRPr lang="en-US"/>
          </a:p>
        </p:txBody>
      </p:sp>
    </p:spTree>
    <p:extLst>
      <p:ext uri="{BB962C8B-B14F-4D97-AF65-F5344CB8AC3E}">
        <p14:creationId xmlns:p14="http://schemas.microsoft.com/office/powerpoint/2010/main" val="3901737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841375" y="381000"/>
            <a:ext cx="7845425"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5" y="3810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838200" y="3200400"/>
            <a:ext cx="78486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70940CA2-DCE3-4720-BF2D-06D09AC53CCE}" type="slidenum">
              <a:rPr lang="en-US"/>
              <a:pPr>
                <a:defRPr/>
              </a:pPr>
              <a:t>‹#›</a:t>
            </a:fld>
            <a:endParaRPr lang="en-US"/>
          </a:p>
        </p:txBody>
      </p:sp>
    </p:spTree>
    <p:extLst>
      <p:ext uri="{BB962C8B-B14F-4D97-AF65-F5344CB8AC3E}">
        <p14:creationId xmlns:p14="http://schemas.microsoft.com/office/powerpoint/2010/main" val="320813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521450"/>
            <a:ext cx="2133600" cy="24447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3124200" y="6521450"/>
            <a:ext cx="2895600" cy="24447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0CE89C1-4A60-49AA-ABDC-C48509ADE9E2}" type="slidenum">
              <a:rPr lang="en-US"/>
              <a:pPr>
                <a:defRPr/>
              </a:pPr>
              <a:t>‹#›</a:t>
            </a:fld>
            <a:endParaRPr lang="en-US"/>
          </a:p>
        </p:txBody>
      </p:sp>
    </p:spTree>
    <p:extLst>
      <p:ext uri="{BB962C8B-B14F-4D97-AF65-F5344CB8AC3E}">
        <p14:creationId xmlns:p14="http://schemas.microsoft.com/office/powerpoint/2010/main" val="114866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521450"/>
            <a:ext cx="2133600" cy="24447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4" name="Rectangle 5"/>
          <p:cNvSpPr>
            <a:spLocks noGrp="1" noChangeArrowheads="1"/>
          </p:cNvSpPr>
          <p:nvPr>
            <p:ph type="ftr" sz="quarter" idx="11"/>
          </p:nvPr>
        </p:nvSpPr>
        <p:spPr>
          <a:xfrm>
            <a:off x="3124200" y="6521450"/>
            <a:ext cx="2895600" cy="24447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ADE24B-A971-4560-BA6B-820A898D7ED6}" type="slidenum">
              <a:rPr lang="en-US"/>
              <a:pPr>
                <a:defRPr/>
              </a:pPr>
              <a:t>‹#›</a:t>
            </a:fld>
            <a:endParaRPr lang="en-US"/>
          </a:p>
        </p:txBody>
      </p:sp>
    </p:spTree>
    <p:extLst>
      <p:ext uri="{BB962C8B-B14F-4D97-AF65-F5344CB8AC3E}">
        <p14:creationId xmlns:p14="http://schemas.microsoft.com/office/powerpoint/2010/main" val="220160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9F1C982-5CCD-4399-9466-DB3A48A98566}" type="slidenum">
              <a:rPr lang="en-US"/>
              <a:pPr>
                <a:defRPr/>
              </a:pPr>
              <a:t>‹#›</a:t>
            </a:fld>
            <a:endParaRPr lang="en-US"/>
          </a:p>
        </p:txBody>
      </p:sp>
    </p:spTree>
    <p:extLst>
      <p:ext uri="{BB962C8B-B14F-4D97-AF65-F5344CB8AC3E}">
        <p14:creationId xmlns:p14="http://schemas.microsoft.com/office/powerpoint/2010/main" val="2289511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A751DC8-0810-41C4-B17F-E3B812CA317C}" type="slidenum">
              <a:rPr lang="en-US"/>
              <a:pPr>
                <a:defRPr/>
              </a:pPr>
              <a:t>‹#›</a:t>
            </a:fld>
            <a:endParaRPr lang="en-US"/>
          </a:p>
        </p:txBody>
      </p:sp>
    </p:spTree>
    <p:extLst>
      <p:ext uri="{BB962C8B-B14F-4D97-AF65-F5344CB8AC3E}">
        <p14:creationId xmlns:p14="http://schemas.microsoft.com/office/powerpoint/2010/main" val="1247489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172C3EA-5C94-429F-9734-62C2B2ED2945}" type="slidenum">
              <a:rPr lang="en-US"/>
              <a:pPr>
                <a:defRPr/>
              </a:pPr>
              <a:t>‹#›</a:t>
            </a:fld>
            <a:endParaRPr lang="en-US"/>
          </a:p>
        </p:txBody>
      </p:sp>
    </p:spTree>
    <p:extLst>
      <p:ext uri="{BB962C8B-B14F-4D97-AF65-F5344CB8AC3E}">
        <p14:creationId xmlns:p14="http://schemas.microsoft.com/office/powerpoint/2010/main" val="2800577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4C64B8DE-3700-4218-922E-5DA4F14F44B6}" type="slidenum">
              <a:rPr lang="en-US"/>
              <a:pPr>
                <a:defRPr/>
              </a:pPr>
              <a:t>‹#›</a:t>
            </a:fld>
            <a:endParaRPr lang="en-US"/>
          </a:p>
        </p:txBody>
      </p:sp>
    </p:spTree>
    <p:extLst>
      <p:ext uri="{BB962C8B-B14F-4D97-AF65-F5344CB8AC3E}">
        <p14:creationId xmlns:p14="http://schemas.microsoft.com/office/powerpoint/2010/main" val="1261442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9156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400E5EA6-2DF4-4160-BF41-CAC0786E5C65}" type="slidenum">
              <a:rPr lang="en-US"/>
              <a:pPr>
                <a:defRPr/>
              </a:pPr>
              <a:t>‹#›</a:t>
            </a:fld>
            <a:endParaRPr lang="en-US"/>
          </a:p>
        </p:txBody>
      </p:sp>
    </p:spTree>
    <p:extLst>
      <p:ext uri="{BB962C8B-B14F-4D97-AF65-F5344CB8AC3E}">
        <p14:creationId xmlns:p14="http://schemas.microsoft.com/office/powerpoint/2010/main" val="1701003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spcBef>
                <a:spcPts val="1200"/>
              </a:spcBef>
              <a:defRPr/>
            </a:pPr>
            <a:endParaRPr lang="en-US" sz="3000" b="1">
              <a:solidFill>
                <a:srgbClr val="002C5F"/>
              </a:solidFill>
              <a:latin typeface="Arial" charset="0"/>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87B720FE-6CF0-4C18-9F66-E70A1C81DBDD}" type="slidenum">
              <a:rPr lang="en-US"/>
              <a:pPr>
                <a:defRPr/>
              </a:pPr>
              <a:t>‹#›</a:t>
            </a:fld>
            <a:endParaRPr lang="en-US"/>
          </a:p>
        </p:txBody>
      </p:sp>
    </p:spTree>
    <p:extLst>
      <p:ext uri="{BB962C8B-B14F-4D97-AF65-F5344CB8AC3E}">
        <p14:creationId xmlns:p14="http://schemas.microsoft.com/office/powerpoint/2010/main" val="3769089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1DD044E1-D196-449A-A23C-116D6513109A}" type="slidenum">
              <a:rPr lang="en-US"/>
              <a:pPr>
                <a:defRPr/>
              </a:pPr>
              <a:t>‹#›</a:t>
            </a:fld>
            <a:endParaRPr lang="en-US"/>
          </a:p>
        </p:txBody>
      </p:sp>
    </p:spTree>
    <p:extLst>
      <p:ext uri="{BB962C8B-B14F-4D97-AF65-F5344CB8AC3E}">
        <p14:creationId xmlns:p14="http://schemas.microsoft.com/office/powerpoint/2010/main" val="198675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59634625-4C89-4B44-905E-957AB59D085D}" type="slidenum">
              <a:rPr lang="en-US"/>
              <a:pPr>
                <a:defRPr/>
              </a:pPr>
              <a:t>‹#›</a:t>
            </a:fld>
            <a:endParaRPr lang="en-US"/>
          </a:p>
        </p:txBody>
      </p:sp>
    </p:spTree>
    <p:extLst>
      <p:ext uri="{BB962C8B-B14F-4D97-AF65-F5344CB8AC3E}">
        <p14:creationId xmlns:p14="http://schemas.microsoft.com/office/powerpoint/2010/main" val="41207113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2E63A01-5D0A-4D23-AF3E-8193074B5EA4}" type="slidenum">
              <a:rPr lang="en-US"/>
              <a:pPr>
                <a:defRPr/>
              </a:pPr>
              <a:t>‹#›</a:t>
            </a:fld>
            <a:endParaRPr lang="en-US"/>
          </a:p>
        </p:txBody>
      </p:sp>
    </p:spTree>
    <p:extLst>
      <p:ext uri="{BB962C8B-B14F-4D97-AF65-F5344CB8AC3E}">
        <p14:creationId xmlns:p14="http://schemas.microsoft.com/office/powerpoint/2010/main" val="17981097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5AD17D4E-5A84-4DBF-A506-F6055F6E0EFA}" type="slidenum">
              <a:rPr lang="en-US"/>
              <a:pPr>
                <a:defRPr/>
              </a:pPr>
              <a:t>‹#›</a:t>
            </a:fld>
            <a:endParaRPr lang="en-US"/>
          </a:p>
        </p:txBody>
      </p:sp>
    </p:spTree>
    <p:extLst>
      <p:ext uri="{BB962C8B-B14F-4D97-AF65-F5344CB8AC3E}">
        <p14:creationId xmlns:p14="http://schemas.microsoft.com/office/powerpoint/2010/main" val="255414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200"/>
              </a:spcBef>
              <a:defRPr/>
            </a:pPr>
            <a:endParaRPr lang="en-US" sz="3000" b="1">
              <a:solidFill>
                <a:srgbClr val="002C5F"/>
              </a:solidFill>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FD4C491D-0242-4530-AC68-3550E909385B}" type="slidenum">
              <a:rPr lang="en-US"/>
              <a:pPr>
                <a:defRPr/>
              </a:pPr>
              <a:t>‹#›</a:t>
            </a:fld>
            <a:endParaRPr lang="en-US"/>
          </a:p>
        </p:txBody>
      </p:sp>
    </p:spTree>
    <p:extLst>
      <p:ext uri="{BB962C8B-B14F-4D97-AF65-F5344CB8AC3E}">
        <p14:creationId xmlns:p14="http://schemas.microsoft.com/office/powerpoint/2010/main" val="4281893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22A9FCF8-292F-4175-B15E-F09B829CC8DF}" type="slidenum">
              <a:rPr lang="en-US"/>
              <a:pPr>
                <a:defRPr/>
              </a:pPr>
              <a:t>‹#›</a:t>
            </a:fld>
            <a:endParaRPr lang="en-US"/>
          </a:p>
        </p:txBody>
      </p:sp>
    </p:spTree>
    <p:extLst>
      <p:ext uri="{BB962C8B-B14F-4D97-AF65-F5344CB8AC3E}">
        <p14:creationId xmlns:p14="http://schemas.microsoft.com/office/powerpoint/2010/main" val="2773466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88BEE7-64CD-485A-B727-A950738793B3}" type="slidenum">
              <a:rPr lang="en-US"/>
              <a:pPr>
                <a:defRPr/>
              </a:pPr>
              <a:t>‹#›</a:t>
            </a:fld>
            <a:endParaRPr lang="en-US"/>
          </a:p>
        </p:txBody>
      </p:sp>
    </p:spTree>
    <p:extLst>
      <p:ext uri="{BB962C8B-B14F-4D97-AF65-F5344CB8AC3E}">
        <p14:creationId xmlns:p14="http://schemas.microsoft.com/office/powerpoint/2010/main" val="3157578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0B52196D-A7EA-481B-8FD0-D031CD210A16}" type="slidenum">
              <a:rPr lang="en-US"/>
              <a:pPr>
                <a:defRPr/>
              </a:pPr>
              <a:t>‹#›</a:t>
            </a:fld>
            <a:endParaRPr lang="en-US"/>
          </a:p>
        </p:txBody>
      </p:sp>
    </p:spTree>
    <p:extLst>
      <p:ext uri="{BB962C8B-B14F-4D97-AF65-F5344CB8AC3E}">
        <p14:creationId xmlns:p14="http://schemas.microsoft.com/office/powerpoint/2010/main" val="3804530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spcBef>
                <a:spcPts val="1200"/>
              </a:spcBef>
              <a:defRPr/>
            </a:pPr>
            <a:endParaRPr lang="en-US" sz="3000" b="1">
              <a:solidFill>
                <a:srgbClr val="002C5F"/>
              </a:solidFill>
              <a:latin typeface="Arial" charset="0"/>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CFACF020-5371-42D9-94DD-90AAC1194890}" type="slidenum">
              <a:rPr lang="en-US"/>
              <a:pPr>
                <a:defRPr/>
              </a:pPr>
              <a:t>‹#›</a:t>
            </a:fld>
            <a:endParaRPr lang="en-US"/>
          </a:p>
        </p:txBody>
      </p:sp>
    </p:spTree>
    <p:extLst>
      <p:ext uri="{BB962C8B-B14F-4D97-AF65-F5344CB8AC3E}">
        <p14:creationId xmlns:p14="http://schemas.microsoft.com/office/powerpoint/2010/main" val="2679772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9C49546A-B248-4B1B-84AF-17C1D0730FC7}" type="slidenum">
              <a:rPr lang="en-US"/>
              <a:pPr>
                <a:defRPr/>
              </a:pPr>
              <a:t>‹#›</a:t>
            </a:fld>
            <a:endParaRPr lang="en-US"/>
          </a:p>
        </p:txBody>
      </p:sp>
    </p:spTree>
    <p:extLst>
      <p:ext uri="{BB962C8B-B14F-4D97-AF65-F5344CB8AC3E}">
        <p14:creationId xmlns:p14="http://schemas.microsoft.com/office/powerpoint/2010/main" val="8565076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6172200" cy="792162"/>
          </a:xfrm>
        </p:spPr>
        <p:txBody>
          <a:bodyPr/>
          <a:lstStyle>
            <a:lvl1pPr>
              <a:defRPr sz="2800" b="1">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838200" y="1295400"/>
            <a:ext cx="7848600" cy="4525963"/>
          </a:xfrm>
        </p:spPr>
        <p:txBody>
          <a:bodyPr/>
          <a:lstStyle>
            <a:lvl1pPr>
              <a:buFont typeface="Wingdings" pitchFamily="2" charset="2"/>
              <a:buChar char="§"/>
              <a:defRPr>
                <a:solidFill>
                  <a:srgbClr val="002060"/>
                </a:solidFill>
                <a:latin typeface="Arial" pitchFamily="34" charset="0"/>
                <a:cs typeface="Arial" pitchFamily="34" charset="0"/>
              </a:defRPr>
            </a:lvl1pPr>
            <a:lvl2pPr>
              <a:buFont typeface="Wingdings" pitchFamily="2" charset="2"/>
              <a:buChar char="§"/>
              <a:defRPr>
                <a:solidFill>
                  <a:srgbClr val="002060"/>
                </a:solidFill>
                <a:latin typeface="Arial" pitchFamily="34" charset="0"/>
                <a:cs typeface="Arial" pitchFamily="34" charset="0"/>
              </a:defRPr>
            </a:lvl2pPr>
            <a:lvl3pPr>
              <a:buFont typeface="Wingdings" pitchFamily="2" charset="2"/>
              <a:buChar char="§"/>
              <a:defRPr>
                <a:solidFill>
                  <a:srgbClr val="002060"/>
                </a:solidFill>
                <a:latin typeface="Arial" pitchFamily="34" charset="0"/>
                <a:cs typeface="Arial" pitchFamily="34" charset="0"/>
              </a:defRPr>
            </a:lvl3pPr>
            <a:lvl4pPr>
              <a:buFont typeface="Wingdings" pitchFamily="2" charset="2"/>
              <a:buChar char="§"/>
              <a:defRPr>
                <a:solidFill>
                  <a:srgbClr val="002060"/>
                </a:solidFill>
                <a:latin typeface="Arial" pitchFamily="34" charset="0"/>
                <a:cs typeface="Arial" pitchFamily="34" charset="0"/>
              </a:defRPr>
            </a:lvl4pPr>
            <a:lvl5pPr>
              <a:buFont typeface="Wingdings" pitchFamily="2" charset="2"/>
              <a:buChar char="§"/>
              <a:defRPr>
                <a:solidFill>
                  <a:srgbClr val="00206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731110F7-04D5-4A73-85B5-188046B4D86E}" type="slidenum">
              <a:rPr lang="en-US"/>
              <a:pPr>
                <a:defRPr/>
              </a:pPr>
              <a:t>‹#›</a:t>
            </a:fld>
            <a:endParaRPr lang="en-US"/>
          </a:p>
        </p:txBody>
      </p:sp>
    </p:spTree>
    <p:extLst>
      <p:ext uri="{BB962C8B-B14F-4D97-AF65-F5344CB8AC3E}">
        <p14:creationId xmlns:p14="http://schemas.microsoft.com/office/powerpoint/2010/main" val="5693916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448330E0-A8FD-4083-A492-F3167A374613}" type="slidenum">
              <a:rPr lang="en-US"/>
              <a:pPr>
                <a:defRPr/>
              </a:pPr>
              <a:t>‹#›</a:t>
            </a:fld>
            <a:endParaRPr lang="en-US"/>
          </a:p>
        </p:txBody>
      </p:sp>
    </p:spTree>
    <p:extLst>
      <p:ext uri="{BB962C8B-B14F-4D97-AF65-F5344CB8AC3E}">
        <p14:creationId xmlns:p14="http://schemas.microsoft.com/office/powerpoint/2010/main" val="276090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200"/>
              </a:spcBef>
              <a:defRPr/>
            </a:pPr>
            <a:endParaRPr lang="en-US" sz="3000" b="1">
              <a:solidFill>
                <a:srgbClr val="002C5F"/>
              </a:solidFill>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F03670D9-E0C1-4ACE-AC42-716A7B0E49F7}" type="slidenum">
              <a:rPr lang="en-US"/>
              <a:pPr>
                <a:defRPr/>
              </a:pPr>
              <a:t>‹#›</a:t>
            </a:fld>
            <a:endParaRPr lang="en-US"/>
          </a:p>
        </p:txBody>
      </p:sp>
    </p:spTree>
    <p:extLst>
      <p:ext uri="{BB962C8B-B14F-4D97-AF65-F5344CB8AC3E}">
        <p14:creationId xmlns:p14="http://schemas.microsoft.com/office/powerpoint/2010/main" val="38159926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73EA7A38-1A1C-4E07-B399-6593FF44C98F}" type="slidenum">
              <a:rPr lang="en-US"/>
              <a:pPr>
                <a:defRPr/>
              </a:pPr>
              <a:t>‹#›</a:t>
            </a:fld>
            <a:endParaRPr lang="en-US"/>
          </a:p>
        </p:txBody>
      </p:sp>
    </p:spTree>
    <p:extLst>
      <p:ext uri="{BB962C8B-B14F-4D97-AF65-F5344CB8AC3E}">
        <p14:creationId xmlns:p14="http://schemas.microsoft.com/office/powerpoint/2010/main" val="12522367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200"/>
              </a:spcBef>
              <a:defRPr/>
            </a:pPr>
            <a:endParaRPr lang="en-US" sz="3000" b="1">
              <a:solidFill>
                <a:srgbClr val="002C5F"/>
              </a:solidFill>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DF8D216E-17CC-48D1-88BE-4583B62BB209}" type="slidenum">
              <a:rPr lang="en-US"/>
              <a:pPr>
                <a:defRPr/>
              </a:pPr>
              <a:t>‹#›</a:t>
            </a:fld>
            <a:endParaRPr lang="en-US"/>
          </a:p>
        </p:txBody>
      </p:sp>
    </p:spTree>
    <p:extLst>
      <p:ext uri="{BB962C8B-B14F-4D97-AF65-F5344CB8AC3E}">
        <p14:creationId xmlns:p14="http://schemas.microsoft.com/office/powerpoint/2010/main" val="34384405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427E8568-BAC6-4BE1-A0A0-8C58D6D1746E}" type="slidenum">
              <a:rPr lang="en-US"/>
              <a:pPr>
                <a:defRPr/>
              </a:pPr>
              <a:t>‹#›</a:t>
            </a:fld>
            <a:endParaRPr lang="en-US"/>
          </a:p>
        </p:txBody>
      </p:sp>
    </p:spTree>
    <p:extLst>
      <p:ext uri="{BB962C8B-B14F-4D97-AF65-F5344CB8AC3E}">
        <p14:creationId xmlns:p14="http://schemas.microsoft.com/office/powerpoint/2010/main" val="3894433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6172200" cy="792162"/>
          </a:xfrm>
        </p:spPr>
        <p:txBody>
          <a:bodyPr/>
          <a:lstStyle>
            <a:lvl1pPr>
              <a:defRPr sz="2800" b="1">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838200" y="1295400"/>
            <a:ext cx="7848600" cy="4525963"/>
          </a:xfrm>
        </p:spPr>
        <p:txBody>
          <a:bodyPr/>
          <a:lstStyle>
            <a:lvl1pPr>
              <a:buFont typeface="Wingdings" pitchFamily="2" charset="2"/>
              <a:buChar char="§"/>
              <a:defRPr>
                <a:solidFill>
                  <a:srgbClr val="002060"/>
                </a:solidFill>
                <a:latin typeface="Arial" pitchFamily="34" charset="0"/>
                <a:cs typeface="Arial" pitchFamily="34" charset="0"/>
              </a:defRPr>
            </a:lvl1pPr>
            <a:lvl2pPr>
              <a:buFont typeface="Wingdings" pitchFamily="2" charset="2"/>
              <a:buChar char="§"/>
              <a:defRPr>
                <a:solidFill>
                  <a:srgbClr val="002060"/>
                </a:solidFill>
                <a:latin typeface="Arial" pitchFamily="34" charset="0"/>
                <a:cs typeface="Arial" pitchFamily="34" charset="0"/>
              </a:defRPr>
            </a:lvl2pPr>
            <a:lvl3pPr>
              <a:buFont typeface="Wingdings" pitchFamily="2" charset="2"/>
              <a:buChar char="§"/>
              <a:defRPr>
                <a:solidFill>
                  <a:srgbClr val="002060"/>
                </a:solidFill>
                <a:latin typeface="Arial" pitchFamily="34" charset="0"/>
                <a:cs typeface="Arial" pitchFamily="34" charset="0"/>
              </a:defRPr>
            </a:lvl3pPr>
            <a:lvl4pPr>
              <a:buFont typeface="Wingdings" pitchFamily="2" charset="2"/>
              <a:buChar char="§"/>
              <a:defRPr>
                <a:solidFill>
                  <a:srgbClr val="002060"/>
                </a:solidFill>
                <a:latin typeface="Arial" pitchFamily="34" charset="0"/>
                <a:cs typeface="Arial" pitchFamily="34" charset="0"/>
              </a:defRPr>
            </a:lvl4pPr>
            <a:lvl5pPr>
              <a:buFont typeface="Wingdings" pitchFamily="2" charset="2"/>
              <a:buChar char="§"/>
              <a:defRPr>
                <a:solidFill>
                  <a:srgbClr val="00206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30179395-6DC2-4D37-9EF3-1BA9B51DACAF}" type="slidenum">
              <a:rPr lang="en-US"/>
              <a:pPr>
                <a:defRPr/>
              </a:pPr>
              <a:t>‹#›</a:t>
            </a:fld>
            <a:endParaRPr lang="en-US"/>
          </a:p>
        </p:txBody>
      </p:sp>
    </p:spTree>
    <p:extLst>
      <p:ext uri="{BB962C8B-B14F-4D97-AF65-F5344CB8AC3E}">
        <p14:creationId xmlns:p14="http://schemas.microsoft.com/office/powerpoint/2010/main" val="31646348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841375" y="381000"/>
            <a:ext cx="7845425"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5" y="3810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838200" y="3200400"/>
            <a:ext cx="78486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eaLnBrk="0" hangingPunct="0">
              <a:defRPr>
                <a:latin typeface="Calibri" panose="020F0502020204030204" pitchFamily="34" charset="0"/>
              </a:defRPr>
            </a:lvl1pPr>
          </a:lstStyle>
          <a:p>
            <a:pPr>
              <a:defRPr/>
            </a:pPr>
            <a:fld id="{EEC8A110-82F6-4CA1-B8E2-2003823A6664}" type="slidenum">
              <a:rPr lang="en-US"/>
              <a:pPr>
                <a:defRPr/>
              </a:pPr>
              <a:t>‹#›</a:t>
            </a:fld>
            <a:endParaRPr lang="en-US"/>
          </a:p>
        </p:txBody>
      </p:sp>
    </p:spTree>
    <p:extLst>
      <p:ext uri="{BB962C8B-B14F-4D97-AF65-F5344CB8AC3E}">
        <p14:creationId xmlns:p14="http://schemas.microsoft.com/office/powerpoint/2010/main" val="19273658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cs typeface="+mn-cs"/>
              </a:defRPr>
            </a:lvl1pPr>
          </a:lstStyle>
          <a:p>
            <a:pPr>
              <a:defRPr/>
            </a:pPr>
            <a:fld id="{8BA7BB71-CF0E-4AEB-A2D7-5D944F67B1A2}" type="slidenum">
              <a:rPr lang="en-US"/>
              <a:pPr>
                <a:defRPr/>
              </a:pPr>
              <a:t>‹#›</a:t>
            </a:fld>
            <a:endParaRPr lang="en-US" dirty="0"/>
          </a:p>
        </p:txBody>
      </p:sp>
    </p:spTree>
    <p:extLst>
      <p:ext uri="{BB962C8B-B14F-4D97-AF65-F5344CB8AC3E}">
        <p14:creationId xmlns:p14="http://schemas.microsoft.com/office/powerpoint/2010/main" val="20146764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49F4D231-5518-4810-8136-73C3D09320A4}" type="slidenum">
              <a:rPr lang="en-US"/>
              <a:pPr>
                <a:defRPr/>
              </a:pPr>
              <a:t>‹#›</a:t>
            </a:fld>
            <a:endParaRPr lang="en-US" dirty="0"/>
          </a:p>
        </p:txBody>
      </p:sp>
    </p:spTree>
    <p:extLst>
      <p:ext uri="{BB962C8B-B14F-4D97-AF65-F5344CB8AC3E}">
        <p14:creationId xmlns:p14="http://schemas.microsoft.com/office/powerpoint/2010/main" val="13935385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cs typeface="+mn-cs"/>
              </a:defRPr>
            </a:lvl1pPr>
          </a:lstStyle>
          <a:p>
            <a:pPr>
              <a:defRPr/>
            </a:pPr>
            <a:fld id="{7B939F4F-589F-4448-8FBF-C731604AE7E5}" type="slidenum">
              <a:rPr lang="en-US"/>
              <a:pPr>
                <a:defRPr/>
              </a:pPr>
              <a:t>‹#›</a:t>
            </a:fld>
            <a:endParaRPr lang="en-US" dirty="0"/>
          </a:p>
        </p:txBody>
      </p:sp>
    </p:spTree>
    <p:extLst>
      <p:ext uri="{BB962C8B-B14F-4D97-AF65-F5344CB8AC3E}">
        <p14:creationId xmlns:p14="http://schemas.microsoft.com/office/powerpoint/2010/main" val="22483284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mn-cs"/>
              </a:defRPr>
            </a:lvl1pPr>
          </a:lstStyle>
          <a:p>
            <a:pPr>
              <a:defRPr/>
            </a:pPr>
            <a:fld id="{C6DFF7E3-EC7A-4FA9-8C07-ED1F602B9B37}" type="slidenum">
              <a:rPr lang="en-US"/>
              <a:pPr>
                <a:defRPr/>
              </a:pPr>
              <a:t>‹#›</a:t>
            </a:fld>
            <a:endParaRPr lang="en-US" dirty="0"/>
          </a:p>
        </p:txBody>
      </p:sp>
    </p:spTree>
    <p:extLst>
      <p:ext uri="{BB962C8B-B14F-4D97-AF65-F5344CB8AC3E}">
        <p14:creationId xmlns:p14="http://schemas.microsoft.com/office/powerpoint/2010/main" val="39072014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cs typeface="+mn-cs"/>
              </a:defRPr>
            </a:lvl1pPr>
          </a:lstStyle>
          <a:p>
            <a:pPr>
              <a:defRPr/>
            </a:pPr>
            <a:fld id="{46B0E587-F2BA-4EDB-9D42-763829C45071}" type="slidenum">
              <a:rPr lang="en-US"/>
              <a:pPr>
                <a:defRPr/>
              </a:pPr>
              <a:t>‹#›</a:t>
            </a:fld>
            <a:endParaRPr lang="en-US" dirty="0"/>
          </a:p>
        </p:txBody>
      </p:sp>
    </p:spTree>
    <p:extLst>
      <p:ext uri="{BB962C8B-B14F-4D97-AF65-F5344CB8AC3E}">
        <p14:creationId xmlns:p14="http://schemas.microsoft.com/office/powerpoint/2010/main" val="202939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9349E842-110C-4342-9866-833FC8AB6D35}" type="slidenum">
              <a:rPr lang="en-US"/>
              <a:pPr>
                <a:defRPr/>
              </a:pPr>
              <a:t>‹#›</a:t>
            </a:fld>
            <a:endParaRPr lang="en-US"/>
          </a:p>
        </p:txBody>
      </p:sp>
    </p:spTree>
    <p:extLst>
      <p:ext uri="{BB962C8B-B14F-4D97-AF65-F5344CB8AC3E}">
        <p14:creationId xmlns:p14="http://schemas.microsoft.com/office/powerpoint/2010/main" val="37213818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9A98C3DE-8FA1-4612-9D6F-A6F710C95A00}" type="slidenum">
              <a:rPr lang="en-US"/>
              <a:pPr>
                <a:defRPr/>
              </a:pPr>
              <a:t>‹#›</a:t>
            </a:fld>
            <a:endParaRPr lang="en-US" dirty="0"/>
          </a:p>
        </p:txBody>
      </p:sp>
    </p:spTree>
    <p:extLst>
      <p:ext uri="{BB962C8B-B14F-4D97-AF65-F5344CB8AC3E}">
        <p14:creationId xmlns:p14="http://schemas.microsoft.com/office/powerpoint/2010/main" val="20969496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cs typeface="+mn-cs"/>
              </a:defRPr>
            </a:lvl1pPr>
          </a:lstStyle>
          <a:p>
            <a:pPr>
              <a:defRPr/>
            </a:pPr>
            <a:fld id="{A4CE48DB-B4D3-40CA-865A-D1602B0743B9}" type="slidenum">
              <a:rPr lang="en-US"/>
              <a:pPr>
                <a:defRPr/>
              </a:pPr>
              <a:t>‹#›</a:t>
            </a:fld>
            <a:endParaRPr lang="en-US" dirty="0"/>
          </a:p>
        </p:txBody>
      </p:sp>
    </p:spTree>
    <p:extLst>
      <p:ext uri="{BB962C8B-B14F-4D97-AF65-F5344CB8AC3E}">
        <p14:creationId xmlns:p14="http://schemas.microsoft.com/office/powerpoint/2010/main" val="12529346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mn-cs"/>
              </a:defRPr>
            </a:lvl1pPr>
          </a:lstStyle>
          <a:p>
            <a:pPr>
              <a:defRPr/>
            </a:pPr>
            <a:fld id="{A5B85D56-7D4A-49EF-823D-C838C4F76223}" type="slidenum">
              <a:rPr lang="en-US"/>
              <a:pPr>
                <a:defRPr/>
              </a:pPr>
              <a:t>‹#›</a:t>
            </a:fld>
            <a:endParaRPr lang="en-US" dirty="0"/>
          </a:p>
        </p:txBody>
      </p:sp>
    </p:spTree>
    <p:extLst>
      <p:ext uri="{BB962C8B-B14F-4D97-AF65-F5344CB8AC3E}">
        <p14:creationId xmlns:p14="http://schemas.microsoft.com/office/powerpoint/2010/main" val="6034007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lvl1pPr>
          </a:lstStyle>
          <a:p>
            <a:pPr>
              <a:defRPr/>
            </a:pPr>
            <a:fld id="{65D3B937-4B68-4D42-AD82-32060DC5ECE6}" type="slidenum">
              <a:rPr lang="en-US" altLang="en-US"/>
              <a:pPr>
                <a:defRPr/>
              </a:pPr>
              <a:t>‹#›</a:t>
            </a:fld>
            <a:endParaRPr lang="en-US" altLang="en-US" dirty="0"/>
          </a:p>
        </p:txBody>
      </p:sp>
    </p:spTree>
    <p:extLst>
      <p:ext uri="{BB962C8B-B14F-4D97-AF65-F5344CB8AC3E}">
        <p14:creationId xmlns:p14="http://schemas.microsoft.com/office/powerpoint/2010/main" val="35400505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200"/>
              </a:spcBef>
              <a:defRPr/>
            </a:pPr>
            <a:endParaRPr lang="en-US" altLang="en-US" sz="3000" b="1" dirty="0">
              <a:solidFill>
                <a:srgbClr val="002C5F"/>
              </a:solidFill>
              <a:cs typeface="Arial" panose="020B0604020202020204" pitchFamily="34"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title" idx="4294967295"/>
          </p:nvPr>
        </p:nvSpPr>
        <p:spPr>
          <a:xfrm>
            <a:off x="609600" y="457200"/>
            <a:ext cx="5715000" cy="609600"/>
          </a:xfrm>
        </p:spPr>
        <p:txBody>
          <a:bodyPr/>
          <a:lstStyle>
            <a:lvl1pPr>
              <a:defRPr/>
            </a:lvl1pPr>
          </a:lstStyle>
          <a:p>
            <a:r>
              <a:rPr lang="en-US" altLang="en-US"/>
              <a:t>Click to edit Master title style</a:t>
            </a:r>
            <a:endParaRPr lang="en-US" altLang="en-US" dirty="0"/>
          </a:p>
        </p:txBody>
      </p:sp>
      <p:sp>
        <p:nvSpPr>
          <p:cNvPr id="5" name="Slide Number Placeholder 5"/>
          <p:cNvSpPr>
            <a:spLocks noGrp="1"/>
          </p:cNvSpPr>
          <p:nvPr>
            <p:ph type="sldNum" sz="quarter" idx="10"/>
          </p:nvPr>
        </p:nvSpPr>
        <p:spPr/>
        <p:txBody>
          <a:bodyPr/>
          <a:lstStyle>
            <a:lvl1pPr>
              <a:defRPr/>
            </a:lvl1pPr>
          </a:lstStyle>
          <a:p>
            <a:pPr>
              <a:defRPr/>
            </a:pPr>
            <a:fld id="{ACF1A4F8-DF42-4EBB-8F98-4E0A34EE4B20}" type="slidenum">
              <a:rPr lang="en-US" altLang="en-US"/>
              <a:pPr>
                <a:defRPr/>
              </a:pPr>
              <a:t>‹#›</a:t>
            </a:fld>
            <a:endParaRPr lang="en-US" altLang="en-US" dirty="0"/>
          </a:p>
        </p:txBody>
      </p:sp>
    </p:spTree>
    <p:extLst>
      <p:ext uri="{BB962C8B-B14F-4D97-AF65-F5344CB8AC3E}">
        <p14:creationId xmlns:p14="http://schemas.microsoft.com/office/powerpoint/2010/main" val="29175412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A32C52B-D5C7-470B-90F9-1AA7A66332F3}" type="slidenum">
              <a:rPr lang="en-US" altLang="en-US"/>
              <a:pPr>
                <a:defRPr/>
              </a:pPr>
              <a:t>‹#›</a:t>
            </a:fld>
            <a:endParaRPr lang="en-US" altLang="en-US" dirty="0"/>
          </a:p>
        </p:txBody>
      </p:sp>
    </p:spTree>
    <p:extLst>
      <p:ext uri="{BB962C8B-B14F-4D97-AF65-F5344CB8AC3E}">
        <p14:creationId xmlns:p14="http://schemas.microsoft.com/office/powerpoint/2010/main" val="18793009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200"/>
              </a:spcBef>
              <a:defRPr/>
            </a:pPr>
            <a:endParaRPr lang="en-US" sz="3000" b="1" dirty="0">
              <a:solidFill>
                <a:srgbClr val="002C5F"/>
              </a:solidFill>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E97D1DE3-1CF6-4A58-A7F9-C43DF01A3A86}" type="slidenum">
              <a:rPr lang="en-US" altLang="en-US"/>
              <a:pPr>
                <a:defRPr/>
              </a:pPr>
              <a:t>‹#›</a:t>
            </a:fld>
            <a:endParaRPr lang="en-US" altLang="en-US" dirty="0"/>
          </a:p>
        </p:txBody>
      </p:sp>
    </p:spTree>
    <p:extLst>
      <p:ext uri="{BB962C8B-B14F-4D97-AF65-F5344CB8AC3E}">
        <p14:creationId xmlns:p14="http://schemas.microsoft.com/office/powerpoint/2010/main" val="16186658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200"/>
              </a:spcBef>
              <a:defRPr/>
            </a:pPr>
            <a:endParaRPr lang="en-US" sz="3000" b="1" dirty="0">
              <a:solidFill>
                <a:srgbClr val="002C5F"/>
              </a:solidFill>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C433AFA6-CBA9-45DC-B5D0-C5331C084340}" type="slidenum">
              <a:rPr lang="en-US"/>
              <a:pPr>
                <a:defRPr/>
              </a:pPr>
              <a:t>‹#›</a:t>
            </a:fld>
            <a:endParaRPr lang="en-US" dirty="0"/>
          </a:p>
        </p:txBody>
      </p:sp>
    </p:spTree>
    <p:extLst>
      <p:ext uri="{BB962C8B-B14F-4D97-AF65-F5344CB8AC3E}">
        <p14:creationId xmlns:p14="http://schemas.microsoft.com/office/powerpoint/2010/main" val="20829221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Rectangle 2"/>
          <p:cNvSpPr/>
          <p:nvPr userDrawn="1"/>
        </p:nvSpPr>
        <p:spPr>
          <a:xfrm>
            <a:off x="841375" y="381000"/>
            <a:ext cx="7845425"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5" y="3810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838200" y="3200400"/>
            <a:ext cx="78486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a:defRPr/>
            </a:lvl1pPr>
          </a:lstStyle>
          <a:p>
            <a:pPr>
              <a:defRPr/>
            </a:pPr>
            <a:fld id="{15E970C1-DC5C-4449-8FC0-F0143FDF9A43}" type="slidenum">
              <a:rPr lang="en-US"/>
              <a:pPr>
                <a:defRPr/>
              </a:pPr>
              <a:t>‹#›</a:t>
            </a:fld>
            <a:endParaRPr lang="en-US"/>
          </a:p>
        </p:txBody>
      </p:sp>
    </p:spTree>
    <p:extLst>
      <p:ext uri="{BB962C8B-B14F-4D97-AF65-F5344CB8AC3E}">
        <p14:creationId xmlns:p14="http://schemas.microsoft.com/office/powerpoint/2010/main" val="6147044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Rectangle 2"/>
          <p:cNvSpPr/>
          <p:nvPr userDrawn="1"/>
        </p:nvSpPr>
        <p:spPr>
          <a:xfrm>
            <a:off x="841375" y="381000"/>
            <a:ext cx="7845425"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5" y="3810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838200" y="3200400"/>
            <a:ext cx="78486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a:defRPr/>
            </a:lvl1pPr>
          </a:lstStyle>
          <a:p>
            <a:pPr>
              <a:defRPr/>
            </a:pPr>
            <a:fld id="{356A25DC-1969-4199-99CE-E1AB7A9D9DE6}" type="slidenum">
              <a:rPr lang="en-US" altLang="en-US"/>
              <a:pPr>
                <a:defRPr/>
              </a:pPr>
              <a:t>‹#›</a:t>
            </a:fld>
            <a:endParaRPr lang="en-US" altLang="en-US"/>
          </a:p>
        </p:txBody>
      </p:sp>
    </p:spTree>
    <p:extLst>
      <p:ext uri="{BB962C8B-B14F-4D97-AF65-F5344CB8AC3E}">
        <p14:creationId xmlns:p14="http://schemas.microsoft.com/office/powerpoint/2010/main" val="67768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6172200" cy="792162"/>
          </a:xfrm>
        </p:spPr>
        <p:txBody>
          <a:bodyPr/>
          <a:lstStyle>
            <a:lvl1pPr>
              <a:defRPr sz="2800" b="1">
                <a:solidFill>
                  <a:schemeClr val="bg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838200" y="1295400"/>
            <a:ext cx="7848600" cy="4525963"/>
          </a:xfrm>
        </p:spPr>
        <p:txBody>
          <a:bodyPr/>
          <a:lstStyle>
            <a:lvl1pPr>
              <a:buFont typeface="Wingdings" pitchFamily="2" charset="2"/>
              <a:buChar char="§"/>
              <a:defRPr>
                <a:solidFill>
                  <a:srgbClr val="002060"/>
                </a:solidFill>
                <a:latin typeface="Arial" pitchFamily="34" charset="0"/>
                <a:cs typeface="Arial" pitchFamily="34" charset="0"/>
              </a:defRPr>
            </a:lvl1pPr>
            <a:lvl2pPr>
              <a:buFont typeface="Wingdings" pitchFamily="2" charset="2"/>
              <a:buChar char="§"/>
              <a:defRPr>
                <a:solidFill>
                  <a:srgbClr val="002060"/>
                </a:solidFill>
                <a:latin typeface="Arial" pitchFamily="34" charset="0"/>
                <a:cs typeface="Arial" pitchFamily="34" charset="0"/>
              </a:defRPr>
            </a:lvl2pPr>
            <a:lvl3pPr>
              <a:buFont typeface="Wingdings" pitchFamily="2" charset="2"/>
              <a:buChar char="§"/>
              <a:defRPr>
                <a:solidFill>
                  <a:srgbClr val="002060"/>
                </a:solidFill>
                <a:latin typeface="Arial" pitchFamily="34" charset="0"/>
                <a:cs typeface="Arial" pitchFamily="34" charset="0"/>
              </a:defRPr>
            </a:lvl3pPr>
            <a:lvl4pPr>
              <a:buFont typeface="Wingdings" pitchFamily="2" charset="2"/>
              <a:buChar char="§"/>
              <a:defRPr>
                <a:solidFill>
                  <a:srgbClr val="002060"/>
                </a:solidFill>
                <a:latin typeface="Arial" pitchFamily="34" charset="0"/>
                <a:cs typeface="Arial" pitchFamily="34" charset="0"/>
              </a:defRPr>
            </a:lvl4pPr>
            <a:lvl5pPr>
              <a:buFont typeface="Wingdings" pitchFamily="2" charset="2"/>
              <a:buChar char="§"/>
              <a:defRPr>
                <a:solidFill>
                  <a:srgbClr val="002060"/>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FBA3DB0-4CD7-43F6-BD3D-B605DFBC4283}" type="slidenum">
              <a:rPr lang="en-US"/>
              <a:pPr>
                <a:defRPr/>
              </a:pPr>
              <a:t>‹#›</a:t>
            </a:fld>
            <a:endParaRPr lang="en-US"/>
          </a:p>
        </p:txBody>
      </p:sp>
    </p:spTree>
    <p:extLst>
      <p:ext uri="{BB962C8B-B14F-4D97-AF65-F5344CB8AC3E}">
        <p14:creationId xmlns:p14="http://schemas.microsoft.com/office/powerpoint/2010/main" val="27714779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91915301-91F3-4581-805E-0ED5E3EEE997}" type="slidenum">
              <a:rPr lang="en-US"/>
              <a:pPr>
                <a:defRPr/>
              </a:pPr>
              <a:t>‹#›</a:t>
            </a:fld>
            <a:endParaRPr lang="en-US" dirty="0"/>
          </a:p>
        </p:txBody>
      </p:sp>
    </p:spTree>
    <p:extLst>
      <p:ext uri="{BB962C8B-B14F-4D97-AF65-F5344CB8AC3E}">
        <p14:creationId xmlns:p14="http://schemas.microsoft.com/office/powerpoint/2010/main" val="2691817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AB4EBD7A-6D72-4580-937E-FDE68C57922F}" type="slidenum">
              <a:rPr lang="en-US"/>
              <a:pPr>
                <a:defRPr/>
              </a:pPr>
              <a:t>‹#›</a:t>
            </a:fld>
            <a:endParaRPr lang="en-US" dirty="0"/>
          </a:p>
        </p:txBody>
      </p:sp>
    </p:spTree>
    <p:extLst>
      <p:ext uri="{BB962C8B-B14F-4D97-AF65-F5344CB8AC3E}">
        <p14:creationId xmlns:p14="http://schemas.microsoft.com/office/powerpoint/2010/main" val="5203376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438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900"/>
              </a:spcBef>
              <a:defRPr/>
            </a:pPr>
            <a:endParaRPr lang="en-US" sz="225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100" b="1"/>
            </a:lvl1pPr>
            <a:lvl2pPr>
              <a:defRPr sz="1800"/>
            </a:lvl2pPr>
            <a:lvl3pPr>
              <a:defRPr sz="1500"/>
            </a:lvl3pPr>
            <a:lvl4pPr>
              <a:defRPr sz="135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F3751A7E-408C-4E7C-8817-181126347490}" type="slidenum">
              <a:rPr lang="en-US"/>
              <a:pPr>
                <a:defRPr/>
              </a:pPr>
              <a:t>‹#›</a:t>
            </a:fld>
            <a:endParaRPr lang="en-US" dirty="0"/>
          </a:p>
        </p:txBody>
      </p:sp>
    </p:spTree>
    <p:extLst>
      <p:ext uri="{BB962C8B-B14F-4D97-AF65-F5344CB8AC3E}">
        <p14:creationId xmlns:p14="http://schemas.microsoft.com/office/powerpoint/2010/main" val="17509960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1800" b="1">
                <a:solidFill>
                  <a:srgbClr val="002C5F"/>
                </a:solidFill>
              </a:defRPr>
            </a:lvl1pPr>
            <a:lvl2pPr>
              <a:defRPr sz="1500">
                <a:solidFill>
                  <a:srgbClr val="002C5F"/>
                </a:solidFill>
              </a:defRPr>
            </a:lvl2pPr>
            <a:lvl3pPr>
              <a:defRPr sz="1350">
                <a:solidFill>
                  <a:srgbClr val="002C5F"/>
                </a:solidFill>
              </a:defRPr>
            </a:lvl3pPr>
            <a:lvl4pPr>
              <a:defRPr sz="1200">
                <a:solidFill>
                  <a:srgbClr val="002C5F"/>
                </a:solidFill>
              </a:defRPr>
            </a:lvl4pPr>
            <a:lvl5pPr>
              <a:defRPr sz="1200">
                <a:solidFill>
                  <a:srgbClr val="002C5F"/>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1800" b="1">
                <a:solidFill>
                  <a:srgbClr val="002C5F"/>
                </a:solidFill>
              </a:defRPr>
            </a:lvl1pPr>
            <a:lvl2pPr>
              <a:defRPr sz="1500">
                <a:solidFill>
                  <a:srgbClr val="002C5F"/>
                </a:solidFill>
              </a:defRPr>
            </a:lvl2pPr>
            <a:lvl3pPr>
              <a:defRPr sz="1350">
                <a:solidFill>
                  <a:srgbClr val="002C5F"/>
                </a:solidFill>
              </a:defRPr>
            </a:lvl3pPr>
            <a:lvl4pPr>
              <a:defRPr sz="1200">
                <a:solidFill>
                  <a:srgbClr val="002C5F"/>
                </a:solidFill>
              </a:defRPr>
            </a:lvl4pPr>
            <a:lvl5pPr>
              <a:defRPr sz="1200">
                <a:solidFill>
                  <a:srgbClr val="002C5F"/>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8899BABD-8160-4679-927B-FD8900F24078}" type="slidenum">
              <a:rPr lang="en-US"/>
              <a:pPr>
                <a:defRPr/>
              </a:pPr>
              <a:t>‹#›</a:t>
            </a:fld>
            <a:endParaRPr lang="en-US" dirty="0"/>
          </a:p>
        </p:txBody>
      </p:sp>
    </p:spTree>
    <p:extLst>
      <p:ext uri="{BB962C8B-B14F-4D97-AF65-F5344CB8AC3E}">
        <p14:creationId xmlns:p14="http://schemas.microsoft.com/office/powerpoint/2010/main" val="27492522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43D2EE6C-9F6B-4C2C-9094-D43E705119E5}" type="slidenum">
              <a:rPr lang="en-US"/>
              <a:pPr>
                <a:defRPr/>
              </a:pPr>
              <a:t>‹#›</a:t>
            </a:fld>
            <a:endParaRPr lang="en-US" dirty="0"/>
          </a:p>
        </p:txBody>
      </p:sp>
    </p:spTree>
    <p:extLst>
      <p:ext uri="{BB962C8B-B14F-4D97-AF65-F5344CB8AC3E}">
        <p14:creationId xmlns:p14="http://schemas.microsoft.com/office/powerpoint/2010/main" val="40368147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C494CD37-C0CA-46F6-A27F-3AFC27C52FA7}" type="slidenum">
              <a:rPr lang="en-US"/>
              <a:pPr>
                <a:defRPr/>
              </a:pPr>
              <a:t>‹#›</a:t>
            </a:fld>
            <a:endParaRPr lang="en-US" dirty="0"/>
          </a:p>
        </p:txBody>
      </p:sp>
    </p:spTree>
    <p:extLst>
      <p:ext uri="{BB962C8B-B14F-4D97-AF65-F5344CB8AC3E}">
        <p14:creationId xmlns:p14="http://schemas.microsoft.com/office/powerpoint/2010/main" val="38860512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438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900"/>
              </a:spcBef>
              <a:defRPr/>
            </a:pPr>
            <a:endParaRPr lang="en-US" sz="225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100" b="1"/>
            </a:lvl1pPr>
            <a:lvl2pPr>
              <a:defRPr sz="1800"/>
            </a:lvl2pPr>
            <a:lvl3pPr>
              <a:defRPr sz="1500"/>
            </a:lvl3pPr>
            <a:lvl4pPr>
              <a:defRPr sz="1350"/>
            </a:lvl4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AE5A8D46-E96F-4F21-BBDA-ABF0FEF9D390}" type="slidenum">
              <a:rPr lang="en-US"/>
              <a:pPr>
                <a:defRPr/>
              </a:pPr>
              <a:t>‹#›</a:t>
            </a:fld>
            <a:endParaRPr lang="en-US" dirty="0"/>
          </a:p>
        </p:txBody>
      </p:sp>
    </p:spTree>
    <p:extLst>
      <p:ext uri="{BB962C8B-B14F-4D97-AF65-F5344CB8AC3E}">
        <p14:creationId xmlns:p14="http://schemas.microsoft.com/office/powerpoint/2010/main" val="31425793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2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1800" b="1">
                <a:solidFill>
                  <a:srgbClr val="002C5F"/>
                </a:solidFill>
              </a:defRPr>
            </a:lvl1pPr>
            <a:lvl2pPr>
              <a:defRPr sz="1500">
                <a:solidFill>
                  <a:srgbClr val="002C5F"/>
                </a:solidFill>
              </a:defRPr>
            </a:lvl2pPr>
            <a:lvl3pPr>
              <a:defRPr sz="1350">
                <a:solidFill>
                  <a:srgbClr val="002C5F"/>
                </a:solidFill>
              </a:defRPr>
            </a:lvl3pPr>
            <a:lvl4pPr>
              <a:defRPr sz="1200">
                <a:solidFill>
                  <a:srgbClr val="002C5F"/>
                </a:solidFill>
              </a:defRPr>
            </a:lvl4pPr>
            <a:lvl5pPr>
              <a:defRPr sz="1200">
                <a:solidFill>
                  <a:srgbClr val="002C5F"/>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1800" b="1">
                <a:solidFill>
                  <a:srgbClr val="002C5F"/>
                </a:solidFill>
              </a:defRPr>
            </a:lvl1pPr>
            <a:lvl2pPr>
              <a:defRPr sz="1500">
                <a:solidFill>
                  <a:srgbClr val="002C5F"/>
                </a:solidFill>
              </a:defRPr>
            </a:lvl2pPr>
            <a:lvl3pPr>
              <a:defRPr sz="1350">
                <a:solidFill>
                  <a:srgbClr val="002C5F"/>
                </a:solidFill>
              </a:defRPr>
            </a:lvl3pPr>
            <a:lvl4pPr>
              <a:defRPr sz="1200">
                <a:solidFill>
                  <a:srgbClr val="002C5F"/>
                </a:solidFill>
              </a:defRPr>
            </a:lvl4pPr>
            <a:lvl5pPr>
              <a:defRPr sz="1200">
                <a:solidFill>
                  <a:srgbClr val="002C5F"/>
                </a:solidFill>
              </a:defRPr>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cs typeface="+mn-cs"/>
              </a:defRPr>
            </a:lvl1pPr>
          </a:lstStyle>
          <a:p>
            <a:pPr>
              <a:defRPr/>
            </a:pPr>
            <a:fld id="{E970E5FE-B2F7-4D88-9234-C5690DC5F922}" type="slidenum">
              <a:rPr lang="en-US"/>
              <a:pPr>
                <a:defRPr/>
              </a:pPr>
              <a:t>‹#›</a:t>
            </a:fld>
            <a:endParaRPr lang="en-US" dirty="0"/>
          </a:p>
        </p:txBody>
      </p:sp>
    </p:spTree>
    <p:extLst>
      <p:ext uri="{BB962C8B-B14F-4D97-AF65-F5344CB8AC3E}">
        <p14:creationId xmlns:p14="http://schemas.microsoft.com/office/powerpoint/2010/main" val="26406749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fld id="{B5B890FB-22C4-4E3A-8E71-C3DC61FBF946}" type="datetimeFigureOut">
              <a:rPr lang="en-US"/>
              <a:pPr>
                <a:defRPr/>
              </a:pPr>
              <a:t>7/13/2021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840358EA-532F-46F4-9304-C2221570683D}" type="slidenum">
              <a:rPr lang="en-US"/>
              <a:pPr>
                <a:defRPr/>
              </a:pPr>
              <a:t>‹#›</a:t>
            </a:fld>
            <a:endParaRPr lang="en-US" dirty="0"/>
          </a:p>
        </p:txBody>
      </p:sp>
    </p:spTree>
    <p:extLst>
      <p:ext uri="{BB962C8B-B14F-4D97-AF65-F5344CB8AC3E}">
        <p14:creationId xmlns:p14="http://schemas.microsoft.com/office/powerpoint/2010/main" val="24812118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4B21C295-669D-470F-BF1D-34E7A02A83AA}" type="slidenum">
              <a:rPr lang="en-US"/>
              <a:pPr>
                <a:defRPr/>
              </a:pPr>
              <a:t>‹#›</a:t>
            </a:fld>
            <a:endParaRPr lang="en-US" dirty="0"/>
          </a:p>
        </p:txBody>
      </p:sp>
    </p:spTree>
    <p:extLst>
      <p:ext uri="{BB962C8B-B14F-4D97-AF65-F5344CB8AC3E}">
        <p14:creationId xmlns:p14="http://schemas.microsoft.com/office/powerpoint/2010/main" val="374845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767F999D-344A-4C62-AA3F-47F5F62DE624}" type="slidenum">
              <a:rPr lang="en-US"/>
              <a:pPr>
                <a:defRPr/>
              </a:pPr>
              <a:t>‹#›</a:t>
            </a:fld>
            <a:endParaRPr lang="en-US"/>
          </a:p>
        </p:txBody>
      </p:sp>
    </p:spTree>
    <p:extLst>
      <p:ext uri="{BB962C8B-B14F-4D97-AF65-F5344CB8AC3E}">
        <p14:creationId xmlns:p14="http://schemas.microsoft.com/office/powerpoint/2010/main" val="39555393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lvl1pPr>
          </a:lstStyle>
          <a:p>
            <a:pPr>
              <a:defRPr/>
            </a:pPr>
            <a:fld id="{A9A93B72-BDC4-48A4-96A8-78418890A4BB}" type="slidenum">
              <a:rPr lang="en-US"/>
              <a:pPr>
                <a:defRPr/>
              </a:pPr>
              <a:t>‹#›</a:t>
            </a:fld>
            <a:endParaRPr lang="en-US" dirty="0"/>
          </a:p>
        </p:txBody>
      </p:sp>
    </p:spTree>
    <p:extLst>
      <p:ext uri="{BB962C8B-B14F-4D97-AF65-F5344CB8AC3E}">
        <p14:creationId xmlns:p14="http://schemas.microsoft.com/office/powerpoint/2010/main" val="28929197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35FEA15A-3291-4FC3-92E4-9A356D7966C7}" type="slidenum">
              <a:rPr lang="en-US"/>
              <a:pPr>
                <a:defRPr/>
              </a:pPr>
              <a:t>‹#›</a:t>
            </a:fld>
            <a:endParaRPr lang="en-US" dirty="0"/>
          </a:p>
        </p:txBody>
      </p:sp>
    </p:spTree>
    <p:extLst>
      <p:ext uri="{BB962C8B-B14F-4D97-AF65-F5344CB8AC3E}">
        <p14:creationId xmlns:p14="http://schemas.microsoft.com/office/powerpoint/2010/main" val="274027735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cs typeface="+mn-cs"/>
              </a:defRPr>
            </a:lvl1pPr>
          </a:lstStyle>
          <a:p>
            <a:pPr>
              <a:defRPr/>
            </a:pPr>
            <a:fld id="{8D800499-1D44-44D7-851B-8FB84B86E548}" type="slidenum">
              <a:rPr lang="en-US"/>
              <a:pPr>
                <a:defRPr/>
              </a:pPr>
              <a:t>‹#›</a:t>
            </a:fld>
            <a:endParaRPr lang="en-US" dirty="0"/>
          </a:p>
        </p:txBody>
      </p:sp>
    </p:spTree>
    <p:extLst>
      <p:ext uri="{BB962C8B-B14F-4D97-AF65-F5344CB8AC3E}">
        <p14:creationId xmlns:p14="http://schemas.microsoft.com/office/powerpoint/2010/main" val="234725257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97D37E95-BAE3-401D-B575-11A26E48FB68}" type="slidenum">
              <a:rPr lang="en-US"/>
              <a:pPr>
                <a:defRPr/>
              </a:pPr>
              <a:t>‹#›</a:t>
            </a:fld>
            <a:endParaRPr lang="en-US" dirty="0"/>
          </a:p>
        </p:txBody>
      </p:sp>
    </p:spTree>
    <p:extLst>
      <p:ext uri="{BB962C8B-B14F-4D97-AF65-F5344CB8AC3E}">
        <p14:creationId xmlns:p14="http://schemas.microsoft.com/office/powerpoint/2010/main" val="32787922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841375" y="381000"/>
            <a:ext cx="7845425" cy="5330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p>
        </p:txBody>
      </p:sp>
      <p:pic>
        <p:nvPicPr>
          <p:cNvPr id="4" name="Picture 11" descr="JAN Logo&#10;&#10;Practical Solutions&#10;Workplace Succes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3875" y="381000"/>
            <a:ext cx="56229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idx="1"/>
          </p:nvPr>
        </p:nvSpPr>
        <p:spPr>
          <a:xfrm>
            <a:off x="838200" y="3200400"/>
            <a:ext cx="7848600" cy="1066800"/>
          </a:xfrm>
        </p:spPr>
        <p:txBody>
          <a:bodyPr>
            <a:normAutofit/>
          </a:bodyPr>
          <a:lstStyle>
            <a:lvl1pPr algn="ctr">
              <a:defRPr sz="2800" b="1" baseline="0"/>
            </a:lvl1pPr>
            <a:lvl2pPr marL="0" algn="ctr">
              <a:buNone/>
              <a:defRPr sz="2400" baseline="0"/>
            </a:lvl2pPr>
            <a:lvl3pPr>
              <a:defRPr sz="2000"/>
            </a:lvl3pPr>
            <a:lvl4pPr>
              <a:defRPr sz="1800"/>
            </a:lvl4pPr>
            <a:lvl5pPr>
              <a:defRPr sz="1800"/>
            </a:lvl5pPr>
          </a:lstStyle>
          <a:p>
            <a:pPr lvl="0"/>
            <a:r>
              <a:rPr lang="en-US"/>
              <a:t>Click to edit Master text styles</a:t>
            </a:r>
          </a:p>
          <a:p>
            <a:pPr lvl="1"/>
            <a:r>
              <a:rPr lang="en-US"/>
              <a:t>Second level</a:t>
            </a:r>
          </a:p>
        </p:txBody>
      </p:sp>
      <p:sp>
        <p:nvSpPr>
          <p:cNvPr id="5" name="Slide Number Placeholder 5"/>
          <p:cNvSpPr>
            <a:spLocks noGrp="1"/>
          </p:cNvSpPr>
          <p:nvPr>
            <p:ph type="sldNum" sz="quarter" idx="10"/>
          </p:nvPr>
        </p:nvSpPr>
        <p:spPr/>
        <p:txBody>
          <a:bodyPr/>
          <a:lstStyle>
            <a:lvl1pPr>
              <a:defRPr/>
            </a:lvl1pPr>
          </a:lstStyle>
          <a:p>
            <a:pPr>
              <a:defRPr/>
            </a:pPr>
            <a:fld id="{50115363-D0EF-4396-9190-D78A674C47DE}" type="slidenum">
              <a:rPr lang="en-US"/>
              <a:pPr>
                <a:defRPr/>
              </a:pPr>
              <a:t>‹#›</a:t>
            </a:fld>
            <a:endParaRPr lang="en-US"/>
          </a:p>
        </p:txBody>
      </p:sp>
    </p:spTree>
    <p:extLst>
      <p:ext uri="{BB962C8B-B14F-4D97-AF65-F5344CB8AC3E}">
        <p14:creationId xmlns:p14="http://schemas.microsoft.com/office/powerpoint/2010/main" val="41127224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cs typeface="+mn-cs"/>
              </a:defRPr>
            </a:lvl1pPr>
          </a:lstStyle>
          <a:p>
            <a:pPr>
              <a:defRPr/>
            </a:pPr>
            <a:fld id="{C24F7C77-7FFA-4F8B-9E66-594E5FCD57E9}" type="slidenum">
              <a:rPr lang="en-US"/>
              <a:pPr>
                <a:defRPr/>
              </a:pPr>
              <a:t>‹#›</a:t>
            </a:fld>
            <a:endParaRPr lang="en-US" dirty="0"/>
          </a:p>
        </p:txBody>
      </p:sp>
    </p:spTree>
    <p:extLst>
      <p:ext uri="{BB962C8B-B14F-4D97-AF65-F5344CB8AC3E}">
        <p14:creationId xmlns:p14="http://schemas.microsoft.com/office/powerpoint/2010/main" val="3160459835"/>
      </p:ext>
    </p:extLst>
  </p:cSld>
  <p:clrMapOvr>
    <a:masterClrMapping/>
  </p:clrMapOvr>
  <p:transition spd="slow">
    <p:zo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32333E05-7FC7-4664-8298-5DE09446A44B}" type="slidenum">
              <a:rPr lang="en-US"/>
              <a:pPr>
                <a:defRPr/>
              </a:pPr>
              <a:t>‹#›</a:t>
            </a:fld>
            <a:endParaRPr lang="en-US" dirty="0"/>
          </a:p>
        </p:txBody>
      </p:sp>
    </p:spTree>
    <p:extLst>
      <p:ext uri="{BB962C8B-B14F-4D97-AF65-F5344CB8AC3E}">
        <p14:creationId xmlns:p14="http://schemas.microsoft.com/office/powerpoint/2010/main" val="307346953"/>
      </p:ext>
    </p:extLst>
  </p:cSld>
  <p:clrMapOvr>
    <a:masterClrMapping/>
  </p:clrMapOvr>
  <p:transition spd="slow">
    <p:zo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cs typeface="+mn-cs"/>
              </a:defRPr>
            </a:lvl1pPr>
          </a:lstStyle>
          <a:p>
            <a:pPr>
              <a:defRPr/>
            </a:pPr>
            <a:fld id="{D2F2E2CF-030C-49FB-92CA-5153BE26C217}" type="slidenum">
              <a:rPr lang="en-US"/>
              <a:pPr>
                <a:defRPr/>
              </a:pPr>
              <a:t>‹#›</a:t>
            </a:fld>
            <a:endParaRPr lang="en-US" dirty="0"/>
          </a:p>
        </p:txBody>
      </p:sp>
    </p:spTree>
    <p:extLst>
      <p:ext uri="{BB962C8B-B14F-4D97-AF65-F5344CB8AC3E}">
        <p14:creationId xmlns:p14="http://schemas.microsoft.com/office/powerpoint/2010/main" val="272111113"/>
      </p:ext>
    </p:extLst>
  </p:cSld>
  <p:clrMapOvr>
    <a:masterClrMapping/>
  </p:clrMapOvr>
  <p:transition spd="slow">
    <p:zo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fld id="{80E8F1A2-4F69-4D60-83EF-AF85EF26DE8B}" type="datetimeFigureOut">
              <a:rPr lang="en-US"/>
              <a:pPr>
                <a:defRPr/>
              </a:pPr>
              <a:t>7/13/2021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mn-cs"/>
              </a:defRPr>
            </a:lvl1pPr>
          </a:lstStyle>
          <a:p>
            <a:pPr>
              <a:defRPr/>
            </a:pPr>
            <a:fld id="{F4AE232C-46D7-4F77-9641-38F6EBA407E6}" type="slidenum">
              <a:rPr lang="en-US"/>
              <a:pPr>
                <a:defRPr/>
              </a:pPr>
              <a:t>‹#›</a:t>
            </a:fld>
            <a:endParaRPr lang="en-US" dirty="0"/>
          </a:p>
        </p:txBody>
      </p:sp>
    </p:spTree>
    <p:extLst>
      <p:ext uri="{BB962C8B-B14F-4D97-AF65-F5344CB8AC3E}">
        <p14:creationId xmlns:p14="http://schemas.microsoft.com/office/powerpoint/2010/main" val="1405153444"/>
      </p:ext>
    </p:extLst>
  </p:cSld>
  <p:clrMapOvr>
    <a:masterClrMapping/>
  </p:clrMapOvr>
  <p:transition spd="slow">
    <p:zo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a:defRPr>
                <a:cs typeface="+mn-cs"/>
              </a:defRPr>
            </a:lvl1pPr>
          </a:lstStyle>
          <a:p>
            <a:pPr>
              <a:defRPr/>
            </a:pPr>
            <a:fld id="{C24F7C77-7FFA-4F8B-9E66-594E5FCD57E9}" type="slidenum">
              <a:rPr lang="en-US"/>
              <a:pPr>
                <a:defRPr/>
              </a:pPr>
              <a:t>‹#›</a:t>
            </a:fld>
            <a:endParaRPr lang="en-US" dirty="0"/>
          </a:p>
        </p:txBody>
      </p:sp>
    </p:spTree>
    <p:extLst>
      <p:ext uri="{BB962C8B-B14F-4D97-AF65-F5344CB8AC3E}">
        <p14:creationId xmlns:p14="http://schemas.microsoft.com/office/powerpoint/2010/main" val="3505799496"/>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ext Placeholder 2"/>
          <p:cNvSpPr>
            <a:spLocks noGrp="1"/>
          </p:cNvSpPr>
          <p:nvPr>
            <p:ph idx="1"/>
          </p:nvPr>
        </p:nvSpPr>
        <p:spPr>
          <a:xfrm>
            <a:off x="838200" y="1295400"/>
            <a:ext cx="7848600" cy="5181600"/>
          </a:xfrm>
          <a:prstGeom prst="rect">
            <a:avLst/>
          </a:prstGeom>
          <a:solidFill>
            <a:schemeClr val="bg1"/>
          </a:solidFill>
        </p:spPr>
        <p:txBody>
          <a:bodyPr rtlCol="0">
            <a:normAutofit/>
          </a:bodyPr>
          <a:lstStyle>
            <a:lvl1pPr>
              <a:defRPr>
                <a:solidFill>
                  <a:srgbClr val="002C5F"/>
                </a:solidFill>
                <a:latin typeface="Arial" pitchFamily="34" charset="0"/>
                <a:cs typeface="Arial" pitchFamily="34" charset="0"/>
              </a:defRPr>
            </a:lvl1pPr>
            <a:lvl2pPr>
              <a:defRPr>
                <a:solidFill>
                  <a:srgbClr val="002C5F"/>
                </a:solidFill>
                <a:latin typeface="Arial" pitchFamily="34" charset="0"/>
                <a:cs typeface="Arial" pitchFamily="34" charset="0"/>
              </a:defRPr>
            </a:lvl2pPr>
            <a:lvl3pPr>
              <a:defRPr>
                <a:solidFill>
                  <a:srgbClr val="002C5F"/>
                </a:solidFill>
                <a:latin typeface="Arial" pitchFamily="34" charset="0"/>
                <a:cs typeface="Arial" pitchFamily="34" charset="0"/>
              </a:defRPr>
            </a:lvl3pPr>
            <a:lvl4pPr>
              <a:defRPr>
                <a:solidFill>
                  <a:srgbClr val="002C5F"/>
                </a:solidFill>
                <a:latin typeface="Arial" pitchFamily="34" charset="0"/>
                <a:cs typeface="Arial" pitchFamily="34" charset="0"/>
              </a:defRPr>
            </a:lvl4pPr>
            <a:lvl5pPr>
              <a:defRPr>
                <a:solidFill>
                  <a:srgbClr val="002C5F"/>
                </a:solidFill>
                <a:latin typeface="Arial" pitchFamily="34" charset="0"/>
                <a:cs typeface="Arial" pitchFamily="34" charset="0"/>
              </a:defRPr>
            </a:lvl5pPr>
          </a:lstStyle>
          <a:p>
            <a:pPr lvl="0"/>
            <a:endParaRPr lang="en-US" noProof="0" dirty="0"/>
          </a:p>
        </p:txBody>
      </p:sp>
      <p:sp>
        <p:nvSpPr>
          <p:cNvPr id="3"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1EB3B0E6-5F68-4546-A378-0593002891FE}" type="slidenum">
              <a:rPr lang="en-US"/>
              <a:pPr>
                <a:defRPr/>
              </a:pPr>
              <a:t>‹#›</a:t>
            </a:fld>
            <a:endParaRPr lang="en-US"/>
          </a:p>
        </p:txBody>
      </p:sp>
    </p:spTree>
    <p:extLst>
      <p:ext uri="{BB962C8B-B14F-4D97-AF65-F5344CB8AC3E}">
        <p14:creationId xmlns:p14="http://schemas.microsoft.com/office/powerpoint/2010/main" val="18983343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cs typeface="+mn-cs"/>
              </a:defRPr>
            </a:lvl1pPr>
          </a:lstStyle>
          <a:p>
            <a:pPr>
              <a:defRPr/>
            </a:pPr>
            <a:fld id="{32333E05-7FC7-4664-8298-5DE09446A44B}" type="slidenum">
              <a:rPr lang="en-US"/>
              <a:pPr>
                <a:defRPr/>
              </a:pPr>
              <a:t>‹#›</a:t>
            </a:fld>
            <a:endParaRPr lang="en-US" dirty="0"/>
          </a:p>
        </p:txBody>
      </p:sp>
    </p:spTree>
    <p:extLst>
      <p:ext uri="{BB962C8B-B14F-4D97-AF65-F5344CB8AC3E}">
        <p14:creationId xmlns:p14="http://schemas.microsoft.com/office/powerpoint/2010/main" val="1855076812"/>
      </p:ext>
    </p:extLst>
  </p:cSld>
  <p:clrMapOvr>
    <a:masterClrMapping/>
  </p:clrMapOvr>
  <p:transition spd="slow">
    <p:zo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ts val="1200"/>
              </a:spcBef>
              <a:defRPr/>
            </a:pPr>
            <a:endParaRPr lang="en-US" sz="3000" b="1" dirty="0">
              <a:solidFill>
                <a:srgbClr val="002C5F"/>
              </a:solidFill>
            </a:endParaRPr>
          </a:p>
        </p:txBody>
      </p:sp>
      <p:sp>
        <p:nvSpPr>
          <p:cNvPr id="5" name="Slide Number Placeholder 5"/>
          <p:cNvSpPr>
            <a:spLocks noGrp="1"/>
          </p:cNvSpPr>
          <p:nvPr>
            <p:ph type="sldNum" sz="quarter" idx="10"/>
          </p:nvPr>
        </p:nvSpPr>
        <p:spPr/>
        <p:txBody>
          <a:bodyPr/>
          <a:lstStyle>
            <a:lvl1pPr>
              <a:defRPr>
                <a:cs typeface="+mn-cs"/>
              </a:defRPr>
            </a:lvl1pPr>
          </a:lstStyle>
          <a:p>
            <a:pPr>
              <a:defRPr/>
            </a:pPr>
            <a:fld id="{32333E05-7FC7-4664-8298-5DE09446A44B}" type="slidenum">
              <a:rPr lang="en-US"/>
              <a:pPr>
                <a:defRPr/>
              </a:pPr>
              <a:t>‹#›</a:t>
            </a:fld>
            <a:endParaRPr lang="en-US" dirty="0"/>
          </a:p>
        </p:txBody>
      </p:sp>
      <p:sp>
        <p:nvSpPr>
          <p:cNvPr id="2" name="Rectangle 1">
            <a:extLst>
              <a:ext uri="{FF2B5EF4-FFF2-40B4-BE49-F238E27FC236}">
                <a16:creationId xmlns:a16="http://schemas.microsoft.com/office/drawing/2014/main" id="{6F224B65-A6AC-411B-A344-CB427DE0313B}"/>
              </a:ext>
            </a:extLst>
          </p:cNvPr>
          <p:cNvSpPr/>
          <p:nvPr userDrawn="1"/>
        </p:nvSpPr>
        <p:spPr>
          <a:xfrm>
            <a:off x="841248" y="1298448"/>
            <a:ext cx="7836408" cy="5184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23824"/>
      </p:ext>
    </p:extLst>
  </p:cSld>
  <p:clrMapOvr>
    <a:masterClrMapping/>
  </p:clrMapOvr>
  <p:transition spd="slow">
    <p:zoom/>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dirty="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cs typeface="+mn-cs"/>
              </a:defRPr>
            </a:lvl1pPr>
          </a:lstStyle>
          <a:p>
            <a:pPr>
              <a:defRPr/>
            </a:pPr>
            <a:fld id="{D2F2E2CF-030C-49FB-92CA-5153BE26C217}" type="slidenum">
              <a:rPr lang="en-US"/>
              <a:pPr>
                <a:defRPr/>
              </a:pPr>
              <a:t>‹#›</a:t>
            </a:fld>
            <a:endParaRPr lang="en-US" dirty="0"/>
          </a:p>
        </p:txBody>
      </p:sp>
    </p:spTree>
    <p:extLst>
      <p:ext uri="{BB962C8B-B14F-4D97-AF65-F5344CB8AC3E}">
        <p14:creationId xmlns:p14="http://schemas.microsoft.com/office/powerpoint/2010/main" val="3926032531"/>
      </p:ext>
    </p:extLst>
  </p:cSld>
  <p:clrMapOvr>
    <a:masterClrMapping/>
  </p:clrMapOvr>
  <p:transition spd="slow">
    <p:zoom/>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solidFill>
                  <a:prstClr val="black"/>
                </a:solidFill>
                <a:latin typeface="Arial" charset="0"/>
                <a:cs typeface="+mn-cs"/>
              </a:defRPr>
            </a:lvl1pPr>
          </a:lstStyle>
          <a:p>
            <a:pPr>
              <a:defRPr/>
            </a:pPr>
            <a:fld id="{80E8F1A2-4F69-4D60-83EF-AF85EF26DE8B}" type="datetimeFigureOut">
              <a:rPr lang="en-US"/>
              <a:pPr>
                <a:defRPr/>
              </a:pPr>
              <a:t>7/13/2021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solidFill>
                  <a:prstClr val="black"/>
                </a:solidFill>
                <a:latin typeface="Arial" charset="0"/>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mn-cs"/>
              </a:defRPr>
            </a:lvl1pPr>
          </a:lstStyle>
          <a:p>
            <a:pPr>
              <a:defRPr/>
            </a:pPr>
            <a:fld id="{F4AE232C-46D7-4F77-9641-38F6EBA407E6}" type="slidenum">
              <a:rPr lang="en-US"/>
              <a:pPr>
                <a:defRPr/>
              </a:pPr>
              <a:t>‹#›</a:t>
            </a:fld>
            <a:endParaRPr lang="en-US" dirty="0"/>
          </a:p>
        </p:txBody>
      </p:sp>
    </p:spTree>
    <p:extLst>
      <p:ext uri="{BB962C8B-B14F-4D97-AF65-F5344CB8AC3E}">
        <p14:creationId xmlns:p14="http://schemas.microsoft.com/office/powerpoint/2010/main" val="2549764665"/>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62000" y="457200"/>
            <a:ext cx="54102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spcBef>
                <a:spcPts val="1200"/>
              </a:spcBef>
              <a:defRPr/>
            </a:pPr>
            <a:endParaRPr lang="en-US" sz="3000" b="1">
              <a:solidFill>
                <a:srgbClr val="002C5F"/>
              </a:solidFill>
              <a:latin typeface="Arial" charset="0"/>
              <a:cs typeface="Arial" charset="0"/>
            </a:endParaRPr>
          </a:p>
        </p:txBody>
      </p:sp>
      <p:sp>
        <p:nvSpPr>
          <p:cNvPr id="3" name="Content Placeholder 2"/>
          <p:cNvSpPr>
            <a:spLocks noGrp="1"/>
          </p:cNvSpPr>
          <p:nvPr>
            <p:ph idx="1"/>
          </p:nvPr>
        </p:nvSpPr>
        <p:spPr>
          <a:xfrm>
            <a:off x="838200" y="1295400"/>
            <a:ext cx="7848600" cy="5184648"/>
          </a:xfrm>
        </p:spPr>
        <p:txBody>
          <a:bodyPr>
            <a:normAutofit/>
          </a:bodyPr>
          <a:lstStyle>
            <a:lvl1pPr>
              <a:defRPr sz="2800" b="1"/>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92B3509F-6CBC-41FD-A533-B09CBF83A441}" type="slidenum">
              <a:rPr lang="en-US"/>
              <a:pPr>
                <a:defRPr/>
              </a:pPr>
              <a:t>‹#›</a:t>
            </a:fld>
            <a:endParaRPr lang="en-US"/>
          </a:p>
        </p:txBody>
      </p:sp>
    </p:spTree>
    <p:extLst>
      <p:ext uri="{BB962C8B-B14F-4D97-AF65-F5344CB8AC3E}">
        <p14:creationId xmlns:p14="http://schemas.microsoft.com/office/powerpoint/2010/main" val="237268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p:nvPr userDrawn="1"/>
        </p:nvSpPr>
        <p:spPr>
          <a:xfrm>
            <a:off x="841375" y="1292225"/>
            <a:ext cx="7845425" cy="5184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a:solidFill>
                <a:prstClr val="white"/>
              </a:solidFill>
            </a:endParaRPr>
          </a:p>
        </p:txBody>
      </p:sp>
      <p:sp>
        <p:nvSpPr>
          <p:cNvPr id="3" name="Content Placeholder 2"/>
          <p:cNvSpPr>
            <a:spLocks noGrp="1"/>
          </p:cNvSpPr>
          <p:nvPr>
            <p:ph sz="half" idx="1"/>
          </p:nvPr>
        </p:nvSpPr>
        <p:spPr>
          <a:xfrm>
            <a:off x="914400" y="1524000"/>
            <a:ext cx="3733800"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03648" y="1524000"/>
            <a:ext cx="3730752" cy="4800600"/>
          </a:xfrm>
        </p:spPr>
        <p:txBody>
          <a:bodyPr/>
          <a:lstStyle>
            <a:lvl1pPr>
              <a:defRPr sz="2400" b="1">
                <a:solidFill>
                  <a:srgbClr val="002C5F"/>
                </a:solidFill>
              </a:defRPr>
            </a:lvl1pPr>
            <a:lvl2pPr>
              <a:defRPr sz="2000">
                <a:solidFill>
                  <a:srgbClr val="002C5F"/>
                </a:solidFill>
              </a:defRPr>
            </a:lvl2pPr>
            <a:lvl3pPr>
              <a:defRPr sz="1800">
                <a:solidFill>
                  <a:srgbClr val="002C5F"/>
                </a:solidFill>
              </a:defRPr>
            </a:lvl3pPr>
            <a:lvl4pPr>
              <a:defRPr sz="1600">
                <a:solidFill>
                  <a:srgbClr val="002C5F"/>
                </a:solidFill>
              </a:defRPr>
            </a:lvl4pPr>
            <a:lvl5pPr>
              <a:defRPr sz="1600">
                <a:solidFill>
                  <a:srgbClr val="002C5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fontAlgn="auto">
              <a:spcBef>
                <a:spcPts val="0"/>
              </a:spcBef>
              <a:spcAft>
                <a:spcPts val="0"/>
              </a:spcAft>
              <a:defRPr/>
            </a:lvl1pPr>
          </a:lstStyle>
          <a:p>
            <a:pPr>
              <a:defRPr/>
            </a:pPr>
            <a:fld id="{D795CB79-FF72-4748-9F89-A9F6764F6D42}" type="slidenum">
              <a:rPr lang="en-US"/>
              <a:pPr>
                <a:defRPr/>
              </a:pPr>
              <a:t>‹#›</a:t>
            </a:fld>
            <a:endParaRPr lang="en-US"/>
          </a:p>
        </p:txBody>
      </p:sp>
    </p:spTree>
    <p:extLst>
      <p:ext uri="{BB962C8B-B14F-4D97-AF65-F5344CB8AC3E}">
        <p14:creationId xmlns:p14="http://schemas.microsoft.com/office/powerpoint/2010/main" val="16512483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41.xml"/><Relationship Id="rId7" Type="http://schemas.openxmlformats.org/officeDocument/2006/relationships/image" Target="../media/image4.jpe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image" Target="../media/image1.png"/><Relationship Id="rId5" Type="http://schemas.openxmlformats.org/officeDocument/2006/relationships/theme" Target="../theme/theme10.xml"/><Relationship Id="rId4" Type="http://schemas.openxmlformats.org/officeDocument/2006/relationships/slideLayout" Target="../slideLayouts/slideLayout4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7.jpe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8.jpeg"/><Relationship Id="rId5" Type="http://schemas.openxmlformats.org/officeDocument/2006/relationships/slideLayout" Target="../slideLayouts/slideLayout47.xml"/><Relationship Id="rId10" Type="http://schemas.openxmlformats.org/officeDocument/2006/relationships/image" Target="../media/image1.png"/><Relationship Id="rId4" Type="http://schemas.openxmlformats.org/officeDocument/2006/relationships/slideLayout" Target="../slideLayouts/slideLayout46.xml"/><Relationship Id="rId9"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53.xml"/><Relationship Id="rId7" Type="http://schemas.openxmlformats.org/officeDocument/2006/relationships/image" Target="../media/image4.jpeg"/><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image" Target="../media/image1.png"/><Relationship Id="rId5" Type="http://schemas.openxmlformats.org/officeDocument/2006/relationships/theme" Target="../theme/theme12.xml"/><Relationship Id="rId4" Type="http://schemas.openxmlformats.org/officeDocument/2006/relationships/slideLayout" Target="../slideLayouts/slideLayout5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7.jpe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image" Target="../media/image4.jpeg"/><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image" Target="../media/image1.png"/><Relationship Id="rId5" Type="http://schemas.openxmlformats.org/officeDocument/2006/relationships/slideLayout" Target="../slideLayouts/slideLayout59.xml"/><Relationship Id="rId10" Type="http://schemas.openxmlformats.org/officeDocument/2006/relationships/theme" Target="../theme/theme13.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14.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4.xml"/><Relationship Id="rId1" Type="http://schemas.openxmlformats.org/officeDocument/2006/relationships/slideLayout" Target="../slideLayouts/slideLayout64.xml"/><Relationship Id="rId6" Type="http://schemas.openxmlformats.org/officeDocument/2006/relationships/image" Target="../media/image9.png"/><Relationship Id="rId5" Type="http://schemas.openxmlformats.org/officeDocument/2006/relationships/image" Target="../media/image1.png"/><Relationship Id="rId4" Type="http://schemas.openxmlformats.org/officeDocument/2006/relationships/tags" Target="../tags/tag3.xml"/></Relationships>
</file>

<file path=ppt/slideMasters/_rels/slideMaster1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67.xml"/><Relationship Id="rId7" Type="http://schemas.openxmlformats.org/officeDocument/2006/relationships/image" Target="../media/image4.jpeg"/><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image" Target="../media/image1.png"/><Relationship Id="rId5" Type="http://schemas.openxmlformats.org/officeDocument/2006/relationships/theme" Target="../theme/theme15.xml"/><Relationship Id="rId4" Type="http://schemas.openxmlformats.org/officeDocument/2006/relationships/slideLayout" Target="../slideLayouts/slideLayout68.xml"/></Relationships>
</file>

<file path=ppt/slideMasters/_rels/slideMaster1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71.xml"/><Relationship Id="rId7" Type="http://schemas.openxmlformats.org/officeDocument/2006/relationships/image" Target="../media/image1.png"/><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theme" Target="../theme/theme16.xml"/><Relationship Id="rId5" Type="http://schemas.openxmlformats.org/officeDocument/2006/relationships/slideLayout" Target="../slideLayouts/slideLayout73.xml"/><Relationship Id="rId4" Type="http://schemas.openxmlformats.org/officeDocument/2006/relationships/slideLayout" Target="../slideLayouts/slideLayout72.xml"/><Relationship Id="rId9" Type="http://schemas.openxmlformats.org/officeDocument/2006/relationships/image" Target="../media/image7.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4.xml"/><Relationship Id="rId7" Type="http://schemas.openxmlformats.org/officeDocument/2006/relationships/image" Target="../media/image1.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4.jpe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6.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9.xml"/><Relationship Id="rId7" Type="http://schemas.openxmlformats.org/officeDocument/2006/relationships/image" Target="../media/image4.jpe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23.xml"/><Relationship Id="rId7" Type="http://schemas.openxmlformats.org/officeDocument/2006/relationships/image" Target="../media/image4.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image" Target="../media/image1.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6.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5.jpe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32.xml"/><Relationship Id="rId7" Type="http://schemas.openxmlformats.org/officeDocument/2006/relationships/image" Target="../media/image4.jpe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33.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34.xml"/><Relationship Id="rId4" Type="http://schemas.openxmlformats.org/officeDocument/2006/relationships/image" Target="../media/image2.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37.xml"/><Relationship Id="rId7"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image" Target="../media/image1.png"/><Relationship Id="rId5" Type="http://schemas.openxmlformats.org/officeDocument/2006/relationships/theme" Target="../theme/theme9.xml"/><Relationship Id="rId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template.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501DAD56-E022-4F17-8BDF-C2CCCC75A69C}" type="slidenum">
              <a:rPr lang="en-US"/>
              <a:pPr>
                <a:defRPr/>
              </a:pPr>
              <a:t>‹#›</a:t>
            </a:fld>
            <a:endParaRPr lang="en-US"/>
          </a:p>
        </p:txBody>
      </p:sp>
      <p:sp>
        <p:nvSpPr>
          <p:cNvPr id="14" name="Rectangle 13"/>
          <p:cNvSpPr/>
          <p:nvPr userDrawn="1"/>
        </p:nvSpPr>
        <p:spPr>
          <a:xfrm>
            <a:off x="609600" y="228600"/>
            <a:ext cx="8229600" cy="5334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29" name="Oval 41"/>
          <p:cNvSpPr>
            <a:spLocks noChangeArrowheads="1"/>
          </p:cNvSpPr>
          <p:nvPr userDrawn="1"/>
        </p:nvSpPr>
        <p:spPr bwMode="gray">
          <a:xfrm>
            <a:off x="295275" y="382588"/>
            <a:ext cx="990600" cy="989012"/>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304800" y="838200"/>
            <a:ext cx="609600" cy="47244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031" name="Text Placeholder 2"/>
          <p:cNvSpPr>
            <a:spLocks noGrp="1"/>
          </p:cNvSpPr>
          <p:nvPr userDrawn="1">
            <p:ph type="body" idx="1"/>
          </p:nvPr>
        </p:nvSpPr>
        <p:spPr bwMode="auto">
          <a:xfrm>
            <a:off x="838200" y="381000"/>
            <a:ext cx="78486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1032" name="Picture 20" descr="ODEP Logo"/>
          <p:cNvPicPr>
            <a:picLocks noChangeAspect="1"/>
          </p:cNvPicPr>
          <p:nvPr userDrawn="1"/>
        </p:nvPicPr>
        <p:blipFill>
          <a:blip r:embed="rId4">
            <a:extLst>
              <a:ext uri="{28A0092B-C50C-407E-A947-70E740481C1C}">
                <a14:useLocalDpi xmlns:a14="http://schemas.microsoft.com/office/drawing/2010/main" val="0"/>
              </a:ext>
            </a:extLst>
          </a:blip>
          <a:srcRect r="74248"/>
          <a:stretch>
            <a:fillRect/>
          </a:stretch>
        </p:blipFill>
        <p:spPr bwMode="auto">
          <a:xfrm>
            <a:off x="304800" y="5791200"/>
            <a:ext cx="762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TextBox 14"/>
          <p:cNvSpPr txBox="1">
            <a:spLocks noChangeArrowheads="1"/>
          </p:cNvSpPr>
          <p:nvPr userDrawn="1"/>
        </p:nvSpPr>
        <p:spPr bwMode="auto">
          <a:xfrm>
            <a:off x="1181100" y="5867400"/>
            <a:ext cx="5749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r>
              <a:rPr lang="en-US" b="1">
                <a:solidFill>
                  <a:srgbClr val="FFFFFF"/>
                </a:solidFill>
                <a:latin typeface="Arial" charset="0"/>
                <a:cs typeface="Arial" charset="0"/>
              </a:rPr>
              <a:t>JAN is a service of the U.S. Department of Labor’s </a:t>
            </a:r>
          </a:p>
          <a:p>
            <a:pPr eaLnBrk="1" hangingPunct="1">
              <a:defRPr/>
            </a:pPr>
            <a:r>
              <a:rPr lang="en-US" b="1">
                <a:solidFill>
                  <a:srgbClr val="FFFFFF"/>
                </a:solidFill>
                <a:latin typeface="Arial" charset="0"/>
                <a:cs typeface="Arial" charset="0"/>
              </a:rPr>
              <a:t>Office of Disability Employment Policy. </a:t>
            </a:r>
          </a:p>
        </p:txBody>
      </p:sp>
      <p:sp>
        <p:nvSpPr>
          <p:cNvPr id="103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091" r:id="rId1"/>
  </p:sldLayoutIdLst>
  <p:hf hdr="0" ftr="0" dt="0"/>
  <p:txStyles>
    <p:titleStyle>
      <a:lvl1pPr algn="l" rtl="0" eaLnBrk="0" fontAlgn="base" hangingPunct="0">
        <a:spcBef>
          <a:spcPct val="0"/>
        </a:spcBef>
        <a:spcAft>
          <a:spcPct val="0"/>
        </a:spcAft>
        <a:defRPr sz="3200" b="1" i="0" u="none"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189" algn="l" rtl="0" fontAlgn="base">
        <a:spcBef>
          <a:spcPct val="0"/>
        </a:spcBef>
        <a:spcAft>
          <a:spcPct val="0"/>
        </a:spcAft>
        <a:defRPr sz="3200" b="1">
          <a:solidFill>
            <a:srgbClr val="002C5F"/>
          </a:solidFill>
          <a:latin typeface="Arial" charset="0"/>
          <a:cs typeface="Arial" charset="0"/>
        </a:defRPr>
      </a:lvl6pPr>
      <a:lvl7pPr marL="914377" algn="l" rtl="0" fontAlgn="base">
        <a:spcBef>
          <a:spcPct val="0"/>
        </a:spcBef>
        <a:spcAft>
          <a:spcPct val="0"/>
        </a:spcAft>
        <a:defRPr sz="3200" b="1">
          <a:solidFill>
            <a:srgbClr val="002C5F"/>
          </a:solidFill>
          <a:latin typeface="Arial" charset="0"/>
          <a:cs typeface="Arial" charset="0"/>
        </a:defRPr>
      </a:lvl7pPr>
      <a:lvl8pPr marL="1371566" algn="l" rtl="0" fontAlgn="base">
        <a:spcBef>
          <a:spcPct val="0"/>
        </a:spcBef>
        <a:spcAft>
          <a:spcPct val="0"/>
        </a:spcAft>
        <a:defRPr sz="3200" b="1">
          <a:solidFill>
            <a:srgbClr val="002C5F"/>
          </a:solidFill>
          <a:latin typeface="Arial" charset="0"/>
          <a:cs typeface="Arial" charset="0"/>
        </a:defRPr>
      </a:lvl8pPr>
      <a:lvl9pPr marL="1828754" algn="l" rtl="0" fontAlgn="base">
        <a:spcBef>
          <a:spcPct val="0"/>
        </a:spcBef>
        <a:spcAft>
          <a:spcPct val="0"/>
        </a:spcAft>
        <a:defRPr sz="3200" b="1">
          <a:solidFill>
            <a:srgbClr val="002C5F"/>
          </a:solidFill>
          <a:latin typeface="Arial" charset="0"/>
          <a:cs typeface="Arial" charset="0"/>
        </a:defRPr>
      </a:lvl9pPr>
    </p:titleStyle>
    <p:bodyStyle>
      <a:lvl1pPr marL="341313" indent="-341313"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1363" indent="-284163"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1413" indent="-227013"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598613" indent="-227013"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5813" indent="-227013"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5E3A273C-F765-41A6-A250-F9DD026EE36C}"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0247"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10248"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10250"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29" r:id="rId1"/>
    <p:sldLayoutId id="2147492130" r:id="rId2"/>
    <p:sldLayoutId id="2147492131" r:id="rId3"/>
    <p:sldLayoutId id="2147492132" r:id="rId4"/>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6" descr="template.gi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cs typeface="Arial" panose="020B0604020202020204" pitchFamily="34" charset="0"/>
              </a:defRPr>
            </a:lvl1pPr>
          </a:lstStyle>
          <a:p>
            <a:pPr>
              <a:defRPr/>
            </a:pPr>
            <a:fld id="{59D5196F-6BFB-478C-9089-00891B68052D}" type="slidenum">
              <a:rPr lang="en-US" altLang="en-US">
                <a:latin typeface="Arial" panose="020B0604020202020204" pitchFamily="34" charset="0"/>
              </a:rPr>
              <a:pPr>
                <a:defRPr/>
              </a:pPr>
              <a:t>‹#›</a:t>
            </a:fld>
            <a:endParaRPr lang="en-US" altLang="en-US" dirty="0">
              <a:latin typeface="Arial" panose="020B0604020202020204" pitchFamily="34" charset="0"/>
            </a:endParaRPr>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077"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solidFill>
                <a:srgbClr val="000000"/>
              </a:solidFill>
              <a:latin typeface="Calibri" panose="020F0502020204030204" pitchFamily="34" charset="0"/>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199"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8200" name="Picture 20" descr="odeplogo2.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8202" name="Picture 11" descr="JAN Logo&#10;&#10;Job Accommodation Network"/>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2174137715"/>
      </p:ext>
    </p:extLst>
  </p:cSld>
  <p:clrMap bg1="lt1" tx1="dk1" bg2="lt2" tx2="dk2" accent1="accent1" accent2="accent2" accent3="accent3" accent4="accent4" accent5="accent5" accent6="accent6" hlink="hlink" folHlink="folHlink"/>
  <p:sldLayoutIdLst>
    <p:sldLayoutId id="2147492134" r:id="rId1"/>
    <p:sldLayoutId id="2147492135" r:id="rId2"/>
    <p:sldLayoutId id="2147492136" r:id="rId3"/>
    <p:sldLayoutId id="2147492137" r:id="rId4"/>
    <p:sldLayoutId id="2147492140" r:id="rId5"/>
    <p:sldLayoutId id="2147492142" r:id="rId6"/>
    <p:sldLayoutId id="2147492143" r:id="rId7"/>
    <p:sldLayoutId id="2147492144" r:id="rId8"/>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a:solidFill>
                  <a:srgbClr val="FFFFFF"/>
                </a:solidFill>
                <a:latin typeface="Arial" panose="020B0604020202020204" pitchFamily="34" charset="0"/>
                <a:cs typeface="Arial" panose="020B0604020202020204" pitchFamily="34" charset="0"/>
              </a:defRPr>
            </a:lvl1pPr>
          </a:lstStyle>
          <a:p>
            <a:pPr>
              <a:defRPr/>
            </a:pPr>
            <a:fld id="{88ABABFE-1ED6-42EE-AB45-A43799C40A5D}"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151"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6152"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6154"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1163653121"/>
      </p:ext>
    </p:extLst>
  </p:cSld>
  <p:clrMap bg1="lt1" tx1="dk1" bg2="lt2" tx2="dk2" accent1="accent1" accent2="accent2" accent3="accent3" accent4="accent4" accent5="accent5" accent6="accent6" hlink="hlink" folHlink="folHlink"/>
  <p:sldLayoutIdLst>
    <p:sldLayoutId id="2147492147" r:id="rId1"/>
    <p:sldLayoutId id="2147492148" r:id="rId2"/>
    <p:sldLayoutId id="2147492149" r:id="rId3"/>
    <p:sldLayoutId id="2147492150" r:id="rId4"/>
  </p:sldLayoutIdLst>
  <p:hf hdr="0" ftr="0" dt="0"/>
  <p:txStyles>
    <p:titleStyle>
      <a:lvl1pPr algn="l" rtl="0" eaLnBrk="0" fontAlgn="base" hangingPunct="0">
        <a:spcBef>
          <a:spcPct val="0"/>
        </a:spcBef>
        <a:spcAft>
          <a:spcPct val="0"/>
        </a:spcAft>
        <a:defRPr sz="24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002C5F"/>
          </a:solidFill>
          <a:latin typeface="Arial" charset="0"/>
          <a:cs typeface="Arial" charset="0"/>
        </a:defRPr>
      </a:lvl2pPr>
      <a:lvl3pPr algn="l" rtl="0" eaLnBrk="0" fontAlgn="base" hangingPunct="0">
        <a:spcBef>
          <a:spcPct val="0"/>
        </a:spcBef>
        <a:spcAft>
          <a:spcPct val="0"/>
        </a:spcAft>
        <a:defRPr sz="2400" b="1">
          <a:solidFill>
            <a:srgbClr val="002C5F"/>
          </a:solidFill>
          <a:latin typeface="Arial" charset="0"/>
          <a:cs typeface="Arial" charset="0"/>
        </a:defRPr>
      </a:lvl3pPr>
      <a:lvl4pPr algn="l" rtl="0" eaLnBrk="0" fontAlgn="base" hangingPunct="0">
        <a:spcBef>
          <a:spcPct val="0"/>
        </a:spcBef>
        <a:spcAft>
          <a:spcPct val="0"/>
        </a:spcAft>
        <a:defRPr sz="2400" b="1">
          <a:solidFill>
            <a:srgbClr val="002C5F"/>
          </a:solidFill>
          <a:latin typeface="Arial" charset="0"/>
          <a:cs typeface="Arial" charset="0"/>
        </a:defRPr>
      </a:lvl4pPr>
      <a:lvl5pPr algn="l" rtl="0" eaLnBrk="0" fontAlgn="base" hangingPunct="0">
        <a:spcBef>
          <a:spcPct val="0"/>
        </a:spcBef>
        <a:spcAft>
          <a:spcPct val="0"/>
        </a:spcAft>
        <a:defRPr sz="2400" b="1">
          <a:solidFill>
            <a:srgbClr val="002C5F"/>
          </a:solidFill>
          <a:latin typeface="Arial" charset="0"/>
          <a:cs typeface="Arial" charset="0"/>
        </a:defRPr>
      </a:lvl5pPr>
      <a:lvl6pPr marL="342900" algn="l" rtl="0" fontAlgn="base">
        <a:spcBef>
          <a:spcPct val="0"/>
        </a:spcBef>
        <a:spcAft>
          <a:spcPct val="0"/>
        </a:spcAft>
        <a:defRPr sz="2400" b="1">
          <a:solidFill>
            <a:srgbClr val="002C5F"/>
          </a:solidFill>
          <a:latin typeface="Arial" charset="0"/>
          <a:cs typeface="Arial" charset="0"/>
        </a:defRPr>
      </a:lvl6pPr>
      <a:lvl7pPr marL="685800" algn="l" rtl="0" fontAlgn="base">
        <a:spcBef>
          <a:spcPct val="0"/>
        </a:spcBef>
        <a:spcAft>
          <a:spcPct val="0"/>
        </a:spcAft>
        <a:defRPr sz="2400" b="1">
          <a:solidFill>
            <a:srgbClr val="002C5F"/>
          </a:solidFill>
          <a:latin typeface="Arial" charset="0"/>
          <a:cs typeface="Arial" charset="0"/>
        </a:defRPr>
      </a:lvl7pPr>
      <a:lvl8pPr marL="1028700" algn="l" rtl="0" fontAlgn="base">
        <a:spcBef>
          <a:spcPct val="0"/>
        </a:spcBef>
        <a:spcAft>
          <a:spcPct val="0"/>
        </a:spcAft>
        <a:defRPr sz="2400" b="1">
          <a:solidFill>
            <a:srgbClr val="002C5F"/>
          </a:solidFill>
          <a:latin typeface="Arial" charset="0"/>
          <a:cs typeface="Arial" charset="0"/>
        </a:defRPr>
      </a:lvl8pPr>
      <a:lvl9pPr marL="1371600" algn="l" rtl="0" fontAlgn="base">
        <a:spcBef>
          <a:spcPct val="0"/>
        </a:spcBef>
        <a:spcAft>
          <a:spcPct val="0"/>
        </a:spcAft>
        <a:defRPr sz="2400" b="1">
          <a:solidFill>
            <a:srgbClr val="002C5F"/>
          </a:solidFill>
          <a:latin typeface="Arial" charset="0"/>
          <a:cs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defRPr sz="2400" kern="1200">
          <a:solidFill>
            <a:srgbClr val="002C5F"/>
          </a:solidFill>
          <a:latin typeface="Arial" pitchFamily="34" charset="0"/>
          <a:ea typeface="+mn-ea"/>
          <a:cs typeface="Arial" pitchFamily="34" charset="0"/>
        </a:defRPr>
      </a:lvl1pPr>
      <a:lvl2pPr marL="557213" indent="-214313" algn="l" rtl="0" eaLnBrk="0" fontAlgn="base" hangingPunct="0">
        <a:spcBef>
          <a:spcPct val="20000"/>
        </a:spcBef>
        <a:spcAft>
          <a:spcPct val="0"/>
        </a:spcAft>
        <a:buFont typeface="Wingdings" panose="05000000000000000000" pitchFamily="2" charset="2"/>
        <a:buChar char="§"/>
        <a:defRPr sz="2100" kern="1200">
          <a:solidFill>
            <a:srgbClr val="002C5F"/>
          </a:solidFill>
          <a:latin typeface="Arial" pitchFamily="34" charset="0"/>
          <a:ea typeface="+mn-ea"/>
          <a:cs typeface="Arial" pitchFamily="34" charset="0"/>
        </a:defRPr>
      </a:lvl2pPr>
      <a:lvl3pPr marL="857250" indent="-171450" algn="l" rtl="0" eaLnBrk="0" fontAlgn="base" hangingPunct="0">
        <a:spcBef>
          <a:spcPct val="20000"/>
        </a:spcBef>
        <a:spcAft>
          <a:spcPct val="0"/>
        </a:spcAft>
        <a:buFont typeface="Wingdings" panose="05000000000000000000" pitchFamily="2" charset="2"/>
        <a:buChar char="§"/>
        <a:defRPr kern="1200">
          <a:solidFill>
            <a:srgbClr val="002C5F"/>
          </a:solidFill>
          <a:latin typeface="Arial" pitchFamily="34" charset="0"/>
          <a:ea typeface="+mn-ea"/>
          <a:cs typeface="Arial" pitchFamily="34" charset="0"/>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002C5F"/>
          </a:solidFill>
          <a:latin typeface="Arial" pitchFamily="34" charset="0"/>
          <a:ea typeface="+mn-ea"/>
          <a:cs typeface="Arial" pitchFamily="34" charset="0"/>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002C5F"/>
          </a:solidFill>
          <a:latin typeface="Arial"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6" descr="template.gif"/>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a:solidFill>
                  <a:srgbClr val="FFFFFF"/>
                </a:solidFill>
                <a:latin typeface="Arial" panose="020B0604020202020204" pitchFamily="34" charset="0"/>
                <a:cs typeface="Arial" panose="020B0604020202020204" pitchFamily="34" charset="0"/>
              </a:defRPr>
            </a:lvl1pPr>
          </a:lstStyle>
          <a:p>
            <a:pPr>
              <a:defRPr/>
            </a:pPr>
            <a:fld id="{03214A60-57CC-4A59-B073-FC037FC7A472}"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151"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6152" name="Picture 20" descr="odeplogo2.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6154" name="Picture 11" descr="JAN Logo&#10;&#10;Job Accommodation Network"/>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830063516"/>
      </p:ext>
    </p:extLst>
  </p:cSld>
  <p:clrMap bg1="lt1" tx1="dk1" bg2="lt2" tx2="dk2" accent1="accent1" accent2="accent2" accent3="accent3" accent4="accent4" accent5="accent5" accent6="accent6" hlink="hlink" folHlink="folHlink"/>
  <p:sldLayoutIdLst>
    <p:sldLayoutId id="2147492223" r:id="rId1"/>
    <p:sldLayoutId id="2147492224" r:id="rId2"/>
    <p:sldLayoutId id="2147492225" r:id="rId3"/>
    <p:sldLayoutId id="2147492226" r:id="rId4"/>
    <p:sldLayoutId id="2147492227" r:id="rId5"/>
    <p:sldLayoutId id="2147492228" r:id="rId6"/>
    <p:sldLayoutId id="2147492234" r:id="rId7"/>
    <p:sldLayoutId id="2147492236" r:id="rId8"/>
    <p:sldLayoutId id="2147492241" r:id="rId9"/>
  </p:sldLayoutIdLst>
  <p:hf hdr="0" ftr="0" dt="0"/>
  <p:txStyles>
    <p:titleStyle>
      <a:lvl1pPr algn="l" rtl="0" eaLnBrk="0" fontAlgn="base" hangingPunct="0">
        <a:spcBef>
          <a:spcPct val="0"/>
        </a:spcBef>
        <a:spcAft>
          <a:spcPct val="0"/>
        </a:spcAft>
        <a:defRPr sz="24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002C5F"/>
          </a:solidFill>
          <a:latin typeface="Arial" charset="0"/>
          <a:cs typeface="Arial" charset="0"/>
        </a:defRPr>
      </a:lvl2pPr>
      <a:lvl3pPr algn="l" rtl="0" eaLnBrk="0" fontAlgn="base" hangingPunct="0">
        <a:spcBef>
          <a:spcPct val="0"/>
        </a:spcBef>
        <a:spcAft>
          <a:spcPct val="0"/>
        </a:spcAft>
        <a:defRPr sz="2400" b="1">
          <a:solidFill>
            <a:srgbClr val="002C5F"/>
          </a:solidFill>
          <a:latin typeface="Arial" charset="0"/>
          <a:cs typeface="Arial" charset="0"/>
        </a:defRPr>
      </a:lvl3pPr>
      <a:lvl4pPr algn="l" rtl="0" eaLnBrk="0" fontAlgn="base" hangingPunct="0">
        <a:spcBef>
          <a:spcPct val="0"/>
        </a:spcBef>
        <a:spcAft>
          <a:spcPct val="0"/>
        </a:spcAft>
        <a:defRPr sz="2400" b="1">
          <a:solidFill>
            <a:srgbClr val="002C5F"/>
          </a:solidFill>
          <a:latin typeface="Arial" charset="0"/>
          <a:cs typeface="Arial" charset="0"/>
        </a:defRPr>
      </a:lvl4pPr>
      <a:lvl5pPr algn="l" rtl="0" eaLnBrk="0" fontAlgn="base" hangingPunct="0">
        <a:spcBef>
          <a:spcPct val="0"/>
        </a:spcBef>
        <a:spcAft>
          <a:spcPct val="0"/>
        </a:spcAft>
        <a:defRPr sz="2400" b="1">
          <a:solidFill>
            <a:srgbClr val="002C5F"/>
          </a:solidFill>
          <a:latin typeface="Arial" charset="0"/>
          <a:cs typeface="Arial" charset="0"/>
        </a:defRPr>
      </a:lvl5pPr>
      <a:lvl6pPr marL="342900" algn="l" rtl="0" fontAlgn="base">
        <a:spcBef>
          <a:spcPct val="0"/>
        </a:spcBef>
        <a:spcAft>
          <a:spcPct val="0"/>
        </a:spcAft>
        <a:defRPr sz="2400" b="1">
          <a:solidFill>
            <a:srgbClr val="002C5F"/>
          </a:solidFill>
          <a:latin typeface="Arial" charset="0"/>
          <a:cs typeface="Arial" charset="0"/>
        </a:defRPr>
      </a:lvl6pPr>
      <a:lvl7pPr marL="685800" algn="l" rtl="0" fontAlgn="base">
        <a:spcBef>
          <a:spcPct val="0"/>
        </a:spcBef>
        <a:spcAft>
          <a:spcPct val="0"/>
        </a:spcAft>
        <a:defRPr sz="2400" b="1">
          <a:solidFill>
            <a:srgbClr val="002C5F"/>
          </a:solidFill>
          <a:latin typeface="Arial" charset="0"/>
          <a:cs typeface="Arial" charset="0"/>
        </a:defRPr>
      </a:lvl7pPr>
      <a:lvl8pPr marL="1028700" algn="l" rtl="0" fontAlgn="base">
        <a:spcBef>
          <a:spcPct val="0"/>
        </a:spcBef>
        <a:spcAft>
          <a:spcPct val="0"/>
        </a:spcAft>
        <a:defRPr sz="2400" b="1">
          <a:solidFill>
            <a:srgbClr val="002C5F"/>
          </a:solidFill>
          <a:latin typeface="Arial" charset="0"/>
          <a:cs typeface="Arial" charset="0"/>
        </a:defRPr>
      </a:lvl8pPr>
      <a:lvl9pPr marL="1371600" algn="l" rtl="0" fontAlgn="base">
        <a:spcBef>
          <a:spcPct val="0"/>
        </a:spcBef>
        <a:spcAft>
          <a:spcPct val="0"/>
        </a:spcAft>
        <a:defRPr sz="2400" b="1">
          <a:solidFill>
            <a:srgbClr val="002C5F"/>
          </a:solidFill>
          <a:latin typeface="Arial" charset="0"/>
          <a:cs typeface="Arial" charset="0"/>
        </a:defRPr>
      </a:lvl9pPr>
    </p:titleStyle>
    <p:bodyStyle>
      <a:lvl1pPr marL="257175" indent="-257175" algn="l" rtl="0" eaLnBrk="0" fontAlgn="base" hangingPunct="0">
        <a:spcBef>
          <a:spcPct val="20000"/>
        </a:spcBef>
        <a:spcAft>
          <a:spcPct val="0"/>
        </a:spcAft>
        <a:buFont typeface="Wingdings" panose="05000000000000000000" pitchFamily="2" charset="2"/>
        <a:defRPr sz="2400" kern="1200">
          <a:solidFill>
            <a:srgbClr val="002C5F"/>
          </a:solidFill>
          <a:latin typeface="Arial" pitchFamily="34" charset="0"/>
          <a:ea typeface="+mn-ea"/>
          <a:cs typeface="Arial" pitchFamily="34" charset="0"/>
        </a:defRPr>
      </a:lvl1pPr>
      <a:lvl2pPr marL="557213" indent="-214313" algn="l" rtl="0" eaLnBrk="0" fontAlgn="base" hangingPunct="0">
        <a:spcBef>
          <a:spcPct val="20000"/>
        </a:spcBef>
        <a:spcAft>
          <a:spcPct val="0"/>
        </a:spcAft>
        <a:buFont typeface="Wingdings" panose="05000000000000000000" pitchFamily="2" charset="2"/>
        <a:buChar char="§"/>
        <a:defRPr sz="2100" kern="1200">
          <a:solidFill>
            <a:srgbClr val="002C5F"/>
          </a:solidFill>
          <a:latin typeface="Arial" pitchFamily="34" charset="0"/>
          <a:ea typeface="+mn-ea"/>
          <a:cs typeface="Arial" pitchFamily="34" charset="0"/>
        </a:defRPr>
      </a:lvl2pPr>
      <a:lvl3pPr marL="857250" indent="-171450" algn="l" rtl="0" eaLnBrk="0" fontAlgn="base" hangingPunct="0">
        <a:spcBef>
          <a:spcPct val="20000"/>
        </a:spcBef>
        <a:spcAft>
          <a:spcPct val="0"/>
        </a:spcAft>
        <a:buFont typeface="Wingdings" panose="05000000000000000000" pitchFamily="2" charset="2"/>
        <a:buChar char="§"/>
        <a:defRPr kern="1200">
          <a:solidFill>
            <a:srgbClr val="002C5F"/>
          </a:solidFill>
          <a:latin typeface="Arial" pitchFamily="34" charset="0"/>
          <a:ea typeface="+mn-ea"/>
          <a:cs typeface="Arial" pitchFamily="34" charset="0"/>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002C5F"/>
          </a:solidFill>
          <a:latin typeface="Arial" pitchFamily="34" charset="0"/>
          <a:ea typeface="+mn-ea"/>
          <a:cs typeface="Arial" pitchFamily="34" charset="0"/>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002C5F"/>
          </a:solidFill>
          <a:latin typeface="Arial" pitchFamily="34" charset="0"/>
          <a:ea typeface="+mn-ea"/>
          <a:cs typeface="Arial"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descr="template.gif"/>
          <p:cNvPicPr>
            <a:picLocks noChangeAspect="1"/>
          </p:cNvPicPr>
          <p:nvPr userDrawn="1">
            <p:custDataLst>
              <p:tags r:id="rId3"/>
            </p:custDataLst>
          </p:nvPr>
        </p:nvPicPr>
        <p:blipFill>
          <a:blip r:embed="rId5">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cs typeface="Arial" panose="020B0604020202020204" pitchFamily="34" charset="0"/>
              </a:defRPr>
            </a:lvl1pPr>
          </a:lstStyle>
          <a:p>
            <a:pPr>
              <a:defRPr/>
            </a:pPr>
            <a:fld id="{328D073E-245E-4EFB-9D4A-9380838052DF}" type="slidenum">
              <a:rPr lang="en-US"/>
              <a:pPr>
                <a:defRPr/>
              </a:pPr>
              <a:t>‹#›</a:t>
            </a:fld>
            <a:endParaRPr lang="en-US"/>
          </a:p>
        </p:txBody>
      </p:sp>
      <p:sp>
        <p:nvSpPr>
          <p:cNvPr id="14" name="Rectangle 13"/>
          <p:cNvSpPr/>
          <p:nvPr userDrawn="1"/>
        </p:nvSpPr>
        <p:spPr>
          <a:xfrm>
            <a:off x="609600" y="228600"/>
            <a:ext cx="8229600" cy="5334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3" name="Oval 41"/>
          <p:cNvSpPr>
            <a:spLocks noChangeArrowheads="1"/>
          </p:cNvSpPr>
          <p:nvPr userDrawn="1"/>
        </p:nvSpPr>
        <p:spPr bwMode="gray">
          <a:xfrm>
            <a:off x="295275" y="382588"/>
            <a:ext cx="990600" cy="989012"/>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atin typeface="Calibri" panose="020F0502020204030204" pitchFamily="34" charset="0"/>
            </a:endParaRPr>
          </a:p>
        </p:txBody>
      </p:sp>
      <p:sp>
        <p:nvSpPr>
          <p:cNvPr id="10" name="Rectangle 9"/>
          <p:cNvSpPr/>
          <p:nvPr userDrawn="1"/>
        </p:nvSpPr>
        <p:spPr>
          <a:xfrm>
            <a:off x="304800" y="838200"/>
            <a:ext cx="609600" cy="47244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1" name="Text Placeholder 2"/>
          <p:cNvSpPr>
            <a:spLocks noGrp="1"/>
          </p:cNvSpPr>
          <p:nvPr userDrawn="1">
            <p:ph type="body" idx="1"/>
          </p:nvPr>
        </p:nvSpPr>
        <p:spPr bwMode="auto">
          <a:xfrm>
            <a:off x="838200" y="381000"/>
            <a:ext cx="78486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1032" name="Picture 20" descr="ODEP Logo"/>
          <p:cNvPicPr>
            <a:picLocks noChangeAspect="1"/>
          </p:cNvPicPr>
          <p:nvPr userDrawn="1">
            <p:custDataLst>
              <p:tags r:id="rId4"/>
            </p:custDataLst>
          </p:nvPr>
        </p:nvPicPr>
        <p:blipFill>
          <a:blip r:embed="rId6">
            <a:extLst>
              <a:ext uri="{28A0092B-C50C-407E-A947-70E740481C1C}">
                <a14:useLocalDpi xmlns:a14="http://schemas.microsoft.com/office/drawing/2010/main" val="0"/>
              </a:ext>
            </a:extLst>
          </a:blip>
          <a:srcRect/>
          <a:stretch>
            <a:fillRect/>
          </a:stretch>
        </p:blipFill>
        <p:spPr bwMode="auto">
          <a:xfrm>
            <a:off x="304800" y="5791200"/>
            <a:ext cx="762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14"/>
          <p:cNvSpPr txBox="1">
            <a:spLocks noChangeArrowheads="1"/>
          </p:cNvSpPr>
          <p:nvPr userDrawn="1"/>
        </p:nvSpPr>
        <p:spPr bwMode="auto">
          <a:xfrm>
            <a:off x="1181100" y="5867400"/>
            <a:ext cx="73490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solidFill>
                  <a:schemeClr val="bg1"/>
                </a:solidFill>
                <a:cs typeface="Arial" charset="0"/>
              </a:rPr>
              <a:t>JAN is funded by a contract with the </a:t>
            </a:r>
          </a:p>
          <a:p>
            <a:pPr eaLnBrk="1" hangingPunct="1">
              <a:defRPr/>
            </a:pPr>
            <a:r>
              <a:rPr lang="en-US" b="1" dirty="0">
                <a:solidFill>
                  <a:schemeClr val="bg1"/>
                </a:solidFill>
                <a:cs typeface="Arial" charset="0"/>
              </a:rPr>
              <a:t>Office of Disability Employment Policy, U.S. Department of Labor.</a:t>
            </a:r>
          </a:p>
        </p:txBody>
      </p:sp>
      <p:sp>
        <p:nvSpPr>
          <p:cNvPr id="1034"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12081778"/>
      </p:ext>
    </p:extLst>
  </p:cSld>
  <p:clrMap bg1="lt1" tx1="dk1" bg2="lt2" tx2="dk2" accent1="accent1" accent2="accent2" accent3="accent3" accent4="accent4" accent5="accent5" accent6="accent6" hlink="hlink" folHlink="folHlink"/>
  <p:sldLayoutIdLst>
    <p:sldLayoutId id="2147492248" r:id="rId1"/>
  </p:sldLayoutIdLst>
  <p:hf hdr="0" ftr="0" dt="0"/>
  <p:txStyles>
    <p:titleStyle>
      <a:lvl1pPr algn="l" rtl="0" eaLnBrk="0" fontAlgn="base" hangingPunct="0">
        <a:spcBef>
          <a:spcPct val="0"/>
        </a:spcBef>
        <a:spcAft>
          <a:spcPct val="0"/>
        </a:spcAft>
        <a:defRPr sz="3200" b="1" i="0" u="none"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8F8C2173-B107-4372-8E0D-93108B939E14}"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103"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4104"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4106"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2362631755"/>
      </p:ext>
    </p:extLst>
  </p:cSld>
  <p:clrMap bg1="lt1" tx1="dk1" bg2="lt2" tx2="dk2" accent1="accent1" accent2="accent2" accent3="accent3" accent4="accent4" accent5="accent5" accent6="accent6" hlink="hlink" folHlink="folHlink"/>
  <p:sldLayoutIdLst>
    <p:sldLayoutId id="2147492250" r:id="rId1"/>
    <p:sldLayoutId id="2147492251" r:id="rId2"/>
    <p:sldLayoutId id="2147492252" r:id="rId3"/>
    <p:sldLayoutId id="2147492253" r:id="rId4"/>
  </p:sldLayoutIdLst>
  <p:transition spd="slow">
    <p:zoom/>
  </p:transition>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6" descr="template.gif"/>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8F8C2173-B107-4372-8E0D-93108B939E14}"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103"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4104" name="Picture 20" descr="odeplogo2.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4106" name="Picture 11" descr="JAN Logo&#10;&#10;Job Accommodation Network"/>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4238159110"/>
      </p:ext>
    </p:extLst>
  </p:cSld>
  <p:clrMap bg1="lt1" tx1="dk1" bg2="lt2" tx2="dk2" accent1="accent1" accent2="accent2" accent3="accent3" accent4="accent4" accent5="accent5" accent6="accent6" hlink="hlink" folHlink="folHlink"/>
  <p:sldLayoutIdLst>
    <p:sldLayoutId id="2147492255" r:id="rId1"/>
    <p:sldLayoutId id="2147492256" r:id="rId2"/>
    <p:sldLayoutId id="2147492257" r:id="rId3"/>
    <p:sldLayoutId id="2147492258" r:id="rId4"/>
    <p:sldLayoutId id="2147492259" r:id="rId5"/>
  </p:sldLayoutIdLst>
  <p:transition spd="slow">
    <p:zoom/>
  </p:transition>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template.gif"/>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98532D24-877E-425E-85BA-0DE1D868D3D2}"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053"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055"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2056" name="Picture 20" descr="odeplogo2.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2058" name="Picture 11" descr="JAN Logo&#10;&#10;Job Accommodation Network"/>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092" r:id="rId1"/>
    <p:sldLayoutId id="2147492093" r:id="rId2"/>
    <p:sldLayoutId id="2147492094" r:id="rId3"/>
    <p:sldLayoutId id="2147492095" r:id="rId4"/>
    <p:sldLayoutId id="2147492096" r:id="rId5"/>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6" descr="template.gif"/>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A3F97612-9F97-4A12-BDBB-24F129F947B2}"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4101"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3079"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3080" name="Picture 20" descr="odeplogo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1" name="Group 12"/>
          <p:cNvGrpSpPr>
            <a:grpSpLocks/>
          </p:cNvGrpSpPr>
          <p:nvPr userDrawn="1"/>
        </p:nvGrpSpPr>
        <p:grpSpPr bwMode="auto">
          <a:xfrm>
            <a:off x="447675" y="374650"/>
            <a:ext cx="8255000" cy="768350"/>
            <a:chOff x="447675" y="374621"/>
            <a:chExt cx="8254726" cy="768096"/>
          </a:xfrm>
        </p:grpSpPr>
        <p:sp>
          <p:nvSpPr>
            <p:cNvPr id="17" name="Rectangle 16"/>
            <p:cNvSpPr/>
            <p:nvPr userDrawn="1"/>
          </p:nvSpPr>
          <p:spPr bwMode="auto">
            <a:xfrm>
              <a:off x="447675" y="380969"/>
              <a:ext cx="5952927" cy="758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3084" name="Picture 11" descr="JAN Logo&#10;&#10;Job Accommodation Network"/>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172200" y="374621"/>
              <a:ext cx="2530201" cy="768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2" name="Title Placeholder 11"/>
          <p:cNvSpPr>
            <a:spLocks noGrp="1"/>
          </p:cNvSpPr>
          <p:nvPr userDrawn="1">
            <p:ph type="title"/>
          </p:nvPr>
        </p:nvSpPr>
        <p:spPr bwMode="auto">
          <a:xfrm>
            <a:off x="457200" y="274638"/>
            <a:ext cx="82296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Multiple Limitations</a:t>
            </a:r>
          </a:p>
        </p:txBody>
      </p:sp>
    </p:spTree>
  </p:cSld>
  <p:clrMap bg1="lt1" tx1="dk1" bg2="lt2" tx2="dk2" accent1="accent1" accent2="accent2" accent3="accent3" accent4="accent4" accent5="accent5" accent6="accent6" hlink="hlink" folHlink="folHlink"/>
  <p:sldLayoutIdLst>
    <p:sldLayoutId id="2147492097" r:id="rId1"/>
    <p:sldLayoutId id="2147492098" r:id="rId2"/>
    <p:sldLayoutId id="2147492099" r:id="rId3"/>
    <p:sldLayoutId id="2147492100" r:id="rId4"/>
    <p:sldLayoutId id="2147492101" r:id="rId5"/>
    <p:sldLayoutId id="2147492102" r:id="rId6"/>
    <p:sldLayoutId id="2147492103" r:id="rId7"/>
    <p:sldLayoutId id="2147492104" r:id="rId8"/>
    <p:sldLayoutId id="2147492105" r:id="rId9"/>
    <p:sldLayoutId id="2147492106" r:id="rId10"/>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57D0DAFC-7EE6-4ABD-86B7-E9A82B14E6DD}"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4103"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4104"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4106"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07" r:id="rId1"/>
    <p:sldLayoutId id="2147492108" r:id="rId2"/>
    <p:sldLayoutId id="2147492109" r:id="rId3"/>
    <p:sldLayoutId id="2147492110" r:id="rId4"/>
  </p:sldLayoutIdLst>
  <p:hf hdr="0" ftr="0" dt="0"/>
  <p:txStyles>
    <p:titleStyle>
      <a:lvl1pPr algn="l" rtl="0" eaLnBrk="0" fontAlgn="base" hangingPunct="0">
        <a:spcBef>
          <a:spcPct val="0"/>
        </a:spcBef>
        <a:spcAft>
          <a:spcPct val="0"/>
        </a:spcAft>
        <a:defRPr sz="28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2800" b="1">
          <a:solidFill>
            <a:srgbClr val="002C5F"/>
          </a:solidFill>
          <a:latin typeface="Arial" charset="0"/>
          <a:cs typeface="Arial" charset="0"/>
        </a:defRPr>
      </a:lvl2pPr>
      <a:lvl3pPr algn="l" rtl="0" eaLnBrk="0" fontAlgn="base" hangingPunct="0">
        <a:spcBef>
          <a:spcPct val="0"/>
        </a:spcBef>
        <a:spcAft>
          <a:spcPct val="0"/>
        </a:spcAft>
        <a:defRPr sz="2800" b="1">
          <a:solidFill>
            <a:srgbClr val="002C5F"/>
          </a:solidFill>
          <a:latin typeface="Arial" charset="0"/>
          <a:cs typeface="Arial" charset="0"/>
        </a:defRPr>
      </a:lvl3pPr>
      <a:lvl4pPr algn="l" rtl="0" eaLnBrk="0" fontAlgn="base" hangingPunct="0">
        <a:spcBef>
          <a:spcPct val="0"/>
        </a:spcBef>
        <a:spcAft>
          <a:spcPct val="0"/>
        </a:spcAft>
        <a:defRPr sz="2800" b="1">
          <a:solidFill>
            <a:srgbClr val="002C5F"/>
          </a:solidFill>
          <a:latin typeface="Arial" charset="0"/>
          <a:cs typeface="Arial" charset="0"/>
        </a:defRPr>
      </a:lvl4pPr>
      <a:lvl5pPr algn="l" rtl="0" eaLnBrk="0" fontAlgn="base" hangingPunct="0">
        <a:spcBef>
          <a:spcPct val="0"/>
        </a:spcBef>
        <a:spcAft>
          <a:spcPct val="0"/>
        </a:spcAft>
        <a:defRPr sz="28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FF76B07F-5F55-4CD9-BDBC-76BE19B1298A}"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053"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127"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5128"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5130"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11" r:id="rId1"/>
    <p:sldLayoutId id="2147492112" r:id="rId2"/>
    <p:sldLayoutId id="2147492113" r:id="rId3"/>
    <p:sldLayoutId id="2147492114" r:id="rId4"/>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6" descr="template.gif"/>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4AAAC51C-69CE-44C7-8F8E-14A95C5A33A6}"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6151"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6152" name="Picture 20" descr="odeplogo2.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6154" name="Picture 11" descr="JAN Logo&#10;&#10;Job Accommodation Network"/>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15" r:id="rId1"/>
    <p:sldLayoutId id="2147492116" r:id="rId2"/>
    <p:sldLayoutId id="2147492117" r:id="rId3"/>
    <p:sldLayoutId id="2147492118" r:id="rId4"/>
    <p:sldLayoutId id="2147492119" r:id="rId5"/>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B6F514BE-8EE8-4C96-846D-C9BB0E1C89B6}" type="slidenum">
              <a:rPr lang="en-US"/>
              <a:pPr>
                <a:defRPr/>
              </a:pPr>
              <a:t>‹#›</a:t>
            </a:fld>
            <a:endParaRPr lang="en-US"/>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4101"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7175"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7176"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7178"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9"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20" r:id="rId1"/>
    <p:sldLayoutId id="2147492121" r:id="rId2"/>
    <p:sldLayoutId id="2147492122" r:id="rId3"/>
    <p:sldLayoutId id="2147492123" r:id="rId4"/>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6" descr="template.g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prstClr val="white"/>
                </a:solidFill>
                <a:latin typeface="Arial" panose="020B0604020202020204" pitchFamily="34" charset="0"/>
                <a:cs typeface="Arial" panose="020B0604020202020204" pitchFamily="34" charset="0"/>
              </a:defRPr>
            </a:lvl1pPr>
          </a:lstStyle>
          <a:p>
            <a:pPr>
              <a:defRPr/>
            </a:pPr>
            <a:fld id="{FC33E60F-3E57-49CE-A79F-F16B5EAFD696}" type="slidenum">
              <a:rPr lang="en-US"/>
              <a:pPr>
                <a:defRPr/>
              </a:pPr>
              <a:t>‹#›</a:t>
            </a:fld>
            <a:endParaRPr lang="en-US"/>
          </a:p>
        </p:txBody>
      </p:sp>
      <p:sp>
        <p:nvSpPr>
          <p:cNvPr id="14" name="Rectangle 13"/>
          <p:cNvSpPr/>
          <p:nvPr userDrawn="1"/>
        </p:nvSpPr>
        <p:spPr>
          <a:xfrm>
            <a:off x="609600" y="228600"/>
            <a:ext cx="8229600" cy="5334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053" name="Oval 41"/>
          <p:cNvSpPr>
            <a:spLocks noChangeArrowheads="1"/>
          </p:cNvSpPr>
          <p:nvPr userDrawn="1"/>
        </p:nvSpPr>
        <p:spPr bwMode="gray">
          <a:xfrm>
            <a:off x="295275" y="382588"/>
            <a:ext cx="990600" cy="989012"/>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solidFill>
                <a:prstClr val="black"/>
              </a:solidFill>
              <a:latin typeface="Calibri" panose="020F0502020204030204" pitchFamily="34" charset="0"/>
            </a:endParaRPr>
          </a:p>
        </p:txBody>
      </p:sp>
      <p:sp>
        <p:nvSpPr>
          <p:cNvPr id="10" name="Rectangle 9"/>
          <p:cNvSpPr/>
          <p:nvPr userDrawn="1"/>
        </p:nvSpPr>
        <p:spPr>
          <a:xfrm>
            <a:off x="304800" y="838200"/>
            <a:ext cx="609600" cy="47244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8199" name="Text Placeholder 2"/>
          <p:cNvSpPr>
            <a:spLocks noGrp="1"/>
          </p:cNvSpPr>
          <p:nvPr userDrawn="1">
            <p:ph type="body" idx="1"/>
          </p:nvPr>
        </p:nvSpPr>
        <p:spPr bwMode="auto">
          <a:xfrm>
            <a:off x="838200" y="381000"/>
            <a:ext cx="7848600" cy="533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8200" name="Picture 20" descr="ODEP Logo"/>
          <p:cNvPicPr>
            <a:picLocks noChangeAspect="1"/>
          </p:cNvPicPr>
          <p:nvPr userDrawn="1"/>
        </p:nvPicPr>
        <p:blipFill>
          <a:blip r:embed="rId4">
            <a:extLst>
              <a:ext uri="{28A0092B-C50C-407E-A947-70E740481C1C}">
                <a14:useLocalDpi xmlns:a14="http://schemas.microsoft.com/office/drawing/2010/main" val="0"/>
              </a:ext>
            </a:extLst>
          </a:blip>
          <a:srcRect r="74248"/>
          <a:stretch>
            <a:fillRect/>
          </a:stretch>
        </p:blipFill>
        <p:spPr bwMode="auto">
          <a:xfrm>
            <a:off x="304800" y="5791200"/>
            <a:ext cx="762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Box 14"/>
          <p:cNvSpPr txBox="1">
            <a:spLocks noChangeArrowheads="1"/>
          </p:cNvSpPr>
          <p:nvPr userDrawn="1"/>
        </p:nvSpPr>
        <p:spPr bwMode="auto">
          <a:xfrm>
            <a:off x="1181100" y="5867400"/>
            <a:ext cx="5749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a:solidFill>
                  <a:prstClr val="white"/>
                </a:solidFill>
                <a:cs typeface="Arial" charset="0"/>
              </a:rPr>
              <a:t>JAN is a service of the U.S. Department of Labor’s </a:t>
            </a:r>
          </a:p>
          <a:p>
            <a:pPr eaLnBrk="1" hangingPunct="1">
              <a:defRPr/>
            </a:pPr>
            <a:r>
              <a:rPr lang="en-US" b="1">
                <a:solidFill>
                  <a:prstClr val="white"/>
                </a:solidFill>
                <a:cs typeface="Arial" charset="0"/>
              </a:rPr>
              <a:t>Office of Disability Employment Policy. </a:t>
            </a:r>
          </a:p>
        </p:txBody>
      </p:sp>
    </p:spTree>
  </p:cSld>
  <p:clrMap bg1="lt1" tx1="dk1" bg2="lt2" tx2="dk2" accent1="accent1" accent2="accent2" accent3="accent3" accent4="accent4" accent5="accent5" accent6="accent6" hlink="hlink" folHlink="folHlink"/>
  <p:sldLayoutIdLst>
    <p:sldLayoutId id="2147492124" r:id="rId1"/>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6" descr="template.gi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610600" y="6492875"/>
            <a:ext cx="5334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Arial" panose="020B0604020202020204" pitchFamily="34" charset="0"/>
                <a:cs typeface="Arial" panose="020B0604020202020204" pitchFamily="34" charset="0"/>
              </a:defRPr>
            </a:lvl1pPr>
          </a:lstStyle>
          <a:p>
            <a:pPr>
              <a:defRPr/>
            </a:pPr>
            <a:fld id="{5DDFC5CE-EB51-403F-BEA6-D1DC94E8A30D}" type="slidenum">
              <a:rPr lang="en-US"/>
              <a:pPr>
                <a:defRPr/>
              </a:pPr>
              <a:t>‹#›</a:t>
            </a:fld>
            <a:endParaRPr lang="en-US" dirty="0"/>
          </a:p>
        </p:txBody>
      </p:sp>
      <p:sp>
        <p:nvSpPr>
          <p:cNvPr id="14" name="Rectangle 13"/>
          <p:cNvSpPr/>
          <p:nvPr userDrawn="1"/>
        </p:nvSpPr>
        <p:spPr>
          <a:xfrm>
            <a:off x="609600" y="228600"/>
            <a:ext cx="8229600" cy="5715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125" name="Oval 41"/>
          <p:cNvSpPr>
            <a:spLocks noChangeArrowheads="1"/>
          </p:cNvSpPr>
          <p:nvPr userDrawn="1"/>
        </p:nvSpPr>
        <p:spPr bwMode="gray">
          <a:xfrm>
            <a:off x="295275" y="1295400"/>
            <a:ext cx="990600" cy="989013"/>
          </a:xfrm>
          <a:prstGeom prst="ellipse">
            <a:avLst/>
          </a:prstGeom>
          <a:solidFill>
            <a:schemeClr val="bg1">
              <a:alpha val="7097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defRPr/>
            </a:pPr>
            <a:endParaRPr lang="en-US" dirty="0">
              <a:solidFill>
                <a:srgbClr val="000000"/>
              </a:solidFill>
            </a:endParaRPr>
          </a:p>
        </p:txBody>
      </p:sp>
      <p:sp>
        <p:nvSpPr>
          <p:cNvPr id="10" name="Rectangle 9"/>
          <p:cNvSpPr/>
          <p:nvPr userDrawn="1"/>
        </p:nvSpPr>
        <p:spPr>
          <a:xfrm>
            <a:off x="295275" y="1762125"/>
            <a:ext cx="609600" cy="4333875"/>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9223" name="Text Placeholder 2"/>
          <p:cNvSpPr>
            <a:spLocks noGrp="1"/>
          </p:cNvSpPr>
          <p:nvPr userDrawn="1">
            <p:ph type="body" idx="1"/>
          </p:nvPr>
        </p:nvSpPr>
        <p:spPr bwMode="auto">
          <a:xfrm>
            <a:off x="838200" y="1295400"/>
            <a:ext cx="7848600" cy="5181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p>
        </p:txBody>
      </p:sp>
      <p:pic>
        <p:nvPicPr>
          <p:cNvPr id="9224" name="Picture 20" descr="odeplogo2.jp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8600" y="6172200"/>
            <a:ext cx="546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p:nvPr userDrawn="1"/>
        </p:nvSpPr>
        <p:spPr bwMode="auto">
          <a:xfrm>
            <a:off x="447675" y="381000"/>
            <a:ext cx="5953125" cy="768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pic>
        <p:nvPicPr>
          <p:cNvPr id="9226" name="Picture 11" descr="JAN Logo&#10;&#10;Job Accommodation Network"/>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172200" y="384175"/>
            <a:ext cx="2500313"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itle Placeholder 11"/>
          <p:cNvSpPr>
            <a:spLocks noGrp="1"/>
          </p:cNvSpPr>
          <p:nvPr userDrawn="1">
            <p:ph type="title"/>
          </p:nvPr>
        </p:nvSpPr>
        <p:spPr bwMode="auto">
          <a:xfrm>
            <a:off x="457200" y="274638"/>
            <a:ext cx="8153400" cy="102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92125" r:id="rId1"/>
    <p:sldLayoutId id="2147492126" r:id="rId2"/>
    <p:sldLayoutId id="2147492127" r:id="rId3"/>
    <p:sldLayoutId id="2147492128" r:id="rId4"/>
  </p:sldLayoutIdLst>
  <p:hf hdr="0" ftr="0" dt="0"/>
  <p:txStyles>
    <p:title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defRPr sz="3200" kern="1200">
          <a:solidFill>
            <a:srgbClr val="002C5F"/>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rgbClr val="002C5F"/>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rgbClr val="002C5F"/>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000" kern="1200">
          <a:solidFill>
            <a:srgbClr val="002C5F"/>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3" Type="http://schemas.openxmlformats.org/officeDocument/2006/relationships/hyperlink" Target="https://askjan.org/training/Frequently-Asked-Questions-About-JAN-s-Remote-Trainings.cfm" TargetMode="External"/><Relationship Id="rId2" Type="http://schemas.openxmlformats.org/officeDocument/2006/relationships/notesSlide" Target="../notesSlides/notesSlide2.xml"/><Relationship Id="rId1" Type="http://schemas.openxmlformats.org/officeDocument/2006/relationships/slideLayout" Target="../slideLayouts/slideLayout66.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3" Type="http://schemas.openxmlformats.org/officeDocument/2006/relationships/hyperlink" Target="https://www.eeoc.gov/laws/guidance/employer-provided-leave-and-americans-disabilities-act" TargetMode="External"/><Relationship Id="rId2" Type="http://schemas.openxmlformats.org/officeDocument/2006/relationships/hyperlink" Target="https://www.eeoc.gov/laws/guidance/enforcement-guidance-reasonable-accommodation-and-undue-hardship-under-ada" TargetMode="External"/><Relationship Id="rId1" Type="http://schemas.openxmlformats.org/officeDocument/2006/relationships/slideLayout" Target="../slideLayouts/slideLayout70.xml"/><Relationship Id="rId4" Type="http://schemas.openxmlformats.org/officeDocument/2006/relationships/hyperlink" Target="https://www.eeoc.gov/laws/guidance/applying-performance-and-conduct-standards-employees-disabiliti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eeoc.gov/laws/guidance/how-health-care-providers-can-help-current-and-former-patients-who-have-used-opioids" TargetMode="External"/><Relationship Id="rId2" Type="http://schemas.openxmlformats.org/officeDocument/2006/relationships/hyperlink" Target="https://www.eeoc.gov/laws/guidance/use-codeine-oxycodone-and-other-opioids-information-employees" TargetMode="External"/><Relationship Id="rId1" Type="http://schemas.openxmlformats.org/officeDocument/2006/relationships/slideLayout" Target="../slideLayouts/slideLayout70.xml"/><Relationship Id="rId4" Type="http://schemas.openxmlformats.org/officeDocument/2006/relationships/hyperlink" Target="https://www.eeoc.gov/laws/guidance/eeoc-efforts-veterans-disabilities"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7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eoc.gov/wysk/what-you-should-know-about-covid-19-and-ada-rehabilitation-act-and-other-eeo-laws" TargetMode="External"/><Relationship Id="rId2" Type="http://schemas.openxmlformats.org/officeDocument/2006/relationships/hyperlink" Target="https://www.eeoc.gov/coronavirus" TargetMode="External"/><Relationship Id="rId1" Type="http://schemas.openxmlformats.org/officeDocument/2006/relationships/slideLayout" Target="../slideLayouts/slideLayout70.xml"/><Relationship Id="rId4" Type="http://schemas.openxmlformats.org/officeDocument/2006/relationships/image" Target="../media/image14.jpg"/></Relationships>
</file>

<file path=ppt/slides/_rels/slide24.xml.rels><?xml version="1.0" encoding="UTF-8" standalone="yes"?>
<Relationships xmlns="http://schemas.openxmlformats.org/package/2006/relationships"><Relationship Id="rId2" Type="http://schemas.openxmlformats.org/officeDocument/2006/relationships/hyperlink" Target="https://www.cdc.gov/coronavirus/2019-ncov/community/workplaces-businesses/index.html" TargetMode="External"/><Relationship Id="rId1" Type="http://schemas.openxmlformats.org/officeDocument/2006/relationships/slideLayout" Target="../slideLayouts/slideLayout7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29.xml.rels><?xml version="1.0" encoding="UTF-8" standalone="yes"?>
<Relationships xmlns="http://schemas.openxmlformats.org/package/2006/relationships"><Relationship Id="rId3" Type="http://schemas.openxmlformats.org/officeDocument/2006/relationships/hyperlink" Target="https://askjan.org/index.cfm" TargetMode="External"/><Relationship Id="rId2" Type="http://schemas.openxmlformats.org/officeDocument/2006/relationships/notesSlide" Target="../notesSlides/notesSlide22.xml"/><Relationship Id="rId1" Type="http://schemas.openxmlformats.org/officeDocument/2006/relationships/slideLayout" Target="../slideLayouts/slideLayout70.xml"/></Relationships>
</file>

<file path=ppt/slides/_rels/slide3.xml.rels><?xml version="1.0" encoding="UTF-8" standalone="yes"?>
<Relationships xmlns="http://schemas.openxmlformats.org/package/2006/relationships"><Relationship Id="rId3" Type="http://schemas.openxmlformats.org/officeDocument/2006/relationships/hyperlink" Target="https://askjan.org/events/webinars/archive/index.cfm" TargetMode="External"/><Relationship Id="rId2" Type="http://schemas.openxmlformats.org/officeDocument/2006/relationships/notesSlide" Target="../notesSlides/notesSlide3.xml"/><Relationship Id="rId1" Type="http://schemas.openxmlformats.org/officeDocument/2006/relationships/slideLayout" Target="../slideLayouts/slideLayout66.xml"/><Relationship Id="rId5" Type="http://schemas.openxmlformats.org/officeDocument/2006/relationships/image" Target="../media/image11.png"/><Relationship Id="rId4" Type="http://schemas.openxmlformats.org/officeDocument/2006/relationships/hyperlink" Target="https://askjan.org/events/Trainings.cfm"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www.eeoc.gov/laws/guidance/legal-rights-pregnant-workers-under-federal-law" TargetMode="External"/><Relationship Id="rId1" Type="http://schemas.openxmlformats.org/officeDocument/2006/relationships/slideLayout" Target="../slideLayouts/slideLayout7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0.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9.xml"/><Relationship Id="rId1" Type="http://schemas.openxmlformats.org/officeDocument/2006/relationships/slideLayout" Target="../slideLayouts/slideLayout70.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0.xml"/></Relationships>
</file>

<file path=ppt/slides/_rels/slide41.xml.rels><?xml version="1.0" encoding="UTF-8" standalone="yes"?>
<Relationships xmlns="http://schemas.openxmlformats.org/package/2006/relationships"><Relationship Id="rId3" Type="http://schemas.openxmlformats.org/officeDocument/2006/relationships/hyperlink" Target="mailto:Jeanne.Goldberg@EEOC.gov" TargetMode="External"/><Relationship Id="rId2" Type="http://schemas.openxmlformats.org/officeDocument/2006/relationships/notesSlide" Target="../notesSlides/notesSlide31.xml"/><Relationship Id="rId1" Type="http://schemas.openxmlformats.org/officeDocument/2006/relationships/slideLayout" Target="../slideLayouts/slideLayout66.xml"/><Relationship Id="rId4" Type="http://schemas.openxmlformats.org/officeDocument/2006/relationships/image" Target="../media/image16.png"/></Relationships>
</file>

<file path=ppt/slides/_rels/slide42.xml.rels><?xml version="1.0" encoding="UTF-8" standalone="yes"?>
<Relationships xmlns="http://schemas.openxmlformats.org/package/2006/relationships"><Relationship Id="rId3" Type="http://schemas.openxmlformats.org/officeDocument/2006/relationships/hyperlink" Target="https://askjan.org/JANonDemand.cfm" TargetMode="External"/><Relationship Id="rId2" Type="http://schemas.openxmlformats.org/officeDocument/2006/relationships/notesSlide" Target="../notesSlides/notesSlide32.xml"/><Relationship Id="rId1" Type="http://schemas.openxmlformats.org/officeDocument/2006/relationships/slideLayout" Target="../slideLayouts/slideLayout36.xml"/><Relationship Id="rId6" Type="http://schemas.openxmlformats.org/officeDocument/2006/relationships/image" Target="../media/image17.png"/><Relationship Id="rId5" Type="http://schemas.openxmlformats.org/officeDocument/2006/relationships/hyperlink" Target="https://askjan.org/" TargetMode="External"/><Relationship Id="rId4" Type="http://schemas.openxmlformats.org/officeDocument/2006/relationships/hyperlink" Target="mailto:jan@AskJAN.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0.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4F4A09-9841-418A-B55B-A2178480C616}"/>
              </a:ext>
            </a:extLst>
          </p:cNvPr>
          <p:cNvSpPr>
            <a:spLocks noGrp="1"/>
          </p:cNvSpPr>
          <p:nvPr>
            <p:ph type="title" idx="4294967295"/>
          </p:nvPr>
        </p:nvSpPr>
        <p:spPr>
          <a:xfrm>
            <a:off x="823202" y="2563580"/>
            <a:ext cx="7886700" cy="1579215"/>
          </a:xfrm>
        </p:spPr>
        <p:txBody>
          <a:bodyPr/>
          <a:lstStyle/>
          <a:p>
            <a:pPr algn="ctr"/>
            <a:r>
              <a:rPr lang="en-US" sz="4000" baseline="0" dirty="0"/>
              <a:t>ADA Update</a:t>
            </a:r>
            <a:br>
              <a:rPr lang="en-US" baseline="0" dirty="0"/>
            </a:br>
            <a:r>
              <a:rPr lang="en-US" sz="2200" baseline="0" dirty="0"/>
              <a:t>July 13, 2021</a:t>
            </a:r>
            <a:endParaRPr lang="en-US" sz="2200" dirty="0">
              <a:highlight>
                <a:srgbClr val="FFFF00"/>
              </a:highlight>
            </a:endParaRPr>
          </a:p>
        </p:txBody>
      </p:sp>
      <p:sp>
        <p:nvSpPr>
          <p:cNvPr id="2" name="Content Placeholder 1">
            <a:extLst>
              <a:ext uri="{FF2B5EF4-FFF2-40B4-BE49-F238E27FC236}">
                <a16:creationId xmlns:a16="http://schemas.microsoft.com/office/drawing/2014/main" id="{C4D7A924-E859-41A9-A478-4DD1CE31CFCE}"/>
              </a:ext>
            </a:extLst>
          </p:cNvPr>
          <p:cNvSpPr>
            <a:spLocks noGrp="1"/>
          </p:cNvSpPr>
          <p:nvPr>
            <p:ph idx="1"/>
          </p:nvPr>
        </p:nvSpPr>
        <p:spPr>
          <a:xfrm>
            <a:off x="842252" y="4398288"/>
            <a:ext cx="7848600" cy="1034323"/>
          </a:xfrm>
        </p:spPr>
        <p:txBody>
          <a:bodyPr>
            <a:normAutofit fontScale="92500" lnSpcReduction="20000"/>
          </a:bodyPr>
          <a:lstStyle/>
          <a:p>
            <a:r>
              <a:rPr lang="en-US" sz="2400" dirty="0"/>
              <a:t>Jeanne Goldberg, Senior Attorney Advisor</a:t>
            </a:r>
          </a:p>
          <a:p>
            <a:r>
              <a:rPr lang="en-US" sz="2400" b="0" dirty="0"/>
              <a:t>Office of Legal Counsel</a:t>
            </a:r>
            <a:br>
              <a:rPr lang="en-US" sz="2400" b="0" dirty="0"/>
            </a:br>
            <a:r>
              <a:rPr lang="en-US" sz="2400" b="0" dirty="0"/>
              <a:t>U.S. Equal Employment Opportunity Commission</a:t>
            </a:r>
            <a:endParaRPr lang="en-US" sz="2400" dirty="0"/>
          </a:p>
          <a:p>
            <a:endParaRPr lang="en-US" dirty="0">
              <a:highlight>
                <a:srgbClr val="FFFF00"/>
              </a:highlight>
            </a:endParaRPr>
          </a:p>
        </p:txBody>
      </p:sp>
      <p:sp>
        <p:nvSpPr>
          <p:cNvPr id="3" name="Slide Number Placeholder 2">
            <a:extLst>
              <a:ext uri="{FF2B5EF4-FFF2-40B4-BE49-F238E27FC236}">
                <a16:creationId xmlns:a16="http://schemas.microsoft.com/office/drawing/2014/main" id="{58523952-58BA-4224-929A-B93AF08A18B8}"/>
              </a:ext>
            </a:extLst>
          </p:cNvPr>
          <p:cNvSpPr>
            <a:spLocks noGrp="1"/>
          </p:cNvSpPr>
          <p:nvPr>
            <p:ph type="sldNum" sz="quarter" idx="10"/>
          </p:nvPr>
        </p:nvSpPr>
        <p:spPr/>
        <p:txBody>
          <a:bodyPr/>
          <a:lstStyle/>
          <a:p>
            <a:pPr>
              <a:defRPr/>
            </a:pPr>
            <a:fld id="{70940CA2-DCE3-4720-BF2D-06D09AC53CCE}" type="slidenum">
              <a:rPr lang="en-US" smtClean="0"/>
              <a:pPr>
                <a:defRPr/>
              </a:pPr>
              <a:t>1</a:t>
            </a:fld>
            <a:endParaRPr lang="en-US"/>
          </a:p>
        </p:txBody>
      </p:sp>
    </p:spTree>
    <p:extLst>
      <p:ext uri="{BB962C8B-B14F-4D97-AF65-F5344CB8AC3E}">
        <p14:creationId xmlns:p14="http://schemas.microsoft.com/office/powerpoint/2010/main" val="464851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(4)</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25000" lnSpcReduction="20000"/>
          </a:bodyPr>
          <a:lstStyle/>
          <a:p>
            <a:pPr marL="0" indent="0">
              <a:lnSpc>
                <a:spcPct val="120000"/>
              </a:lnSpc>
              <a:spcAft>
                <a:spcPts val="600"/>
              </a:spcAft>
            </a:pPr>
            <a:r>
              <a:rPr lang="en-US" sz="10400" dirty="0">
                <a:solidFill>
                  <a:srgbClr val="0070C0"/>
                </a:solidFill>
              </a:rPr>
              <a:t>Employer May Choose to Temporarily Excuse Essential Functions</a:t>
            </a:r>
          </a:p>
          <a:p>
            <a:pPr marL="0" indent="0">
              <a:lnSpc>
                <a:spcPct val="120000"/>
              </a:lnSpc>
              <a:spcAft>
                <a:spcPts val="1200"/>
              </a:spcAft>
              <a:buNone/>
            </a:pPr>
            <a:r>
              <a:rPr lang="en-US" sz="9600" u="sng" dirty="0"/>
              <a:t>Conners v. </a:t>
            </a:r>
            <a:r>
              <a:rPr lang="en-US" sz="9600" u="sng" dirty="0" err="1"/>
              <a:t>Wilkie</a:t>
            </a:r>
            <a:r>
              <a:rPr lang="en-US" sz="9600" dirty="0"/>
              <a:t>, 984 F.3d 1255 (7th Cir. 2021). </a:t>
            </a:r>
          </a:p>
          <a:p>
            <a:pPr marL="347472" indent="-347472">
              <a:lnSpc>
                <a:spcPct val="120000"/>
              </a:lnSpc>
              <a:spcAft>
                <a:spcPts val="600"/>
              </a:spcAft>
              <a:buFont typeface="Wingdings" panose="05000000000000000000" pitchFamily="2" charset="2"/>
              <a:buChar char="§"/>
            </a:pPr>
            <a:r>
              <a:rPr lang="en-US" sz="8800" b="0" dirty="0"/>
              <a:t>Injuries prevented nurse from treating patients, responding to medical emergencies, performing immunizations, or managing front desk—all of which were essential functions of job. Was allowed to do only clerical work and </a:t>
            </a:r>
            <a:br>
              <a:rPr lang="en-US" sz="8800" b="0" dirty="0"/>
            </a:br>
            <a:r>
              <a:rPr lang="en-US" sz="8800" b="0" dirty="0"/>
              <a:t>teaching for period of time.</a:t>
            </a:r>
          </a:p>
          <a:p>
            <a:pPr marL="347472" indent="-347472">
              <a:lnSpc>
                <a:spcPct val="120000"/>
              </a:lnSpc>
              <a:spcAft>
                <a:spcPts val="600"/>
              </a:spcAft>
              <a:buFont typeface="Wingdings" panose="05000000000000000000" pitchFamily="2" charset="2"/>
              <a:buChar char="§"/>
            </a:pPr>
            <a:r>
              <a:rPr lang="en-US" sz="8800" dirty="0"/>
              <a:t>Held:</a:t>
            </a:r>
            <a:r>
              <a:rPr lang="en-US" sz="8800" b="0" dirty="0"/>
              <a:t> Employer was permitted to choose to go above and beyond what law requires by temporarily removing essential functions but was not required to continue to do so.</a:t>
            </a:r>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10</a:t>
            </a:fld>
            <a:endParaRPr lang="en-US" dirty="0"/>
          </a:p>
        </p:txBody>
      </p:sp>
    </p:spTree>
    <p:extLst>
      <p:ext uri="{BB962C8B-B14F-4D97-AF65-F5344CB8AC3E}">
        <p14:creationId xmlns:p14="http://schemas.microsoft.com/office/powerpoint/2010/main" val="1923794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(5)</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0">
              <a:spcAft>
                <a:spcPts val="1200"/>
              </a:spcAft>
              <a:buNone/>
            </a:pPr>
            <a:r>
              <a:rPr lang="en-US" sz="2400" u="sng" dirty="0"/>
              <a:t>Conners v. </a:t>
            </a:r>
            <a:r>
              <a:rPr lang="en-US" sz="2400" u="sng" dirty="0" err="1"/>
              <a:t>Wilkie</a:t>
            </a:r>
            <a:r>
              <a:rPr lang="en-US" sz="2400" dirty="0"/>
              <a:t>, 984 F.3d 1255 (7th Cir. 2021) cont’d.</a:t>
            </a:r>
          </a:p>
          <a:p>
            <a:pPr marL="347472" indent="-347472">
              <a:spcAft>
                <a:spcPts val="600"/>
              </a:spcAft>
              <a:buFont typeface="Wingdings" panose="05000000000000000000" pitchFamily="2" charset="2"/>
              <a:buChar char="§"/>
            </a:pPr>
            <a:r>
              <a:rPr lang="en-US" sz="2200" dirty="0"/>
              <a:t>Having allowed essential functions to go unperformed for a period of time was not a reasonable accommodation, so whether it would pose an undue hardship to continue doing so is not relevant</a:t>
            </a:r>
            <a:r>
              <a:rPr lang="en-US" sz="2200" b="0" dirty="0"/>
              <a:t>. </a:t>
            </a:r>
          </a:p>
          <a:p>
            <a:pPr marL="347472" indent="-347472">
              <a:buFont typeface="Wingdings" panose="05000000000000000000" pitchFamily="2" charset="2"/>
              <a:buChar char="§"/>
            </a:pPr>
            <a:r>
              <a:rPr lang="en-US" sz="2200" b="0" dirty="0"/>
              <a:t>“An employer need not create a new job or strip a current job of its principal duties to accommodate a disabled employee.”</a:t>
            </a: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11</a:t>
            </a:fld>
            <a:endParaRPr lang="en-US" dirty="0"/>
          </a:p>
        </p:txBody>
      </p:sp>
    </p:spTree>
    <p:extLst>
      <p:ext uri="{BB962C8B-B14F-4D97-AF65-F5344CB8AC3E}">
        <p14:creationId xmlns:p14="http://schemas.microsoft.com/office/powerpoint/2010/main" val="722874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(6)</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25000" lnSpcReduction="20000"/>
          </a:bodyPr>
          <a:lstStyle/>
          <a:p>
            <a:pPr marL="0" indent="0">
              <a:lnSpc>
                <a:spcPct val="120000"/>
              </a:lnSpc>
              <a:spcAft>
                <a:spcPts val="600"/>
              </a:spcAft>
            </a:pPr>
            <a:r>
              <a:rPr lang="en-US" sz="10400" dirty="0">
                <a:solidFill>
                  <a:srgbClr val="0070C0"/>
                </a:solidFill>
              </a:rPr>
              <a:t>Entitled to Accommodation Even if Could Perform Essential Functions Without It</a:t>
            </a:r>
          </a:p>
          <a:p>
            <a:pPr marL="0" indent="0">
              <a:lnSpc>
                <a:spcPct val="120000"/>
              </a:lnSpc>
              <a:spcAft>
                <a:spcPts val="1200"/>
              </a:spcAft>
              <a:buNone/>
            </a:pPr>
            <a:r>
              <a:rPr lang="en-US" sz="9600" u="sng" dirty="0"/>
              <a:t>Bell v. O’Reilly Auto Enterprises, LLC</a:t>
            </a:r>
            <a:r>
              <a:rPr lang="en-US" sz="9600" dirty="0"/>
              <a:t>, 972 F.3d 21 </a:t>
            </a:r>
            <a:br>
              <a:rPr lang="en-US" sz="9600" dirty="0"/>
            </a:br>
            <a:r>
              <a:rPr lang="en-US" sz="9600" dirty="0"/>
              <a:t>(1st Cir. 2020).</a:t>
            </a:r>
          </a:p>
          <a:p>
            <a:pPr marL="347472" indent="-347472">
              <a:lnSpc>
                <a:spcPct val="120000"/>
              </a:lnSpc>
              <a:spcAft>
                <a:spcPts val="600"/>
              </a:spcAft>
              <a:buFont typeface="Wingdings" panose="05000000000000000000" pitchFamily="2" charset="2"/>
              <a:buChar char="§"/>
            </a:pPr>
            <a:r>
              <a:rPr lang="en-US" sz="8800" b="0" dirty="0"/>
              <a:t>Store manager began having to work almost 100 hours/week due to staffing losses.  Requested but was denied maximum 9-hour days, 5 days/week, to accommodate Tourette's syndrome, attention-deficit/hyperactivity disorder (AD/HD), and major depression, the symptoms of which had worsened due to strain of schedule.</a:t>
            </a:r>
          </a:p>
          <a:p>
            <a:pPr marL="347472" indent="-347472">
              <a:lnSpc>
                <a:spcPct val="120000"/>
              </a:lnSpc>
              <a:spcAft>
                <a:spcPts val="600"/>
              </a:spcAft>
              <a:buFont typeface="Wingdings" panose="05000000000000000000" pitchFamily="2" charset="2"/>
              <a:buChar char="§"/>
            </a:pPr>
            <a:r>
              <a:rPr lang="en-US" sz="8800" b="0" dirty="0"/>
              <a:t>Employer argued reasonable accommodation not </a:t>
            </a:r>
            <a:br>
              <a:rPr lang="en-US" sz="8800" b="0" dirty="0"/>
            </a:br>
            <a:r>
              <a:rPr lang="en-US" sz="8800" b="0" dirty="0"/>
              <a:t>needed because was performing job.</a:t>
            </a:r>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12</a:t>
            </a:fld>
            <a:endParaRPr lang="en-US" dirty="0"/>
          </a:p>
        </p:txBody>
      </p:sp>
    </p:spTree>
    <p:extLst>
      <p:ext uri="{BB962C8B-B14F-4D97-AF65-F5344CB8AC3E}">
        <p14:creationId xmlns:p14="http://schemas.microsoft.com/office/powerpoint/2010/main" val="2342452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(7)</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0">
              <a:lnSpc>
                <a:spcPct val="120000"/>
              </a:lnSpc>
              <a:spcAft>
                <a:spcPts val="1200"/>
              </a:spcAft>
              <a:buNone/>
            </a:pPr>
            <a:r>
              <a:rPr lang="en-US" sz="2400" u="sng" dirty="0"/>
              <a:t>Bell v. O’Reilly Auto Enterprises, LLC</a:t>
            </a:r>
            <a:r>
              <a:rPr lang="en-US" sz="2400" dirty="0"/>
              <a:t>, 972 F.3d 21 (1st Cir. 2020) cont’d.</a:t>
            </a:r>
          </a:p>
          <a:p>
            <a:pPr marL="347472" indent="-347472">
              <a:spcAft>
                <a:spcPts val="600"/>
              </a:spcAft>
              <a:buFont typeface="Wingdings" panose="05000000000000000000" pitchFamily="2" charset="2"/>
              <a:buChar char="§"/>
            </a:pPr>
            <a:r>
              <a:rPr lang="en-US" sz="2200" dirty="0"/>
              <a:t>Held: </a:t>
            </a:r>
            <a:r>
              <a:rPr lang="en-US" sz="2200" b="0" dirty="0"/>
              <a:t>Employee can be entitled to accommodation even </a:t>
            </a:r>
            <a:br>
              <a:rPr lang="en-US" sz="2200" b="0" dirty="0"/>
            </a:br>
            <a:r>
              <a:rPr lang="en-US" sz="2200" b="0" dirty="0"/>
              <a:t>if employer has “pronounced itself fully satisfied” with his </a:t>
            </a:r>
            <a:br>
              <a:rPr lang="en-US" sz="2200" b="0" dirty="0"/>
            </a:br>
            <a:r>
              <a:rPr lang="en-US" sz="2200" b="0" dirty="0"/>
              <a:t>level of performance” before request. </a:t>
            </a:r>
          </a:p>
          <a:p>
            <a:pPr marL="347472" indent="-347472">
              <a:spcAft>
                <a:spcPts val="600"/>
              </a:spcAft>
              <a:buFont typeface="Wingdings" panose="05000000000000000000" pitchFamily="2" charset="2"/>
              <a:buChar char="§"/>
            </a:pPr>
            <a:r>
              <a:rPr lang="en-US" sz="2200" dirty="0"/>
              <a:t>Employee who can with some difficulty perform essential functions of his job without accommodation is nevertheless eligible for accommodation needed due to a disability.</a:t>
            </a:r>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13</a:t>
            </a:fld>
            <a:endParaRPr lang="en-US" dirty="0"/>
          </a:p>
        </p:txBody>
      </p:sp>
    </p:spTree>
    <p:extLst>
      <p:ext uri="{BB962C8B-B14F-4D97-AF65-F5344CB8AC3E}">
        <p14:creationId xmlns:p14="http://schemas.microsoft.com/office/powerpoint/2010/main" val="587162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Unlawful Denial</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92500" lnSpcReduction="20000"/>
          </a:bodyPr>
          <a:lstStyle/>
          <a:p>
            <a:pPr marL="0" indent="0">
              <a:lnSpc>
                <a:spcPct val="120000"/>
              </a:lnSpc>
              <a:spcAft>
                <a:spcPts val="600"/>
              </a:spcAft>
              <a:buNone/>
            </a:pPr>
            <a:r>
              <a:rPr lang="en-US" dirty="0">
                <a:solidFill>
                  <a:srgbClr val="0070C0"/>
                </a:solidFill>
              </a:rPr>
              <a:t>Unlawful Denial of Accommodation Is </a:t>
            </a:r>
            <a:br>
              <a:rPr lang="en-US" dirty="0">
                <a:solidFill>
                  <a:srgbClr val="0070C0"/>
                </a:solidFill>
              </a:rPr>
            </a:br>
            <a:r>
              <a:rPr lang="en-US" dirty="0">
                <a:solidFill>
                  <a:srgbClr val="0070C0"/>
                </a:solidFill>
              </a:rPr>
              <a:t>Independently Actionable</a:t>
            </a:r>
          </a:p>
          <a:p>
            <a:pPr marL="0" indent="0">
              <a:lnSpc>
                <a:spcPct val="120000"/>
              </a:lnSpc>
              <a:spcAft>
                <a:spcPts val="1200"/>
              </a:spcAft>
              <a:buNone/>
            </a:pPr>
            <a:r>
              <a:rPr lang="en-US" sz="2600" u="sng" dirty="0"/>
              <a:t>Exby-Stolley v. Board of County Commissioners</a:t>
            </a:r>
            <a:r>
              <a:rPr lang="en-US" sz="2600" dirty="0"/>
              <a:t>, </a:t>
            </a:r>
            <a:br>
              <a:rPr lang="en-US" sz="2600" dirty="0"/>
            </a:br>
            <a:r>
              <a:rPr lang="en-US" sz="2600" dirty="0"/>
              <a:t>979 F.3d 784 (10th Cir. 2020).</a:t>
            </a:r>
          </a:p>
          <a:p>
            <a:pPr>
              <a:lnSpc>
                <a:spcPct val="120000"/>
              </a:lnSpc>
              <a:spcAft>
                <a:spcPts val="1200"/>
              </a:spcAft>
              <a:buFont typeface="Wingdings" panose="05000000000000000000" pitchFamily="2" charset="2"/>
              <a:buChar char="§"/>
            </a:pPr>
            <a:r>
              <a:rPr lang="en-US" sz="2200" dirty="0"/>
              <a:t>Denial of accommodation absent undue hardship is actionable regardless of whether or not it entailed an adverse employment action.  </a:t>
            </a:r>
          </a:p>
          <a:p>
            <a:pPr>
              <a:lnSpc>
                <a:spcPct val="120000"/>
              </a:lnSpc>
              <a:spcAft>
                <a:spcPts val="1200"/>
              </a:spcAft>
              <a:buFont typeface="Wingdings" panose="05000000000000000000" pitchFamily="2" charset="2"/>
              <a:buChar char="§"/>
            </a:pPr>
            <a:r>
              <a:rPr lang="en-US" sz="2200" b="0" dirty="0"/>
              <a:t>Failure-to-accommodate claims concern an omission rather than an action; such claims allege employer discriminated against employee by not satisfying an affirmative, ADA-created duty to provide reasonable accommodation when requested by an individual with a disability and absent undue hardship.  The </a:t>
            </a:r>
            <a:br>
              <a:rPr lang="en-US" sz="2200" b="0" dirty="0"/>
            </a:br>
            <a:r>
              <a:rPr lang="en-US" sz="2200" b="0" dirty="0"/>
              <a:t>claim does not require a showing of discriminatory intent.</a:t>
            </a:r>
          </a:p>
          <a:p>
            <a:pPr marL="0" indent="0">
              <a:lnSpc>
                <a:spcPct val="120000"/>
              </a:lnSpc>
              <a:spcAft>
                <a:spcPts val="1200"/>
              </a:spcAft>
              <a:buNone/>
            </a:pP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14</a:t>
            </a:fld>
            <a:endParaRPr lang="en-US" dirty="0"/>
          </a:p>
        </p:txBody>
      </p:sp>
    </p:spTree>
    <p:extLst>
      <p:ext uri="{BB962C8B-B14F-4D97-AF65-F5344CB8AC3E}">
        <p14:creationId xmlns:p14="http://schemas.microsoft.com/office/powerpoint/2010/main" val="2540500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Interactive Process</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77500" lnSpcReduction="20000"/>
          </a:bodyPr>
          <a:lstStyle/>
          <a:p>
            <a:pPr marL="0" indent="0">
              <a:lnSpc>
                <a:spcPct val="120000"/>
              </a:lnSpc>
              <a:spcAft>
                <a:spcPts val="1200"/>
              </a:spcAft>
              <a:buNone/>
            </a:pPr>
            <a:r>
              <a:rPr lang="en-US" sz="3100" u="sng" dirty="0"/>
              <a:t>Aubrey v. </a:t>
            </a:r>
            <a:r>
              <a:rPr lang="en-US" sz="3100" u="sng" dirty="0" err="1"/>
              <a:t>Koppes</a:t>
            </a:r>
            <a:r>
              <a:rPr lang="en-US" sz="3100" dirty="0"/>
              <a:t>, 975 F.3d 995 (10th Cir. 2020).</a:t>
            </a:r>
          </a:p>
          <a:p>
            <a:pPr marL="347472" indent="-347472">
              <a:lnSpc>
                <a:spcPct val="120000"/>
              </a:lnSpc>
              <a:spcAft>
                <a:spcPts val="1200"/>
              </a:spcAft>
              <a:buFont typeface="Wingdings" panose="05000000000000000000" pitchFamily="2" charset="2"/>
              <a:buChar char="§"/>
            </a:pPr>
            <a:r>
              <a:rPr lang="en-US" sz="2700" b="0" dirty="0"/>
              <a:t>Reversing summary judgment for employer, court ruled there was </a:t>
            </a:r>
            <a:r>
              <a:rPr lang="en-US" sz="2700" dirty="0"/>
              <a:t>strong evidence employer failed to meet its obligation to participate with employee in interactive process to determine when she could return to work.</a:t>
            </a:r>
          </a:p>
          <a:p>
            <a:pPr marL="347472" indent="-347472">
              <a:lnSpc>
                <a:spcPct val="120000"/>
              </a:lnSpc>
              <a:spcAft>
                <a:spcPts val="1200"/>
              </a:spcAft>
              <a:buFont typeface="Wingdings" panose="05000000000000000000" pitchFamily="2" charset="2"/>
              <a:buChar char="§"/>
            </a:pPr>
            <a:r>
              <a:rPr lang="en-US" sz="2700" b="0" dirty="0"/>
              <a:t>Employee had been permitted to be on leave as an accommodation, but before the date her doctor had estimated for return-to-work, she was called to a pre-termination meeting without advance notice that fitness-for-duty form was required. </a:t>
            </a:r>
          </a:p>
          <a:p>
            <a:pPr marL="347472" indent="-347472">
              <a:lnSpc>
                <a:spcPct val="120000"/>
              </a:lnSpc>
              <a:spcAft>
                <a:spcPts val="1200"/>
              </a:spcAft>
              <a:buFont typeface="Wingdings" panose="05000000000000000000" pitchFamily="2" charset="2"/>
              <a:buChar char="§"/>
            </a:pPr>
            <a:r>
              <a:rPr lang="en-US" sz="2700" b="0" dirty="0"/>
              <a:t>Evidence could support finding that she requested but was denied short time to obtain paperwork showing clearance to return to work per scheduled neurologist appointment.</a:t>
            </a:r>
          </a:p>
          <a:p>
            <a:pPr marL="0" indent="0">
              <a:lnSpc>
                <a:spcPct val="120000"/>
              </a:lnSpc>
              <a:spcAft>
                <a:spcPts val="1200"/>
              </a:spcAft>
              <a:buNone/>
            </a:pP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15</a:t>
            </a:fld>
            <a:endParaRPr lang="en-US" dirty="0"/>
          </a:p>
        </p:txBody>
      </p:sp>
    </p:spTree>
    <p:extLst>
      <p:ext uri="{BB962C8B-B14F-4D97-AF65-F5344CB8AC3E}">
        <p14:creationId xmlns:p14="http://schemas.microsoft.com/office/powerpoint/2010/main" val="2924162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Interactive Process (2)</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70000" lnSpcReduction="20000"/>
          </a:bodyPr>
          <a:lstStyle/>
          <a:p>
            <a:pPr marL="0" indent="0">
              <a:lnSpc>
                <a:spcPct val="120000"/>
              </a:lnSpc>
              <a:spcAft>
                <a:spcPts val="1200"/>
              </a:spcAft>
              <a:buNone/>
            </a:pPr>
            <a:r>
              <a:rPr lang="en-US" sz="3400" u="sng" dirty="0"/>
              <a:t>Elledge v. Lowe’s Home Centers, LLC</a:t>
            </a:r>
            <a:r>
              <a:rPr lang="en-US" sz="3400" dirty="0"/>
              <a:t>, 979 F.3d 1004 (4th Cir. 2020).</a:t>
            </a:r>
          </a:p>
          <a:p>
            <a:pPr marL="347472" indent="-347472">
              <a:lnSpc>
                <a:spcPct val="120000"/>
              </a:lnSpc>
              <a:spcAft>
                <a:spcPts val="1200"/>
              </a:spcAft>
              <a:buFont typeface="Wingdings" panose="05000000000000000000" pitchFamily="2" charset="2"/>
              <a:buChar char="§"/>
            </a:pPr>
            <a:r>
              <a:rPr lang="en-US" sz="3100" b="0" dirty="0"/>
              <a:t>“…what counts as a reasonable accommodation is …sensitive to the particular circumstances of the case.”</a:t>
            </a:r>
          </a:p>
          <a:p>
            <a:pPr marL="347472" indent="-347472">
              <a:lnSpc>
                <a:spcPct val="120000"/>
              </a:lnSpc>
              <a:spcAft>
                <a:spcPts val="1200"/>
              </a:spcAft>
              <a:buFont typeface="Wingdings" panose="05000000000000000000" pitchFamily="2" charset="2"/>
              <a:buChar char="§"/>
            </a:pPr>
            <a:r>
              <a:rPr lang="en-US" sz="3100" b="0" dirty="0"/>
              <a:t>“a particular situation may not have a single solution, but rather, many possible solutions . . . The actor responsible in the first instance for reducing this wide solution-space to a concrete accommodation is not the judiciary, or even the disabled employee—it is the employer. To the extent an employee may be accommodated through a variety of measures, the employer, exercising sound judgment, possesses ‘ultimate discretion’ over these alternatives.”</a:t>
            </a:r>
          </a:p>
          <a:p>
            <a:pPr marL="0" indent="0">
              <a:lnSpc>
                <a:spcPct val="120000"/>
              </a:lnSpc>
              <a:spcAft>
                <a:spcPts val="1200"/>
              </a:spcAft>
              <a:buNone/>
            </a:pP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16</a:t>
            </a:fld>
            <a:endParaRPr lang="en-US" dirty="0"/>
          </a:p>
        </p:txBody>
      </p:sp>
    </p:spTree>
    <p:extLst>
      <p:ext uri="{BB962C8B-B14F-4D97-AF65-F5344CB8AC3E}">
        <p14:creationId xmlns:p14="http://schemas.microsoft.com/office/powerpoint/2010/main" val="1895359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Interactive Process (3)</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0">
              <a:lnSpc>
                <a:spcPct val="120000"/>
              </a:lnSpc>
              <a:spcAft>
                <a:spcPts val="1200"/>
              </a:spcAft>
              <a:buNone/>
            </a:pPr>
            <a:r>
              <a:rPr lang="en-US" sz="2400" u="sng" dirty="0"/>
              <a:t>MLSNA v. Union Pacific Railroad Co.</a:t>
            </a:r>
            <a:r>
              <a:rPr lang="en-US" sz="2400" dirty="0"/>
              <a:t>, 975 F.3d 629 (7th </a:t>
            </a:r>
            <a:r>
              <a:rPr lang="en-US" sz="2400"/>
              <a:t>2020)</a:t>
            </a:r>
            <a:endParaRPr lang="en-US" sz="2400" dirty="0"/>
          </a:p>
          <a:p>
            <a:pPr marL="347472" indent="-347472">
              <a:spcAft>
                <a:spcPts val="1200"/>
              </a:spcAft>
              <a:buFont typeface="Wingdings" panose="05000000000000000000" pitchFamily="2" charset="2"/>
              <a:buChar char="§"/>
            </a:pPr>
            <a:r>
              <a:rPr lang="en-US" sz="2200" b="0" dirty="0"/>
              <a:t>Train conductor with hearing impairment was required under new company policy to wear hearing protection device that did not fit over his hearing aids. </a:t>
            </a:r>
          </a:p>
          <a:p>
            <a:pPr marL="347472" indent="-347472">
              <a:spcAft>
                <a:spcPts val="1200"/>
              </a:spcAft>
              <a:buFont typeface="Wingdings" panose="05000000000000000000" pitchFamily="2" charset="2"/>
              <a:buChar char="§"/>
            </a:pPr>
            <a:r>
              <a:rPr lang="en-US" sz="2200" b="0" dirty="0"/>
              <a:t>He proposed to use alternative device compatible with hearing aids. Employer rejected alternative because it lacked features employer thought were required by federal regulation.</a:t>
            </a: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17</a:t>
            </a:fld>
            <a:endParaRPr lang="en-US" dirty="0"/>
          </a:p>
        </p:txBody>
      </p:sp>
    </p:spTree>
    <p:extLst>
      <p:ext uri="{BB962C8B-B14F-4D97-AF65-F5344CB8AC3E}">
        <p14:creationId xmlns:p14="http://schemas.microsoft.com/office/powerpoint/2010/main" val="1868518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Interactive Process (4)</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32500" lnSpcReduction="20000"/>
          </a:bodyPr>
          <a:lstStyle/>
          <a:p>
            <a:pPr marL="0" indent="0">
              <a:lnSpc>
                <a:spcPct val="120000"/>
              </a:lnSpc>
              <a:spcAft>
                <a:spcPts val="1200"/>
              </a:spcAft>
              <a:buNone/>
            </a:pPr>
            <a:r>
              <a:rPr lang="en-US" sz="7400" u="sng" dirty="0"/>
              <a:t>MLSNA v. Union Pacific Railroad Co.</a:t>
            </a:r>
            <a:r>
              <a:rPr lang="en-US" sz="7400" dirty="0"/>
              <a:t>, 975 F.3d 629 (7th 2020) cont’d.</a:t>
            </a:r>
          </a:p>
          <a:p>
            <a:pPr marL="347472" indent="-347472">
              <a:lnSpc>
                <a:spcPct val="120000"/>
              </a:lnSpc>
              <a:spcAft>
                <a:spcPts val="1200"/>
              </a:spcAft>
              <a:buFont typeface="Wingdings" panose="05000000000000000000" pitchFamily="2" charset="2"/>
              <a:buChar char="§"/>
            </a:pPr>
            <a:r>
              <a:rPr lang="en-US" sz="6800" b="0" dirty="0"/>
              <a:t>Summary judgment for employer reversed; fact questions for jury to resolve regarding </a:t>
            </a:r>
            <a:r>
              <a:rPr lang="en-US" sz="6800" dirty="0"/>
              <a:t>whether employer satisfied its obligation to search for an accommodation that met the regulatory standard, if it applied.</a:t>
            </a:r>
            <a:r>
              <a:rPr lang="en-US" sz="6800" b="0" dirty="0"/>
              <a:t>  Plaintiff presented evidence of numerous accommodations employer could have offered but did not.  </a:t>
            </a:r>
            <a:r>
              <a:rPr lang="en-US" sz="6800" dirty="0"/>
              <a:t>Employer had no evidence to support its contention that it had searched for an alternative after rejecting the employee’s proposed device. </a:t>
            </a:r>
          </a:p>
          <a:p>
            <a:pPr marL="0" indent="0">
              <a:lnSpc>
                <a:spcPct val="120000"/>
              </a:lnSpc>
              <a:spcAft>
                <a:spcPts val="1200"/>
              </a:spcAft>
              <a:buNone/>
            </a:pP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18</a:t>
            </a:fld>
            <a:endParaRPr lang="en-US" dirty="0"/>
          </a:p>
        </p:txBody>
      </p:sp>
    </p:spTree>
    <p:extLst>
      <p:ext uri="{BB962C8B-B14F-4D97-AF65-F5344CB8AC3E}">
        <p14:creationId xmlns:p14="http://schemas.microsoft.com/office/powerpoint/2010/main" val="2017499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5EFEC9-5D0F-438D-A08F-19B46D6F987B}"/>
              </a:ext>
            </a:extLst>
          </p:cNvPr>
          <p:cNvSpPr>
            <a:spLocks noGrp="1"/>
          </p:cNvSpPr>
          <p:nvPr>
            <p:ph type="title" idx="4294967295"/>
          </p:nvPr>
        </p:nvSpPr>
        <p:spPr bwMode="auto">
          <a:xfrm>
            <a:off x="838200" y="1295400"/>
            <a:ext cx="7848600" cy="5184775"/>
          </a:xfrm>
          <a:prstGeom prst="rect">
            <a:avLst/>
          </a:prstGeom>
          <a:solidFill>
            <a:schemeClr val="bg1"/>
          </a:solidFill>
          <a:ln>
            <a:noFill/>
            <a:prstDash/>
          </a:ln>
          <a:effectLst/>
          <a:extLs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342900" marR="0" lvl="0" indent="-342900" algn="ctr" defTabSz="914400" rtl="0" eaLnBrk="0" fontAlgn="base" latinLnBrk="0" hangingPunct="0">
              <a:lnSpc>
                <a:spcPct val="100000"/>
              </a:lnSpc>
              <a:spcBef>
                <a:spcPct val="20000"/>
              </a:spcBef>
              <a:spcAft>
                <a:spcPct val="0"/>
              </a:spcAft>
              <a:buClrTx/>
              <a:buSzTx/>
              <a:buFont typeface="Wingdings" panose="05000000000000000000" pitchFamily="2" charset="2"/>
              <a:buNone/>
              <a:tabLst/>
              <a:defRPr/>
            </a:pPr>
            <a:endParaRPr kumimoji="0" lang="en-US" sz="3600" b="1" i="0" u="none" strike="noStrike" kern="1200" cap="none" spc="0" normalizeH="0" baseline="0" noProof="0" dirty="0">
              <a:ln>
                <a:noFill/>
              </a:ln>
              <a:solidFill>
                <a:srgbClr val="002C5F"/>
              </a:solidFill>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100000"/>
              </a:lnSpc>
              <a:spcBef>
                <a:spcPct val="20000"/>
              </a:spcBef>
              <a:spcAft>
                <a:spcPct val="0"/>
              </a:spcAft>
              <a:buClrTx/>
              <a:buSzTx/>
              <a:buFont typeface="Wingdings" panose="05000000000000000000" pitchFamily="2" charset="2"/>
              <a:buNone/>
              <a:tabLst/>
              <a:defRPr/>
            </a:pPr>
            <a:r>
              <a:rPr kumimoji="0" lang="en-US" sz="3600" b="1" i="0" u="none" strike="noStrike" kern="1200" cap="none" spc="0" normalizeH="0" baseline="0" noProof="0" dirty="0">
                <a:ln>
                  <a:noFill/>
                </a:ln>
                <a:solidFill>
                  <a:srgbClr val="002C5F"/>
                </a:solidFill>
                <a:effectLst/>
                <a:uLnTx/>
                <a:uFillTx/>
                <a:latin typeface="Arial" pitchFamily="34" charset="0"/>
                <a:ea typeface="+mn-ea"/>
                <a:cs typeface="Arial" pitchFamily="34" charset="0"/>
              </a:rPr>
              <a:t>Accommodation Resources</a:t>
            </a:r>
          </a:p>
          <a:p>
            <a:pPr marL="342900" marR="0" lvl="0" indent="-342900" algn="ctr" defTabSz="914400" rtl="0" eaLnBrk="0" fontAlgn="base" latinLnBrk="0" hangingPunct="0">
              <a:lnSpc>
                <a:spcPct val="100000"/>
              </a:lnSpc>
              <a:spcBef>
                <a:spcPct val="20000"/>
              </a:spcBef>
              <a:spcAft>
                <a:spcPct val="0"/>
              </a:spcAft>
              <a:buClrTx/>
              <a:buSzTx/>
              <a:buFont typeface="Wingdings" panose="05000000000000000000" pitchFamily="2" charset="2"/>
              <a:buNone/>
              <a:tabLst/>
              <a:defRPr/>
            </a:pPr>
            <a:endParaRPr kumimoji="0" lang="en-US" sz="3600" b="1" i="0" u="none" strike="noStrike" kern="1200" cap="none" spc="0" normalizeH="0" baseline="0" noProof="0" dirty="0">
              <a:ln>
                <a:noFill/>
              </a:ln>
              <a:solidFill>
                <a:srgbClr val="002C5F"/>
              </a:solidFill>
              <a:effectLst/>
              <a:uLnTx/>
              <a:uFillTx/>
              <a:latin typeface="Arial" pitchFamily="34" charset="0"/>
              <a:ea typeface="+mn-ea"/>
              <a:cs typeface="Arial" pitchFamily="34" charset="0"/>
            </a:endParaRPr>
          </a:p>
        </p:txBody>
      </p:sp>
      <p:sp>
        <p:nvSpPr>
          <p:cNvPr id="3" name="Slide Number Placeholder 2">
            <a:extLst>
              <a:ext uri="{FF2B5EF4-FFF2-40B4-BE49-F238E27FC236}">
                <a16:creationId xmlns:a16="http://schemas.microsoft.com/office/drawing/2014/main" id="{63DD86CF-06C8-4ACC-BB51-8CF2FA334452}"/>
              </a:ext>
            </a:extLst>
          </p:cNvPr>
          <p:cNvSpPr>
            <a:spLocks noGrp="1"/>
          </p:cNvSpPr>
          <p:nvPr>
            <p:ph type="sldNum" sz="quarter" idx="10"/>
          </p:nvPr>
        </p:nvSpPr>
        <p:spPr/>
        <p:txBody>
          <a:bodyPr/>
          <a:lstStyle/>
          <a:p>
            <a:pPr>
              <a:defRPr/>
            </a:pPr>
            <a:fld id="{32333E05-7FC7-4664-8298-5DE09446A44B}" type="slidenum">
              <a:rPr lang="en-US" smtClean="0"/>
              <a:pPr>
                <a:defRPr/>
              </a:pPr>
              <a:t>19</a:t>
            </a:fld>
            <a:endParaRPr lang="en-US" dirty="0"/>
          </a:p>
        </p:txBody>
      </p:sp>
      <p:pic>
        <p:nvPicPr>
          <p:cNvPr id="8" name="Picture 7">
            <a:extLst>
              <a:ext uri="{FF2B5EF4-FFF2-40B4-BE49-F238E27FC236}">
                <a16:creationId xmlns:a16="http://schemas.microsoft.com/office/drawing/2014/main" id="{F80356F5-C020-4C64-94AC-5E4A1B1DE52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7992" y="2693216"/>
            <a:ext cx="2389016" cy="2389016"/>
          </a:xfrm>
          <a:prstGeom prst="rect">
            <a:avLst/>
          </a:prstGeom>
        </p:spPr>
      </p:pic>
    </p:spTree>
    <p:extLst>
      <p:ext uri="{BB962C8B-B14F-4D97-AF65-F5344CB8AC3E}">
        <p14:creationId xmlns:p14="http://schemas.microsoft.com/office/powerpoint/2010/main" val="2339521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02EA-FC8B-479A-8DDD-85F402493598}"/>
              </a:ext>
              <a:ext uri="{C183D7F6-B498-43B3-948B-1728B52AA6E4}">
                <adec:decorative xmlns:adec="http://schemas.microsoft.com/office/drawing/2017/decorative" val="0"/>
              </a:ext>
            </a:extLst>
          </p:cNvPr>
          <p:cNvSpPr>
            <a:spLocks noGrp="1"/>
          </p:cNvSpPr>
          <p:nvPr>
            <p:ph type="title" idx="4294967295"/>
          </p:nvPr>
        </p:nvSpPr>
        <p:spPr>
          <a:xfrm>
            <a:off x="457200" y="274638"/>
            <a:ext cx="8153400" cy="1020762"/>
          </a:xfrm>
        </p:spPr>
        <p:txBody>
          <a:bodyPr/>
          <a:lstStyle/>
          <a:p>
            <a:r>
              <a:rPr lang="en-US" dirty="0"/>
              <a:t>JAN Webcast Housekeeping</a:t>
            </a:r>
            <a:endParaRPr lang="en-US" sz="2800" dirty="0"/>
          </a:p>
        </p:txBody>
      </p:sp>
      <p:sp>
        <p:nvSpPr>
          <p:cNvPr id="18434" name="Content Placeholder 2">
            <a:extLst>
              <a:ext uri="{FF2B5EF4-FFF2-40B4-BE49-F238E27FC236}">
                <a16:creationId xmlns:a16="http://schemas.microsoft.com/office/drawing/2014/main" id="{6A0B5A2F-404E-47BD-9168-BCE498C4C6AC}"/>
              </a:ext>
              <a:ext uri="{C183D7F6-B498-43B3-948B-1728B52AA6E4}">
                <adec:decorative xmlns:adec="http://schemas.microsoft.com/office/drawing/2017/decorative" val="0"/>
              </a:ext>
            </a:extLst>
          </p:cNvPr>
          <p:cNvSpPr>
            <a:spLocks noGrp="1"/>
          </p:cNvSpPr>
          <p:nvPr>
            <p:ph idx="1"/>
          </p:nvPr>
        </p:nvSpPr>
        <p:spPr/>
        <p:txBody>
          <a:bodyPr>
            <a:normAutofit/>
          </a:bodyPr>
          <a:lstStyle/>
          <a:p>
            <a:pPr marL="457200" indent="-457200">
              <a:spcAft>
                <a:spcPts val="0"/>
              </a:spcAft>
              <a:buFont typeface="Wingdings" panose="05000000000000000000" pitchFamily="2" charset="2"/>
              <a:buChar char="§"/>
              <a:defRPr/>
            </a:pPr>
            <a:r>
              <a:rPr lang="en-US" altLang="en-US" dirty="0"/>
              <a:t>Technical Difficulties</a:t>
            </a:r>
          </a:p>
          <a:p>
            <a:pPr marL="747522" lvl="1" indent="-347472">
              <a:spcAft>
                <a:spcPts val="600"/>
              </a:spcAft>
              <a:defRPr/>
            </a:pPr>
            <a:r>
              <a:rPr lang="en-US" altLang="en-US" b="0" dirty="0"/>
              <a:t>Use the Q&amp;A option at the bottom of the screen</a:t>
            </a:r>
          </a:p>
          <a:p>
            <a:pPr marL="747522" lvl="1" indent="-347472">
              <a:spcAft>
                <a:spcPts val="600"/>
              </a:spcAft>
              <a:defRPr/>
            </a:pPr>
            <a:r>
              <a:rPr lang="en-US" altLang="en-US" dirty="0"/>
              <a:t>Use the </a:t>
            </a:r>
            <a:r>
              <a:rPr lang="en-US" altLang="en-US" b="0" dirty="0"/>
              <a:t>Live Chat at AskJAN.org</a:t>
            </a:r>
          </a:p>
          <a:p>
            <a:pPr marL="747522" lvl="1" indent="-347472">
              <a:spcAft>
                <a:spcPts val="1200"/>
              </a:spcAft>
              <a:defRPr/>
            </a:pPr>
            <a:r>
              <a:rPr lang="en-US" altLang="en-US" dirty="0"/>
              <a:t>Access Frequently Asked Questions</a:t>
            </a:r>
            <a:br>
              <a:rPr lang="en-US" altLang="en-US" dirty="0"/>
            </a:br>
            <a:r>
              <a:rPr lang="en-US" altLang="en-US" dirty="0">
                <a:hlinkClick r:id="rId3"/>
              </a:rPr>
              <a:t>https://AskJAN.org/training/Frequently-Asked-Questions-About-JAN-s-Remote-Trainings.cfm</a:t>
            </a:r>
            <a:endParaRPr lang="en-US" altLang="en-US" dirty="0"/>
          </a:p>
          <a:p>
            <a:pPr marL="457200" indent="-457200">
              <a:spcAft>
                <a:spcPts val="0"/>
              </a:spcAft>
              <a:buFont typeface="Wingdings" panose="05000000000000000000" pitchFamily="2" charset="2"/>
              <a:buChar char="§"/>
              <a:defRPr/>
            </a:pPr>
            <a:r>
              <a:rPr lang="en-US" altLang="en-US" dirty="0"/>
              <a:t>Questions for Presenters</a:t>
            </a:r>
          </a:p>
          <a:p>
            <a:pPr marL="747522" lvl="1" indent="-347472">
              <a:spcAft>
                <a:spcPts val="600"/>
              </a:spcAft>
              <a:defRPr/>
            </a:pPr>
            <a:r>
              <a:rPr lang="en-US" altLang="en-US" b="0" dirty="0"/>
              <a:t>Use the Q&amp;A option at the bottom of the screen</a:t>
            </a:r>
          </a:p>
          <a:p>
            <a:pPr marL="747522" lvl="1" indent="-347472">
              <a:spcAft>
                <a:spcPts val="600"/>
              </a:spcAft>
              <a:defRPr/>
            </a:pPr>
            <a:r>
              <a:rPr lang="en-US" altLang="en-US" dirty="0"/>
              <a:t>Gathered into a queue</a:t>
            </a:r>
          </a:p>
          <a:p>
            <a:pPr marL="747522" lvl="1" indent="-347472">
              <a:spcAft>
                <a:spcPts val="1200"/>
              </a:spcAft>
              <a:defRPr/>
            </a:pPr>
            <a:r>
              <a:rPr lang="en-US" altLang="en-US" dirty="0"/>
              <a:t>Time permitting, answered at the end</a:t>
            </a:r>
            <a:endParaRPr lang="en-US" altLang="en-US" b="0" dirty="0"/>
          </a:p>
          <a:p>
            <a:pPr marL="457200" lvl="1" indent="0" eaLnBrk="1" hangingPunct="1">
              <a:lnSpc>
                <a:spcPct val="90000"/>
              </a:lnSpc>
              <a:spcBef>
                <a:spcPct val="0"/>
              </a:spcBef>
              <a:defRPr/>
            </a:pPr>
            <a:endParaRPr lang="en-US" altLang="en-US" dirty="0"/>
          </a:p>
          <a:p>
            <a:pPr marL="0" indent="0" eaLnBrk="1" hangingPunct="1">
              <a:lnSpc>
                <a:spcPct val="90000"/>
              </a:lnSpc>
              <a:defRPr/>
            </a:pPr>
            <a:endParaRPr lang="en-US" altLang="en-US" dirty="0"/>
          </a:p>
        </p:txBody>
      </p:sp>
      <p:sp>
        <p:nvSpPr>
          <p:cNvPr id="51204" name="Slide Number Placeholder 5">
            <a:extLst>
              <a:ext uri="{FF2B5EF4-FFF2-40B4-BE49-F238E27FC236}">
                <a16:creationId xmlns:a16="http://schemas.microsoft.com/office/drawing/2014/main" id="{6EB1996F-3691-4EFB-BBF4-E0DEDD596272}"/>
              </a:ext>
              <a:ext uri="{C183D7F6-B498-43B3-948B-1728B52AA6E4}">
                <adec:decorative xmlns:adec="http://schemas.microsoft.com/office/drawing/2017/decorative" val="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defRPr sz="3200">
                <a:solidFill>
                  <a:srgbClr val="002C5F"/>
                </a:solidFill>
                <a:latin typeface="Arial" panose="020B0604020202020204" pitchFamily="34" charset="0"/>
                <a:cs typeface="Arial" panose="020B0604020202020204" pitchFamily="34" charset="0"/>
              </a:defRPr>
            </a:lvl1pPr>
            <a:lvl2pPr marL="557213" indent="-214313">
              <a:spcBef>
                <a:spcPct val="20000"/>
              </a:spcBef>
              <a:buFont typeface="Wingdings" panose="05000000000000000000" pitchFamily="2" charset="2"/>
              <a:buChar char="§"/>
              <a:defRPr sz="2800">
                <a:solidFill>
                  <a:srgbClr val="002C5F"/>
                </a:solidFill>
                <a:latin typeface="Arial" panose="020B0604020202020204" pitchFamily="34" charset="0"/>
                <a:cs typeface="Arial" panose="020B0604020202020204" pitchFamily="34" charset="0"/>
              </a:defRPr>
            </a:lvl2pPr>
            <a:lvl3pPr marL="857250" indent="-171450">
              <a:spcBef>
                <a:spcPct val="20000"/>
              </a:spcBef>
              <a:buFont typeface="Wingdings" panose="05000000000000000000" pitchFamily="2" charset="2"/>
              <a:buChar char="§"/>
              <a:defRPr sz="2400">
                <a:solidFill>
                  <a:srgbClr val="002C5F"/>
                </a:solidFill>
                <a:latin typeface="Arial" panose="020B0604020202020204" pitchFamily="34" charset="0"/>
                <a:cs typeface="Arial" panose="020B0604020202020204" pitchFamily="34" charset="0"/>
              </a:defRPr>
            </a:lvl3pPr>
            <a:lvl4pPr marL="12001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4pPr>
            <a:lvl5pPr marL="15430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5pPr>
            <a:lvl6pPr marL="20002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6pPr>
            <a:lvl7pPr marL="24574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7pPr>
            <a:lvl8pPr marL="29146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8pPr>
            <a:lvl9pPr marL="33718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38AEFA12-7985-4821-89F0-2C4C207FFFE0}"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64A1EBB1-62DE-4AC8-B2E5-59460DEBDDA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270171" y="2254885"/>
            <a:ext cx="1186232" cy="498494"/>
          </a:xfrm>
          <a:prstGeom prst="rect">
            <a:avLst/>
          </a:prstGeom>
        </p:spPr>
      </p:pic>
    </p:spTree>
    <p:extLst>
      <p:ext uri="{BB962C8B-B14F-4D97-AF65-F5344CB8AC3E}">
        <p14:creationId xmlns:p14="http://schemas.microsoft.com/office/powerpoint/2010/main" val="6947545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A26742-D031-497D-A821-218F510F8D52}"/>
              </a:ext>
            </a:extLst>
          </p:cNvPr>
          <p:cNvSpPr>
            <a:spLocks noGrp="1"/>
          </p:cNvSpPr>
          <p:nvPr>
            <p:ph type="title" idx="4294967295"/>
          </p:nvPr>
        </p:nvSpPr>
        <p:spPr/>
        <p:txBody>
          <a:bodyPr/>
          <a:lstStyle/>
          <a:p>
            <a:r>
              <a:rPr lang="en-US" dirty="0"/>
              <a:t>EEOC Resources</a:t>
            </a:r>
          </a:p>
        </p:txBody>
      </p:sp>
      <p:sp>
        <p:nvSpPr>
          <p:cNvPr id="2" name="Content Placeholder 1">
            <a:extLst>
              <a:ext uri="{FF2B5EF4-FFF2-40B4-BE49-F238E27FC236}">
                <a16:creationId xmlns:a16="http://schemas.microsoft.com/office/drawing/2014/main" id="{E653DFBA-FDAB-4528-8B35-E62E5F28585E}"/>
              </a:ext>
            </a:extLst>
          </p:cNvPr>
          <p:cNvSpPr>
            <a:spLocks noGrp="1"/>
          </p:cNvSpPr>
          <p:nvPr>
            <p:ph idx="1"/>
          </p:nvPr>
        </p:nvSpPr>
        <p:spPr/>
        <p:txBody>
          <a:bodyPr>
            <a:normAutofit/>
          </a:bodyPr>
          <a:lstStyle/>
          <a:p>
            <a:pPr marL="0" indent="0">
              <a:spcAft>
                <a:spcPts val="1200"/>
              </a:spcAft>
            </a:pPr>
            <a:r>
              <a:rPr lang="en-US" dirty="0"/>
              <a:t>Reasonable Accommodation</a:t>
            </a:r>
          </a:p>
          <a:p>
            <a:pPr marL="347472" indent="-347472">
              <a:spcAft>
                <a:spcPts val="1200"/>
              </a:spcAft>
              <a:buFont typeface="Wingdings" panose="05000000000000000000" pitchFamily="2" charset="2"/>
              <a:buChar char="§"/>
            </a:pPr>
            <a:r>
              <a:rPr lang="en-US" sz="2600" b="0" dirty="0">
                <a:hlinkClick r:id="rId2"/>
              </a:rPr>
              <a:t>Enforcement Guidance on Reasonable Accommodation and Undue Hardship Under the ADA</a:t>
            </a:r>
            <a:endParaRPr lang="en-US" sz="2600" b="0" dirty="0"/>
          </a:p>
          <a:p>
            <a:pPr marL="347472" indent="-347472">
              <a:spcAft>
                <a:spcPts val="1200"/>
              </a:spcAft>
              <a:buFont typeface="Wingdings" panose="05000000000000000000" pitchFamily="2" charset="2"/>
              <a:buChar char="§"/>
            </a:pPr>
            <a:r>
              <a:rPr lang="en-US" sz="2600" b="0" dirty="0">
                <a:hlinkClick r:id="rId3"/>
              </a:rPr>
              <a:t>Employer-Provided Leave and the ADA </a:t>
            </a:r>
            <a:endParaRPr lang="en-US" sz="2600" b="0" dirty="0"/>
          </a:p>
          <a:p>
            <a:pPr marL="347472" indent="-347472">
              <a:spcAft>
                <a:spcPts val="1200"/>
              </a:spcAft>
              <a:buFont typeface="Wingdings" panose="05000000000000000000" pitchFamily="2" charset="2"/>
              <a:buChar char="§"/>
            </a:pPr>
            <a:r>
              <a:rPr lang="en-US" sz="2600" b="0" dirty="0">
                <a:hlinkClick r:id="rId4"/>
              </a:rPr>
              <a:t>Applying Performance and Conduct Standards to Employees with Disabilities</a:t>
            </a:r>
            <a:endParaRPr lang="en-US" sz="2600" b="0" dirty="0"/>
          </a:p>
          <a:p>
            <a:endParaRPr lang="en-US" dirty="0"/>
          </a:p>
        </p:txBody>
      </p:sp>
      <p:sp>
        <p:nvSpPr>
          <p:cNvPr id="3" name="Slide Number Placeholder 2">
            <a:extLst>
              <a:ext uri="{FF2B5EF4-FFF2-40B4-BE49-F238E27FC236}">
                <a16:creationId xmlns:a16="http://schemas.microsoft.com/office/drawing/2014/main" id="{56C1D7AD-ACD3-40C8-ADE4-9173AA4F5584}"/>
              </a:ext>
            </a:extLst>
          </p:cNvPr>
          <p:cNvSpPr>
            <a:spLocks noGrp="1"/>
          </p:cNvSpPr>
          <p:nvPr>
            <p:ph type="sldNum" sz="quarter" idx="10"/>
          </p:nvPr>
        </p:nvSpPr>
        <p:spPr/>
        <p:txBody>
          <a:bodyPr/>
          <a:lstStyle/>
          <a:p>
            <a:pPr>
              <a:defRPr/>
            </a:pPr>
            <a:fld id="{32333E05-7FC7-4664-8298-5DE09446A44B}" type="slidenum">
              <a:rPr lang="en-US" smtClean="0"/>
              <a:pPr>
                <a:defRPr/>
              </a:pPr>
              <a:t>20</a:t>
            </a:fld>
            <a:endParaRPr lang="en-US" dirty="0"/>
          </a:p>
        </p:txBody>
      </p:sp>
    </p:spTree>
    <p:extLst>
      <p:ext uri="{BB962C8B-B14F-4D97-AF65-F5344CB8AC3E}">
        <p14:creationId xmlns:p14="http://schemas.microsoft.com/office/powerpoint/2010/main" val="56955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A26742-D031-497D-A821-218F510F8D52}"/>
              </a:ext>
            </a:extLst>
          </p:cNvPr>
          <p:cNvSpPr>
            <a:spLocks noGrp="1"/>
          </p:cNvSpPr>
          <p:nvPr>
            <p:ph type="title" idx="4294967295"/>
          </p:nvPr>
        </p:nvSpPr>
        <p:spPr/>
        <p:txBody>
          <a:bodyPr/>
          <a:lstStyle/>
          <a:p>
            <a:r>
              <a:rPr lang="en-US" dirty="0"/>
              <a:t>New EEOC Resources</a:t>
            </a:r>
          </a:p>
        </p:txBody>
      </p:sp>
      <p:sp>
        <p:nvSpPr>
          <p:cNvPr id="2" name="Content Placeholder 1">
            <a:extLst>
              <a:ext uri="{FF2B5EF4-FFF2-40B4-BE49-F238E27FC236}">
                <a16:creationId xmlns:a16="http://schemas.microsoft.com/office/drawing/2014/main" id="{E653DFBA-FDAB-4528-8B35-E62E5F28585E}"/>
              </a:ext>
            </a:extLst>
          </p:cNvPr>
          <p:cNvSpPr>
            <a:spLocks noGrp="1"/>
          </p:cNvSpPr>
          <p:nvPr>
            <p:ph idx="1"/>
          </p:nvPr>
        </p:nvSpPr>
        <p:spPr/>
        <p:txBody>
          <a:bodyPr>
            <a:normAutofit/>
          </a:bodyPr>
          <a:lstStyle/>
          <a:p>
            <a:pPr marL="0" indent="0">
              <a:spcAft>
                <a:spcPts val="1200"/>
              </a:spcAft>
            </a:pPr>
            <a:r>
              <a:rPr lang="en-US" dirty="0"/>
              <a:t>ADA Technical Assistance</a:t>
            </a:r>
          </a:p>
          <a:p>
            <a:pPr marL="347472" indent="-347472">
              <a:spcAft>
                <a:spcPts val="1200"/>
              </a:spcAft>
              <a:buFont typeface="Wingdings" panose="05000000000000000000" pitchFamily="2" charset="2"/>
              <a:buChar char="§"/>
            </a:pPr>
            <a:r>
              <a:rPr lang="en-US" sz="2600" b="0" dirty="0">
                <a:hlinkClick r:id="rId2"/>
              </a:rPr>
              <a:t>Use of Codeine, Oxycodone, and Other Opioids:  Information for Employees</a:t>
            </a:r>
            <a:endParaRPr lang="en-US" sz="2600" b="0" dirty="0"/>
          </a:p>
          <a:p>
            <a:pPr marL="347472" indent="-347472">
              <a:spcAft>
                <a:spcPts val="1200"/>
              </a:spcAft>
              <a:buFont typeface="Wingdings" panose="05000000000000000000" pitchFamily="2" charset="2"/>
              <a:buChar char="§"/>
            </a:pPr>
            <a:r>
              <a:rPr lang="en-US" sz="2600" b="0" dirty="0">
                <a:hlinkClick r:id="rId3"/>
              </a:rPr>
              <a:t>How Health Care Providers Can Help Current and Former Patients Who Have Used Opioids Stay Employed </a:t>
            </a:r>
            <a:endParaRPr lang="en-US" sz="2600" b="0" dirty="0"/>
          </a:p>
          <a:p>
            <a:pPr marL="347472" indent="-347472">
              <a:spcAft>
                <a:spcPts val="1200"/>
              </a:spcAft>
              <a:buFont typeface="Wingdings" panose="05000000000000000000" pitchFamily="2" charset="2"/>
              <a:buChar char="§"/>
            </a:pPr>
            <a:r>
              <a:rPr lang="en-US" sz="2600" b="0" dirty="0">
                <a:hlinkClick r:id="rId4"/>
              </a:rPr>
              <a:t>EEOC Efforts for Veterans with Disabilities</a:t>
            </a:r>
            <a:endParaRPr lang="en-US" sz="2600" b="0" dirty="0"/>
          </a:p>
          <a:p>
            <a:endParaRPr lang="en-US" dirty="0"/>
          </a:p>
        </p:txBody>
      </p:sp>
      <p:sp>
        <p:nvSpPr>
          <p:cNvPr id="3" name="Slide Number Placeholder 2">
            <a:extLst>
              <a:ext uri="{FF2B5EF4-FFF2-40B4-BE49-F238E27FC236}">
                <a16:creationId xmlns:a16="http://schemas.microsoft.com/office/drawing/2014/main" id="{56C1D7AD-ACD3-40C8-ADE4-9173AA4F5584}"/>
              </a:ext>
            </a:extLst>
          </p:cNvPr>
          <p:cNvSpPr>
            <a:spLocks noGrp="1"/>
          </p:cNvSpPr>
          <p:nvPr>
            <p:ph type="sldNum" sz="quarter" idx="10"/>
          </p:nvPr>
        </p:nvSpPr>
        <p:spPr/>
        <p:txBody>
          <a:bodyPr/>
          <a:lstStyle/>
          <a:p>
            <a:pPr>
              <a:defRPr/>
            </a:pPr>
            <a:fld id="{32333E05-7FC7-4664-8298-5DE09446A44B}" type="slidenum">
              <a:rPr lang="en-US" smtClean="0"/>
              <a:pPr>
                <a:defRPr/>
              </a:pPr>
              <a:t>21</a:t>
            </a:fld>
            <a:endParaRPr lang="en-US" dirty="0"/>
          </a:p>
        </p:txBody>
      </p:sp>
    </p:spTree>
    <p:extLst>
      <p:ext uri="{BB962C8B-B14F-4D97-AF65-F5344CB8AC3E}">
        <p14:creationId xmlns:p14="http://schemas.microsoft.com/office/powerpoint/2010/main" val="366449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F5C0A0-7D4A-4293-8F87-E865AB782244}"/>
              </a:ext>
            </a:extLst>
          </p:cNvPr>
          <p:cNvSpPr>
            <a:spLocks noGrp="1"/>
          </p:cNvSpPr>
          <p:nvPr>
            <p:ph type="title" idx="4294967295"/>
          </p:nvPr>
        </p:nvSpPr>
        <p:spPr>
          <a:xfrm>
            <a:off x="433136" y="274638"/>
            <a:ext cx="7720263" cy="1020762"/>
          </a:xfrm>
        </p:spPr>
        <p:txBody>
          <a:bodyPr/>
          <a:lstStyle/>
          <a:p>
            <a:r>
              <a:rPr lang="en-US" dirty="0"/>
              <a:t>ADA Update – Part 2</a:t>
            </a:r>
          </a:p>
        </p:txBody>
      </p:sp>
      <p:graphicFrame>
        <p:nvGraphicFramePr>
          <p:cNvPr id="7" name="Content Placeholder 4" descr="Accommodation and ADA Challenges:&#10;Engaging in the interactive process&#10;Leave and attendance&#10;Performance and conduct&#10;Policy Modifications&#10;COVID-19 pandemic issues">
            <a:extLst>
              <a:ext uri="{FF2B5EF4-FFF2-40B4-BE49-F238E27FC236}">
                <a16:creationId xmlns:a16="http://schemas.microsoft.com/office/drawing/2014/main" id="{1743EBE4-C8C8-4F0C-A86C-C7FA280B8ADB}"/>
              </a:ext>
            </a:extLst>
          </p:cNvPr>
          <p:cNvGraphicFramePr>
            <a:graphicFrameLocks noGrp="1"/>
          </p:cNvGraphicFramePr>
          <p:nvPr>
            <p:ph idx="4294967295"/>
            <p:extLst>
              <p:ext uri="{D42A27DB-BD31-4B8C-83A1-F6EECF244321}">
                <p14:modId xmlns:p14="http://schemas.microsoft.com/office/powerpoint/2010/main" val="3525253628"/>
              </p:ext>
            </p:extLst>
          </p:nvPr>
        </p:nvGraphicFramePr>
        <p:xfrm>
          <a:off x="820270" y="1295401"/>
          <a:ext cx="7890593" cy="5197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C4BFCD8-37E7-4619-82D9-187E971F3D86}"/>
              </a:ext>
            </a:extLst>
          </p:cNvPr>
          <p:cNvSpPr>
            <a:spLocks noGrp="1"/>
          </p:cNvSpPr>
          <p:nvPr>
            <p:ph type="sldNum" sz="quarter" idx="10"/>
          </p:nvPr>
        </p:nvSpPr>
        <p:spPr/>
        <p:txBody>
          <a:bodyPr wrap="square" anchor="t">
            <a:norm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fld id="{D2F2E2CF-030C-49FB-92CA-5153BE26C217}" type="slidenum">
              <a:rPr kumimoji="0" 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ts val="600"/>
                </a:spcAft>
                <a:buClrTx/>
                <a:buSzTx/>
                <a:buFontTx/>
                <a:buNone/>
                <a:tabLst/>
                <a:defRPr/>
              </a:pPr>
              <a:t>22</a:t>
            </a:fld>
            <a:endParaRPr kumimoji="0" 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455599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894E2C-F9CF-4508-AFCB-D75DB4BF1B23}"/>
              </a:ext>
            </a:extLst>
          </p:cNvPr>
          <p:cNvSpPr>
            <a:spLocks noGrp="1"/>
          </p:cNvSpPr>
          <p:nvPr>
            <p:ph type="title" idx="4294967295"/>
          </p:nvPr>
        </p:nvSpPr>
        <p:spPr/>
        <p:txBody>
          <a:bodyPr/>
          <a:lstStyle/>
          <a:p>
            <a:r>
              <a:rPr lang="en-US" dirty="0"/>
              <a:t>COVID-19 Resources</a:t>
            </a:r>
          </a:p>
        </p:txBody>
      </p:sp>
      <p:sp>
        <p:nvSpPr>
          <p:cNvPr id="4" name="Content Placeholder 3">
            <a:extLst>
              <a:ext uri="{FF2B5EF4-FFF2-40B4-BE49-F238E27FC236}">
                <a16:creationId xmlns:a16="http://schemas.microsoft.com/office/drawing/2014/main" id="{6B5EB4D3-51CA-4A7B-8EA8-779F4893EFC9}"/>
              </a:ext>
            </a:extLst>
          </p:cNvPr>
          <p:cNvSpPr>
            <a:spLocks noGrp="1"/>
          </p:cNvSpPr>
          <p:nvPr>
            <p:ph idx="1"/>
          </p:nvPr>
        </p:nvSpPr>
        <p:spPr/>
        <p:txBody>
          <a:bodyPr/>
          <a:lstStyle/>
          <a:p>
            <a:pPr marL="347472" indent="-347472">
              <a:spcAft>
                <a:spcPts val="1200"/>
              </a:spcAft>
              <a:buFont typeface="Wingdings" panose="05000000000000000000" pitchFamily="2" charset="2"/>
              <a:buChar char="§"/>
            </a:pPr>
            <a:r>
              <a:rPr lang="en-US" sz="2600" b="0" dirty="0"/>
              <a:t>All EEOC information on COVID-19 can be </a:t>
            </a:r>
            <a:br>
              <a:rPr lang="en-US" sz="2600" b="0" dirty="0"/>
            </a:br>
            <a:r>
              <a:rPr lang="en-US" sz="2600" b="0" dirty="0"/>
              <a:t>found at </a:t>
            </a:r>
            <a:r>
              <a:rPr lang="en-US" sz="2600" b="0" dirty="0">
                <a:hlinkClick r:id="rId2"/>
              </a:rPr>
              <a:t>www.EEOC.gov/coronavirus </a:t>
            </a:r>
            <a:endParaRPr lang="en-US" sz="2600" b="0" dirty="0"/>
          </a:p>
          <a:p>
            <a:pPr marL="347472" indent="-347472">
              <a:buFont typeface="Wingdings" panose="05000000000000000000" pitchFamily="2" charset="2"/>
              <a:buChar char="§"/>
            </a:pPr>
            <a:r>
              <a:rPr lang="en-US" sz="2600" b="0" dirty="0">
                <a:hlinkClick r:id="rId3"/>
              </a:rPr>
              <a:t>What You Should Know about COVID-19 and the ADA, the Rehabilitation Act, and Other EEO Laws </a:t>
            </a:r>
            <a:r>
              <a:rPr lang="en-US" sz="2600" b="0" dirty="0"/>
              <a:t>(last updated 5/28/21)</a:t>
            </a:r>
          </a:p>
          <a:p>
            <a:endParaRPr lang="en-US" dirty="0"/>
          </a:p>
        </p:txBody>
      </p:sp>
      <p:sp>
        <p:nvSpPr>
          <p:cNvPr id="2" name="Slide Number Placeholder 1">
            <a:extLst>
              <a:ext uri="{FF2B5EF4-FFF2-40B4-BE49-F238E27FC236}">
                <a16:creationId xmlns:a16="http://schemas.microsoft.com/office/drawing/2014/main" id="{CF79A5D8-EA76-4050-9DEF-2AE1712B97F7}"/>
              </a:ext>
            </a:extLst>
          </p:cNvPr>
          <p:cNvSpPr>
            <a:spLocks noGrp="1"/>
          </p:cNvSpPr>
          <p:nvPr>
            <p:ph type="sldNum" sz="quarter" idx="10"/>
          </p:nvPr>
        </p:nvSpPr>
        <p:spPr/>
        <p:txBody>
          <a:bodyPr/>
          <a:lstStyle/>
          <a:p>
            <a:pPr>
              <a:defRPr/>
            </a:pPr>
            <a:fld id="{32333E05-7FC7-4664-8298-5DE09446A44B}" type="slidenum">
              <a:rPr lang="en-US" smtClean="0"/>
              <a:pPr>
                <a:defRPr/>
              </a:pPr>
              <a:t>23</a:t>
            </a:fld>
            <a:endParaRPr lang="en-US" dirty="0"/>
          </a:p>
        </p:txBody>
      </p:sp>
      <p:pic>
        <p:nvPicPr>
          <p:cNvPr id="6" name="Picture 5">
            <a:extLst>
              <a:ext uri="{FF2B5EF4-FFF2-40B4-BE49-F238E27FC236}">
                <a16:creationId xmlns:a16="http://schemas.microsoft.com/office/drawing/2014/main" id="{20FD215C-F01F-4672-A4C5-F3FD5289487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5714" y="3887724"/>
            <a:ext cx="3312572" cy="2208381"/>
          </a:xfrm>
          <a:prstGeom prst="rect">
            <a:avLst/>
          </a:prstGeom>
        </p:spPr>
      </p:pic>
    </p:spTree>
    <p:extLst>
      <p:ext uri="{BB962C8B-B14F-4D97-AF65-F5344CB8AC3E}">
        <p14:creationId xmlns:p14="http://schemas.microsoft.com/office/powerpoint/2010/main" val="2271603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EE453D-1FA1-4192-9F82-2BD0CF8D5319}"/>
              </a:ext>
            </a:extLst>
          </p:cNvPr>
          <p:cNvSpPr>
            <a:spLocks noGrp="1"/>
          </p:cNvSpPr>
          <p:nvPr>
            <p:ph type="title" idx="4294967295"/>
          </p:nvPr>
        </p:nvSpPr>
        <p:spPr/>
        <p:txBody>
          <a:bodyPr/>
          <a:lstStyle/>
          <a:p>
            <a:r>
              <a:rPr lang="en-US" sz="2800" dirty="0"/>
              <a:t>Federal EEO Laws &amp; CDC Guidance</a:t>
            </a:r>
          </a:p>
        </p:txBody>
      </p:sp>
      <p:sp>
        <p:nvSpPr>
          <p:cNvPr id="2" name="Content Placeholder 1">
            <a:extLst>
              <a:ext uri="{FF2B5EF4-FFF2-40B4-BE49-F238E27FC236}">
                <a16:creationId xmlns:a16="http://schemas.microsoft.com/office/drawing/2014/main" id="{E9EB0155-3583-46E3-A989-01F9BD4BE73F}"/>
              </a:ext>
            </a:extLst>
          </p:cNvPr>
          <p:cNvSpPr>
            <a:spLocks noGrp="1"/>
          </p:cNvSpPr>
          <p:nvPr>
            <p:ph idx="1"/>
          </p:nvPr>
        </p:nvSpPr>
        <p:spPr/>
        <p:txBody>
          <a:bodyPr>
            <a:normAutofit/>
          </a:bodyPr>
          <a:lstStyle/>
          <a:p>
            <a:pPr marL="347472" indent="-347472">
              <a:spcAft>
                <a:spcPts val="1200"/>
              </a:spcAft>
              <a:buFont typeface="Wingdings" panose="05000000000000000000" pitchFamily="2" charset="2"/>
              <a:buChar char="§"/>
            </a:pPr>
            <a:r>
              <a:rPr lang="en-US" sz="2400" b="0" dirty="0"/>
              <a:t>EEO laws continue to apply during the time </a:t>
            </a:r>
            <a:br>
              <a:rPr lang="en-US" sz="2400" b="0" dirty="0"/>
            </a:br>
            <a:r>
              <a:rPr lang="en-US" sz="2400" b="0" dirty="0"/>
              <a:t>of the COVID-19 pandemic.</a:t>
            </a:r>
          </a:p>
          <a:p>
            <a:pPr marL="347472" indent="-347472">
              <a:spcAft>
                <a:spcPts val="1200"/>
              </a:spcAft>
              <a:buFont typeface="Wingdings" panose="05000000000000000000" pitchFamily="2" charset="2"/>
              <a:buChar char="§"/>
            </a:pPr>
            <a:r>
              <a:rPr lang="en-US" sz="2400" b="0" dirty="0"/>
              <a:t>But EEO laws do not interfere with or prevent employers from following the guidelines and suggestions made by Centers for Disease Control and Prevention (CDC) other   public health authorities about steps employers should take regarding COVID-19.</a:t>
            </a:r>
          </a:p>
          <a:p>
            <a:pPr marL="347472" indent="-347472">
              <a:spcAft>
                <a:spcPts val="1200"/>
              </a:spcAft>
              <a:buFont typeface="Wingdings" panose="05000000000000000000" pitchFamily="2" charset="2"/>
              <a:buChar char="§"/>
            </a:pPr>
            <a:r>
              <a:rPr lang="en-US" sz="2400" b="0" dirty="0"/>
              <a:t>CDC workplace resources: </a:t>
            </a:r>
            <a:r>
              <a:rPr lang="en-US" sz="2400" b="0" dirty="0">
                <a:hlinkClick r:id="rId2"/>
              </a:rPr>
              <a:t>https://www.CDC.gov/coronavirus/2019-ncov/community/workplaces-businesses/index.html</a:t>
            </a:r>
            <a:r>
              <a:rPr lang="en-US" sz="2400" b="0" dirty="0"/>
              <a:t> </a:t>
            </a:r>
          </a:p>
          <a:p>
            <a:endParaRPr lang="en-US" dirty="0"/>
          </a:p>
        </p:txBody>
      </p:sp>
      <p:sp>
        <p:nvSpPr>
          <p:cNvPr id="3" name="Slide Number Placeholder 2">
            <a:extLst>
              <a:ext uri="{FF2B5EF4-FFF2-40B4-BE49-F238E27FC236}">
                <a16:creationId xmlns:a16="http://schemas.microsoft.com/office/drawing/2014/main" id="{BED19060-4483-44F2-844D-317733F2E92B}"/>
              </a:ext>
            </a:extLst>
          </p:cNvPr>
          <p:cNvSpPr>
            <a:spLocks noGrp="1"/>
          </p:cNvSpPr>
          <p:nvPr>
            <p:ph type="sldNum" sz="quarter" idx="10"/>
          </p:nvPr>
        </p:nvSpPr>
        <p:spPr/>
        <p:txBody>
          <a:bodyPr/>
          <a:lstStyle/>
          <a:p>
            <a:pPr>
              <a:defRPr/>
            </a:pPr>
            <a:fld id="{32333E05-7FC7-4664-8298-5DE09446A44B}" type="slidenum">
              <a:rPr lang="en-US" smtClean="0"/>
              <a:pPr>
                <a:defRPr/>
              </a:pPr>
              <a:t>24</a:t>
            </a:fld>
            <a:endParaRPr lang="en-US" dirty="0"/>
          </a:p>
        </p:txBody>
      </p:sp>
    </p:spTree>
    <p:extLst>
      <p:ext uri="{BB962C8B-B14F-4D97-AF65-F5344CB8AC3E}">
        <p14:creationId xmlns:p14="http://schemas.microsoft.com/office/powerpoint/2010/main" val="409003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BD6EF6-F7C7-4BCE-B688-0EE1CEDE8820}"/>
              </a:ext>
            </a:extLst>
          </p:cNvPr>
          <p:cNvSpPr>
            <a:spLocks noGrp="1"/>
          </p:cNvSpPr>
          <p:nvPr>
            <p:ph type="title" idx="4294967295"/>
          </p:nvPr>
        </p:nvSpPr>
        <p:spPr/>
        <p:txBody>
          <a:bodyPr/>
          <a:lstStyle/>
          <a:p>
            <a:r>
              <a:rPr lang="en-US" dirty="0"/>
              <a:t>Accommodation</a:t>
            </a:r>
            <a:r>
              <a:rPr lang="en-US" baseline="0" dirty="0"/>
              <a:t> Requests</a:t>
            </a:r>
            <a:endParaRPr lang="en-US" dirty="0"/>
          </a:p>
        </p:txBody>
      </p:sp>
      <p:sp>
        <p:nvSpPr>
          <p:cNvPr id="2" name="Content Placeholder 1">
            <a:extLst>
              <a:ext uri="{FF2B5EF4-FFF2-40B4-BE49-F238E27FC236}">
                <a16:creationId xmlns:a16="http://schemas.microsoft.com/office/drawing/2014/main" id="{6BB1D3E7-7B1F-4AE0-8344-9E0C9B184BD9}"/>
              </a:ext>
            </a:extLst>
          </p:cNvPr>
          <p:cNvSpPr>
            <a:spLocks noGrp="1"/>
          </p:cNvSpPr>
          <p:nvPr>
            <p:ph idx="1"/>
          </p:nvPr>
        </p:nvSpPr>
        <p:spPr/>
        <p:txBody>
          <a:bodyPr>
            <a:normAutofit/>
          </a:bodyPr>
          <a:lstStyle/>
          <a:p>
            <a:pPr marL="0" indent="0">
              <a:spcAft>
                <a:spcPts val="1200"/>
              </a:spcAft>
            </a:pPr>
            <a:r>
              <a:rPr lang="en-US" sz="2400" dirty="0">
                <a:solidFill>
                  <a:srgbClr val="0070C0"/>
                </a:solidFill>
              </a:rPr>
              <a:t>Examples of Pandemic-Related ADA </a:t>
            </a:r>
            <a:br>
              <a:rPr lang="en-US" sz="2400" dirty="0">
                <a:solidFill>
                  <a:srgbClr val="0070C0"/>
                </a:solidFill>
              </a:rPr>
            </a:br>
            <a:r>
              <a:rPr lang="en-US" sz="2400" dirty="0">
                <a:solidFill>
                  <a:srgbClr val="0070C0"/>
                </a:solidFill>
              </a:rPr>
              <a:t>Accommodation Requests</a:t>
            </a:r>
          </a:p>
          <a:p>
            <a:pPr marL="347472" indent="-347472">
              <a:spcAft>
                <a:spcPts val="600"/>
              </a:spcAft>
              <a:buFont typeface="Wingdings" panose="05000000000000000000" pitchFamily="2" charset="2"/>
              <a:buChar char="§"/>
            </a:pPr>
            <a:r>
              <a:rPr lang="en-US" sz="2200" b="0" dirty="0"/>
              <a:t>Accommodations to allow being in the workplace.</a:t>
            </a:r>
          </a:p>
          <a:p>
            <a:pPr marL="347472" indent="-347472">
              <a:spcAft>
                <a:spcPts val="600"/>
              </a:spcAft>
              <a:buFont typeface="Wingdings" panose="05000000000000000000" pitchFamily="2" charset="2"/>
              <a:buChar char="§"/>
            </a:pPr>
            <a:r>
              <a:rPr lang="en-US" sz="2200" b="0" dirty="0"/>
              <a:t>Accommodations for those who cannot be in the workplace.</a:t>
            </a:r>
          </a:p>
          <a:p>
            <a:pPr marL="347472" indent="-347472">
              <a:spcAft>
                <a:spcPts val="600"/>
              </a:spcAft>
              <a:buFont typeface="Wingdings" panose="05000000000000000000" pitchFamily="2" charset="2"/>
              <a:buChar char="§"/>
            </a:pPr>
            <a:r>
              <a:rPr lang="en-US" sz="2200" b="0" dirty="0"/>
              <a:t>Accommodations relating to employer’s screening process.</a:t>
            </a:r>
          </a:p>
          <a:p>
            <a:pPr marL="347472" indent="-347472">
              <a:spcAft>
                <a:spcPts val="600"/>
              </a:spcAft>
              <a:buFont typeface="Wingdings" panose="05000000000000000000" pitchFamily="2" charset="2"/>
              <a:buChar char="§"/>
            </a:pPr>
            <a:r>
              <a:rPr lang="en-US" sz="2200" b="0" dirty="0"/>
              <a:t>Accommodations relating to employer’s infection control rules.</a:t>
            </a:r>
          </a:p>
          <a:p>
            <a:pPr marL="347472" indent="-347472">
              <a:buFont typeface="Wingdings" panose="05000000000000000000" pitchFamily="2" charset="2"/>
              <a:buChar char="§"/>
            </a:pPr>
            <a:r>
              <a:rPr lang="en-US" sz="2200" b="0" dirty="0"/>
              <a:t>Accommodation requests relating to employer’s COVID-19 vaccination requirement.</a:t>
            </a:r>
          </a:p>
          <a:p>
            <a:pPr marL="457200" indent="-457200">
              <a:buFont typeface="Wingdings" panose="05000000000000000000" pitchFamily="2" charset="2"/>
              <a:buChar char="§"/>
            </a:pPr>
            <a:endParaRPr lang="en-US" dirty="0"/>
          </a:p>
        </p:txBody>
      </p:sp>
      <p:sp>
        <p:nvSpPr>
          <p:cNvPr id="3" name="Slide Number Placeholder 2">
            <a:extLst>
              <a:ext uri="{FF2B5EF4-FFF2-40B4-BE49-F238E27FC236}">
                <a16:creationId xmlns:a16="http://schemas.microsoft.com/office/drawing/2014/main" id="{461B5E91-071D-4CE4-AC1C-A8BF165C55B9}"/>
              </a:ext>
            </a:extLst>
          </p:cNvPr>
          <p:cNvSpPr>
            <a:spLocks noGrp="1"/>
          </p:cNvSpPr>
          <p:nvPr>
            <p:ph type="sldNum" sz="quarter" idx="10"/>
          </p:nvPr>
        </p:nvSpPr>
        <p:spPr/>
        <p:txBody>
          <a:bodyPr/>
          <a:lstStyle/>
          <a:p>
            <a:pPr>
              <a:defRPr/>
            </a:pPr>
            <a:fld id="{32333E05-7FC7-4664-8298-5DE09446A44B}" type="slidenum">
              <a:rPr lang="en-US" smtClean="0"/>
              <a:pPr>
                <a:defRPr/>
              </a:pPr>
              <a:t>25</a:t>
            </a:fld>
            <a:endParaRPr lang="en-US" dirty="0"/>
          </a:p>
        </p:txBody>
      </p:sp>
    </p:spTree>
    <p:extLst>
      <p:ext uri="{BB962C8B-B14F-4D97-AF65-F5344CB8AC3E}">
        <p14:creationId xmlns:p14="http://schemas.microsoft.com/office/powerpoint/2010/main" val="4011903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1ECB2-1CC0-4E47-B427-9B773691C3B4}"/>
              </a:ext>
            </a:extLst>
          </p:cNvPr>
          <p:cNvSpPr txBox="1">
            <a:spLocks noGrp="1"/>
          </p:cNvSpPr>
          <p:nvPr>
            <p:ph type="title" idx="4294967295"/>
          </p:nvPr>
        </p:nvSpPr>
        <p:spPr bwMode="auto">
          <a:xfrm>
            <a:off x="457200" y="274638"/>
            <a:ext cx="8153400" cy="10207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2C5F"/>
                </a:solidFill>
                <a:effectLst/>
                <a:uLnTx/>
                <a:uFillTx/>
                <a:latin typeface="Arial" pitchFamily="34" charset="0"/>
                <a:ea typeface="+mj-ea"/>
                <a:cs typeface="Arial" pitchFamily="34" charset="0"/>
              </a:rPr>
              <a:t>Accommodation Requests (2)</a:t>
            </a:r>
          </a:p>
        </p:txBody>
      </p:sp>
      <p:sp>
        <p:nvSpPr>
          <p:cNvPr id="2" name="Content Placeholder 1">
            <a:extLst>
              <a:ext uri="{FF2B5EF4-FFF2-40B4-BE49-F238E27FC236}">
                <a16:creationId xmlns:a16="http://schemas.microsoft.com/office/drawing/2014/main" id="{6CB42F15-03F3-4410-AB20-402849E9B074}"/>
              </a:ext>
            </a:extLst>
          </p:cNvPr>
          <p:cNvSpPr>
            <a:spLocks noGrp="1"/>
          </p:cNvSpPr>
          <p:nvPr>
            <p:ph idx="1"/>
          </p:nvPr>
        </p:nvSpPr>
        <p:spPr/>
        <p:txBody>
          <a:bodyPr>
            <a:normAutofit/>
          </a:bodyPr>
          <a:lstStyle/>
          <a:p>
            <a:pPr marL="0" indent="0">
              <a:spcAft>
                <a:spcPts val="1200"/>
              </a:spcAft>
            </a:pPr>
            <a:r>
              <a:rPr lang="en-US" sz="2400" dirty="0">
                <a:solidFill>
                  <a:srgbClr val="0070C0"/>
                </a:solidFill>
              </a:rPr>
              <a:t>Pandemic-Related ADA Accommodation Requests</a:t>
            </a:r>
          </a:p>
          <a:p>
            <a:pPr marL="347472" indent="-347472">
              <a:spcAft>
                <a:spcPts val="600"/>
              </a:spcAft>
              <a:buFont typeface="Wingdings" panose="05000000000000000000" pitchFamily="2" charset="2"/>
              <a:buChar char="§"/>
            </a:pPr>
            <a:r>
              <a:rPr lang="en-US" sz="2200" b="0" dirty="0"/>
              <a:t>Requests may be to accommodate a disability that places individual at higher risk of severe illness if COVID-19 contracted (e.g., immunocompromised, diabetes, heart condition, etc.), or a disability exacerbated by pandemic situation (e.g., anxiety disorder), or COVID-19 itself. </a:t>
            </a:r>
          </a:p>
          <a:p>
            <a:pPr marL="347472" indent="-347472">
              <a:spcAft>
                <a:spcPts val="600"/>
              </a:spcAft>
              <a:buFont typeface="Wingdings" panose="05000000000000000000" pitchFamily="2" charset="2"/>
              <a:buChar char="§"/>
            </a:pPr>
            <a:r>
              <a:rPr lang="en-US" sz="2200" b="0" dirty="0"/>
              <a:t>EEOC has not addressed in WYSK when COVID-19 itself may render someone an “individual with a disability” under the ADA.</a:t>
            </a:r>
          </a:p>
        </p:txBody>
      </p:sp>
      <p:sp>
        <p:nvSpPr>
          <p:cNvPr id="3" name="Slide Number Placeholder 2">
            <a:extLst>
              <a:ext uri="{FF2B5EF4-FFF2-40B4-BE49-F238E27FC236}">
                <a16:creationId xmlns:a16="http://schemas.microsoft.com/office/drawing/2014/main" id="{F05A0A9B-A26E-4E62-93BA-05A62FF4B63E}"/>
              </a:ext>
            </a:extLst>
          </p:cNvPr>
          <p:cNvSpPr>
            <a:spLocks noGrp="1"/>
          </p:cNvSpPr>
          <p:nvPr>
            <p:ph type="sldNum" sz="quarter" idx="10"/>
          </p:nvPr>
        </p:nvSpPr>
        <p:spPr/>
        <p:txBody>
          <a:bodyPr/>
          <a:lstStyle/>
          <a:p>
            <a:pPr>
              <a:defRPr/>
            </a:pPr>
            <a:fld id="{32333E05-7FC7-4664-8298-5DE09446A44B}" type="slidenum">
              <a:rPr lang="en-US" smtClean="0"/>
              <a:pPr>
                <a:defRPr/>
              </a:pPr>
              <a:t>26</a:t>
            </a:fld>
            <a:endParaRPr lang="en-US" dirty="0"/>
          </a:p>
        </p:txBody>
      </p:sp>
    </p:spTree>
    <p:extLst>
      <p:ext uri="{BB962C8B-B14F-4D97-AF65-F5344CB8AC3E}">
        <p14:creationId xmlns:p14="http://schemas.microsoft.com/office/powerpoint/2010/main" val="31439937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1ECB2-1CC0-4E47-B427-9B773691C3B4}"/>
              </a:ext>
            </a:extLst>
          </p:cNvPr>
          <p:cNvSpPr txBox="1">
            <a:spLocks noGrp="1"/>
          </p:cNvSpPr>
          <p:nvPr>
            <p:ph type="title" idx="4294967295"/>
          </p:nvPr>
        </p:nvSpPr>
        <p:spPr bwMode="auto">
          <a:xfrm>
            <a:off x="457200" y="274638"/>
            <a:ext cx="8153400" cy="102076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0" fontAlgn="base" hangingPunct="0">
              <a:spcBef>
                <a:spcPct val="0"/>
              </a:spcBef>
              <a:spcAft>
                <a:spcPct val="0"/>
              </a:spcAft>
              <a:defRPr sz="3200" b="1" kern="1200">
                <a:solidFill>
                  <a:srgbClr val="002C5F"/>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002C5F"/>
                </a:solidFill>
                <a:latin typeface="Arial" charset="0"/>
                <a:cs typeface="Arial" charset="0"/>
              </a:defRPr>
            </a:lvl2pPr>
            <a:lvl3pPr algn="l" rtl="0" eaLnBrk="0" fontAlgn="base" hangingPunct="0">
              <a:spcBef>
                <a:spcPct val="0"/>
              </a:spcBef>
              <a:spcAft>
                <a:spcPct val="0"/>
              </a:spcAft>
              <a:defRPr sz="3200" b="1">
                <a:solidFill>
                  <a:srgbClr val="002C5F"/>
                </a:solidFill>
                <a:latin typeface="Arial" charset="0"/>
                <a:cs typeface="Arial" charset="0"/>
              </a:defRPr>
            </a:lvl3pPr>
            <a:lvl4pPr algn="l" rtl="0" eaLnBrk="0" fontAlgn="base" hangingPunct="0">
              <a:spcBef>
                <a:spcPct val="0"/>
              </a:spcBef>
              <a:spcAft>
                <a:spcPct val="0"/>
              </a:spcAft>
              <a:defRPr sz="3200" b="1">
                <a:solidFill>
                  <a:srgbClr val="002C5F"/>
                </a:solidFill>
                <a:latin typeface="Arial" charset="0"/>
                <a:cs typeface="Arial" charset="0"/>
              </a:defRPr>
            </a:lvl4pPr>
            <a:lvl5pPr algn="l" rtl="0" eaLnBrk="0" fontAlgn="base" hangingPunct="0">
              <a:spcBef>
                <a:spcPct val="0"/>
              </a:spcBef>
              <a:spcAft>
                <a:spcPct val="0"/>
              </a:spcAft>
              <a:defRPr sz="3200" b="1">
                <a:solidFill>
                  <a:srgbClr val="002C5F"/>
                </a:solidFill>
                <a:latin typeface="Arial" charset="0"/>
                <a:cs typeface="Arial" charset="0"/>
              </a:defRPr>
            </a:lvl5pPr>
            <a:lvl6pPr marL="457200" algn="l" rtl="0" fontAlgn="base">
              <a:spcBef>
                <a:spcPct val="0"/>
              </a:spcBef>
              <a:spcAft>
                <a:spcPct val="0"/>
              </a:spcAft>
              <a:defRPr sz="3200" b="1">
                <a:solidFill>
                  <a:srgbClr val="002C5F"/>
                </a:solidFill>
                <a:latin typeface="Arial" charset="0"/>
                <a:cs typeface="Arial" charset="0"/>
              </a:defRPr>
            </a:lvl6pPr>
            <a:lvl7pPr marL="914400" algn="l" rtl="0" fontAlgn="base">
              <a:spcBef>
                <a:spcPct val="0"/>
              </a:spcBef>
              <a:spcAft>
                <a:spcPct val="0"/>
              </a:spcAft>
              <a:defRPr sz="3200" b="1">
                <a:solidFill>
                  <a:srgbClr val="002C5F"/>
                </a:solidFill>
                <a:latin typeface="Arial" charset="0"/>
                <a:cs typeface="Arial" charset="0"/>
              </a:defRPr>
            </a:lvl7pPr>
            <a:lvl8pPr marL="1371600" algn="l" rtl="0" fontAlgn="base">
              <a:spcBef>
                <a:spcPct val="0"/>
              </a:spcBef>
              <a:spcAft>
                <a:spcPct val="0"/>
              </a:spcAft>
              <a:defRPr sz="3200" b="1">
                <a:solidFill>
                  <a:srgbClr val="002C5F"/>
                </a:solidFill>
                <a:latin typeface="Arial" charset="0"/>
                <a:cs typeface="Arial" charset="0"/>
              </a:defRPr>
            </a:lvl8pPr>
            <a:lvl9pPr marL="1828800" algn="l" rtl="0" fontAlgn="base">
              <a:spcBef>
                <a:spcPct val="0"/>
              </a:spcBef>
              <a:spcAft>
                <a:spcPct val="0"/>
              </a:spcAft>
              <a:defRPr sz="3200" b="1">
                <a:solidFill>
                  <a:srgbClr val="002C5F"/>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2C5F"/>
                </a:solidFill>
                <a:effectLst/>
                <a:uLnTx/>
                <a:uFillTx/>
                <a:latin typeface="Arial" pitchFamily="34" charset="0"/>
                <a:ea typeface="+mj-ea"/>
                <a:cs typeface="Arial" pitchFamily="34" charset="0"/>
              </a:rPr>
              <a:t>Accommodation Requests (3)</a:t>
            </a:r>
          </a:p>
        </p:txBody>
      </p:sp>
      <p:sp>
        <p:nvSpPr>
          <p:cNvPr id="2" name="Content Placeholder 1">
            <a:extLst>
              <a:ext uri="{FF2B5EF4-FFF2-40B4-BE49-F238E27FC236}">
                <a16:creationId xmlns:a16="http://schemas.microsoft.com/office/drawing/2014/main" id="{6CB42F15-03F3-4410-AB20-402849E9B074}"/>
              </a:ext>
            </a:extLst>
          </p:cNvPr>
          <p:cNvSpPr>
            <a:spLocks noGrp="1"/>
          </p:cNvSpPr>
          <p:nvPr>
            <p:ph idx="1"/>
          </p:nvPr>
        </p:nvSpPr>
        <p:spPr/>
        <p:txBody>
          <a:bodyPr>
            <a:normAutofit/>
          </a:bodyPr>
          <a:lstStyle/>
          <a:p>
            <a:pPr marL="0" indent="0">
              <a:spcAft>
                <a:spcPts val="1200"/>
              </a:spcAft>
            </a:pPr>
            <a:r>
              <a:rPr lang="en-US" sz="2400" dirty="0">
                <a:solidFill>
                  <a:srgbClr val="0070C0"/>
                </a:solidFill>
              </a:rPr>
              <a:t>Pandemic-Related ADA Accommodation Requests cont’d</a:t>
            </a:r>
          </a:p>
          <a:p>
            <a:pPr marL="347472" indent="-347472">
              <a:spcAft>
                <a:spcPts val="600"/>
              </a:spcAft>
              <a:buFont typeface="Wingdings" panose="05000000000000000000" pitchFamily="2" charset="2"/>
              <a:buChar char="§"/>
            </a:pPr>
            <a:r>
              <a:rPr lang="en-US" sz="2200" b="0" dirty="0"/>
              <a:t>Those designated “essential” or “critical” workers still retain </a:t>
            </a:r>
            <a:br>
              <a:rPr lang="en-US" sz="2200" b="0" dirty="0"/>
            </a:br>
            <a:r>
              <a:rPr lang="en-US" sz="2200" b="0" dirty="0"/>
              <a:t>ADA rights, and therefore may be entitled to accommodation for disability. </a:t>
            </a:r>
          </a:p>
          <a:p>
            <a:pPr marL="347472" indent="-347472">
              <a:buFont typeface="Wingdings" panose="05000000000000000000" pitchFamily="2" charset="2"/>
              <a:buChar char="§"/>
            </a:pPr>
            <a:r>
              <a:rPr lang="en-US" sz="2200" b="0" dirty="0"/>
              <a:t>Employee not entitled to ADA accommodation based on living with or being otherwise associated with an individual with a disability.</a:t>
            </a:r>
          </a:p>
        </p:txBody>
      </p:sp>
      <p:sp>
        <p:nvSpPr>
          <p:cNvPr id="3" name="Slide Number Placeholder 2">
            <a:extLst>
              <a:ext uri="{FF2B5EF4-FFF2-40B4-BE49-F238E27FC236}">
                <a16:creationId xmlns:a16="http://schemas.microsoft.com/office/drawing/2014/main" id="{F05A0A9B-A26E-4E62-93BA-05A62FF4B63E}"/>
              </a:ext>
            </a:extLst>
          </p:cNvPr>
          <p:cNvSpPr>
            <a:spLocks noGrp="1"/>
          </p:cNvSpPr>
          <p:nvPr>
            <p:ph type="sldNum" sz="quarter" idx="10"/>
          </p:nvPr>
        </p:nvSpPr>
        <p:spPr/>
        <p:txBody>
          <a:bodyPr/>
          <a:lstStyle/>
          <a:p>
            <a:pPr>
              <a:defRPr/>
            </a:pPr>
            <a:fld id="{32333E05-7FC7-4664-8298-5DE09446A44B}" type="slidenum">
              <a:rPr lang="en-US" smtClean="0"/>
              <a:pPr>
                <a:defRPr/>
              </a:pPr>
              <a:t>27</a:t>
            </a:fld>
            <a:endParaRPr lang="en-US" dirty="0"/>
          </a:p>
        </p:txBody>
      </p:sp>
    </p:spTree>
    <p:extLst>
      <p:ext uri="{BB962C8B-B14F-4D97-AF65-F5344CB8AC3E}">
        <p14:creationId xmlns:p14="http://schemas.microsoft.com/office/powerpoint/2010/main" val="325403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F0AA76-1083-4431-9743-689149F7CD1A}"/>
              </a:ext>
            </a:extLst>
          </p:cNvPr>
          <p:cNvSpPr>
            <a:spLocks noGrp="1"/>
          </p:cNvSpPr>
          <p:nvPr>
            <p:ph type="title" idx="4294967295"/>
          </p:nvPr>
        </p:nvSpPr>
        <p:spPr/>
        <p:txBody>
          <a:bodyPr/>
          <a:lstStyle/>
          <a:p>
            <a:r>
              <a:rPr lang="en-US" dirty="0"/>
              <a:t>Accommodation Requests (4)</a:t>
            </a:r>
          </a:p>
        </p:txBody>
      </p:sp>
      <p:sp>
        <p:nvSpPr>
          <p:cNvPr id="2" name="Content Placeholder 1">
            <a:extLst>
              <a:ext uri="{FF2B5EF4-FFF2-40B4-BE49-F238E27FC236}">
                <a16:creationId xmlns:a16="http://schemas.microsoft.com/office/drawing/2014/main" id="{6F51A4F3-CE62-4CE7-8905-DDFE47EE74B1}"/>
              </a:ext>
            </a:extLst>
          </p:cNvPr>
          <p:cNvSpPr>
            <a:spLocks noGrp="1"/>
          </p:cNvSpPr>
          <p:nvPr>
            <p:ph idx="1"/>
          </p:nvPr>
        </p:nvSpPr>
        <p:spPr/>
        <p:txBody>
          <a:bodyPr>
            <a:normAutofit/>
          </a:bodyPr>
          <a:lstStyle/>
          <a:p>
            <a:pPr marL="0" indent="0">
              <a:spcAft>
                <a:spcPts val="1200"/>
              </a:spcAft>
            </a:pPr>
            <a:r>
              <a:rPr lang="en-US" sz="2400" dirty="0">
                <a:solidFill>
                  <a:srgbClr val="0070C0"/>
                </a:solidFill>
              </a:rPr>
              <a:t>Transitioning from Mandatory Telework: Accommodation Requests for Continued Telework</a:t>
            </a:r>
            <a:endParaRPr lang="en-US" sz="2400" b="0" dirty="0"/>
          </a:p>
          <a:p>
            <a:pPr marL="347472" indent="-347472">
              <a:spcAft>
                <a:spcPts val="1200"/>
              </a:spcAft>
              <a:buFont typeface="Wingdings" panose="05000000000000000000" pitchFamily="2" charset="2"/>
              <a:buChar char="§"/>
            </a:pPr>
            <a:r>
              <a:rPr lang="en-US" sz="2200" b="0" dirty="0"/>
              <a:t>If employer recalls employee to work, request for continued telework as disability accommodation need not be granted unless ADA requirements met.</a:t>
            </a:r>
          </a:p>
          <a:p>
            <a:pPr marL="347472" indent="-347472">
              <a:spcAft>
                <a:spcPts val="1200"/>
              </a:spcAft>
              <a:buFont typeface="Wingdings" panose="05000000000000000000" pitchFamily="2" charset="2"/>
              <a:buChar char="§"/>
            </a:pPr>
            <a:r>
              <a:rPr lang="en-US" sz="2200" b="0" dirty="0"/>
              <a:t>Employer can restore essential functions if they were </a:t>
            </a:r>
            <a:br>
              <a:rPr lang="en-US" sz="2200" b="0" dirty="0"/>
            </a:br>
            <a:r>
              <a:rPr lang="en-US" sz="2200" b="0" dirty="0"/>
              <a:t>temporarily altered due to mandatory telework.</a:t>
            </a:r>
          </a:p>
          <a:p>
            <a:pPr marL="347472" indent="-347472">
              <a:buFont typeface="Wingdings" panose="05000000000000000000" pitchFamily="2" charset="2"/>
              <a:buChar char="§"/>
            </a:pPr>
            <a:r>
              <a:rPr lang="en-US" sz="2200" b="0" dirty="0"/>
              <a:t>Whether telework was effective during pandemic conditions may be relevant to deciding employee’s request for telework after workplace reopens.</a:t>
            </a:r>
          </a:p>
          <a:p>
            <a:pPr marL="457200" indent="-457200">
              <a:buFont typeface="Wingdings" panose="05000000000000000000" pitchFamily="2" charset="2"/>
              <a:buChar char="§"/>
            </a:pPr>
            <a:endParaRPr lang="en-US" dirty="0">
              <a:solidFill>
                <a:srgbClr val="0070C0"/>
              </a:solidFill>
            </a:endParaRPr>
          </a:p>
        </p:txBody>
      </p:sp>
      <p:sp>
        <p:nvSpPr>
          <p:cNvPr id="3" name="Slide Number Placeholder 2">
            <a:extLst>
              <a:ext uri="{FF2B5EF4-FFF2-40B4-BE49-F238E27FC236}">
                <a16:creationId xmlns:a16="http://schemas.microsoft.com/office/drawing/2014/main" id="{F49C9A31-7659-4674-A8EB-0D14E906477A}"/>
              </a:ext>
            </a:extLst>
          </p:cNvPr>
          <p:cNvSpPr>
            <a:spLocks noGrp="1"/>
          </p:cNvSpPr>
          <p:nvPr>
            <p:ph type="sldNum" sz="quarter" idx="10"/>
          </p:nvPr>
        </p:nvSpPr>
        <p:spPr/>
        <p:txBody>
          <a:bodyPr/>
          <a:lstStyle/>
          <a:p>
            <a:pPr>
              <a:defRPr/>
            </a:pPr>
            <a:fld id="{32333E05-7FC7-4664-8298-5DE09446A44B}" type="slidenum">
              <a:rPr lang="en-US" smtClean="0"/>
              <a:pPr>
                <a:defRPr/>
              </a:pPr>
              <a:t>28</a:t>
            </a:fld>
            <a:endParaRPr lang="en-US" dirty="0"/>
          </a:p>
        </p:txBody>
      </p:sp>
    </p:spTree>
    <p:extLst>
      <p:ext uri="{BB962C8B-B14F-4D97-AF65-F5344CB8AC3E}">
        <p14:creationId xmlns:p14="http://schemas.microsoft.com/office/powerpoint/2010/main" val="3442245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7101AE-5604-4A64-A452-222D7EB1E64B}"/>
              </a:ext>
            </a:extLst>
          </p:cNvPr>
          <p:cNvSpPr>
            <a:spLocks noGrp="1"/>
          </p:cNvSpPr>
          <p:nvPr>
            <p:ph type="title" idx="4294967295"/>
          </p:nvPr>
        </p:nvSpPr>
        <p:spPr/>
        <p:txBody>
          <a:bodyPr/>
          <a:lstStyle/>
          <a:p>
            <a:r>
              <a:rPr lang="en-US" dirty="0"/>
              <a:t>Interactive</a:t>
            </a:r>
            <a:r>
              <a:rPr lang="en-US" baseline="0" dirty="0"/>
              <a:t> Process Issues</a:t>
            </a:r>
            <a:endParaRPr lang="en-US" dirty="0"/>
          </a:p>
        </p:txBody>
      </p:sp>
      <p:sp>
        <p:nvSpPr>
          <p:cNvPr id="2" name="Content Placeholder 1">
            <a:extLst>
              <a:ext uri="{FF2B5EF4-FFF2-40B4-BE49-F238E27FC236}">
                <a16:creationId xmlns:a16="http://schemas.microsoft.com/office/drawing/2014/main" id="{D2E66CA4-99D3-42F0-901B-CDAABA77529B}"/>
              </a:ext>
            </a:extLst>
          </p:cNvPr>
          <p:cNvSpPr>
            <a:spLocks noGrp="1"/>
          </p:cNvSpPr>
          <p:nvPr>
            <p:ph idx="1"/>
          </p:nvPr>
        </p:nvSpPr>
        <p:spPr/>
        <p:txBody>
          <a:bodyPr>
            <a:normAutofit/>
          </a:bodyPr>
          <a:lstStyle/>
          <a:p>
            <a:pPr marL="0" indent="-457200">
              <a:spcAft>
                <a:spcPts val="1200"/>
              </a:spcAft>
            </a:pPr>
            <a:r>
              <a:rPr lang="en-US" sz="2400" dirty="0">
                <a:solidFill>
                  <a:srgbClr val="0070C0"/>
                </a:solidFill>
              </a:rPr>
              <a:t>Employer Permitted to Use Usual Process to Handle Pandemic-Related ADA Accommodation Requests</a:t>
            </a:r>
          </a:p>
          <a:p>
            <a:pPr marL="347472" indent="-347472">
              <a:spcAft>
                <a:spcPts val="1200"/>
              </a:spcAft>
              <a:buFont typeface="Wingdings" panose="05000000000000000000" pitchFamily="2" charset="2"/>
              <a:buChar char="§"/>
            </a:pPr>
            <a:r>
              <a:rPr lang="en-US" sz="2100" b="0" dirty="0"/>
              <a:t>ADA permits employer to request medical documentation if disability or need for accommodation not obvious or already known. </a:t>
            </a:r>
          </a:p>
          <a:p>
            <a:pPr marL="347472" indent="-347472">
              <a:spcAft>
                <a:spcPts val="1200"/>
              </a:spcAft>
              <a:buFont typeface="Wingdings" panose="05000000000000000000" pitchFamily="2" charset="2"/>
              <a:buChar char="§"/>
            </a:pPr>
            <a:r>
              <a:rPr lang="en-US" sz="2100" b="0" dirty="0"/>
              <a:t>Employer has discretion to choose among effective accommodations.</a:t>
            </a:r>
          </a:p>
          <a:p>
            <a:pPr marL="347472" indent="-347472">
              <a:spcAft>
                <a:spcPts val="1200"/>
              </a:spcAft>
              <a:buFont typeface="Wingdings" panose="05000000000000000000" pitchFamily="2" charset="2"/>
              <a:buChar char="§"/>
            </a:pPr>
            <a:r>
              <a:rPr lang="en-US" sz="2100" b="0" dirty="0"/>
              <a:t>Where requested accommodation would result in undue hardship, employer must offer an alternative reasonable accommodation if available absent undue hardship.</a:t>
            </a:r>
          </a:p>
          <a:p>
            <a:pPr marL="347472" indent="-347472">
              <a:spcAft>
                <a:spcPts val="1200"/>
              </a:spcAft>
              <a:buFont typeface="Wingdings" panose="05000000000000000000" pitchFamily="2" charset="2"/>
              <a:buChar char="§"/>
            </a:pPr>
            <a:r>
              <a:rPr lang="en-US" sz="2100" b="0" dirty="0"/>
              <a:t>May be helpful to consult </a:t>
            </a:r>
            <a:r>
              <a:rPr lang="en-US" sz="2100" b="0" dirty="0">
                <a:hlinkClick r:id="rId3"/>
              </a:rPr>
              <a:t>Job Accommodation Network (JAN) </a:t>
            </a:r>
            <a:r>
              <a:rPr lang="en-US" sz="2100" b="0" dirty="0"/>
              <a:t>COVID-19 resources for types of accommodations.</a:t>
            </a:r>
          </a:p>
        </p:txBody>
      </p:sp>
      <p:sp>
        <p:nvSpPr>
          <p:cNvPr id="3" name="Slide Number Placeholder 2">
            <a:extLst>
              <a:ext uri="{FF2B5EF4-FFF2-40B4-BE49-F238E27FC236}">
                <a16:creationId xmlns:a16="http://schemas.microsoft.com/office/drawing/2014/main" id="{5021F061-44CB-4ED3-89AB-631541FD7788}"/>
              </a:ext>
            </a:extLst>
          </p:cNvPr>
          <p:cNvSpPr>
            <a:spLocks noGrp="1"/>
          </p:cNvSpPr>
          <p:nvPr>
            <p:ph type="sldNum" sz="quarter" idx="10"/>
          </p:nvPr>
        </p:nvSpPr>
        <p:spPr/>
        <p:txBody>
          <a:bodyPr/>
          <a:lstStyle/>
          <a:p>
            <a:pPr>
              <a:defRPr/>
            </a:pPr>
            <a:fld id="{32333E05-7FC7-4664-8298-5DE09446A44B}" type="slidenum">
              <a:rPr lang="en-US" smtClean="0"/>
              <a:pPr>
                <a:defRPr/>
              </a:pPr>
              <a:t>29</a:t>
            </a:fld>
            <a:endParaRPr lang="en-US" dirty="0"/>
          </a:p>
        </p:txBody>
      </p:sp>
    </p:spTree>
    <p:extLst>
      <p:ext uri="{BB962C8B-B14F-4D97-AF65-F5344CB8AC3E}">
        <p14:creationId xmlns:p14="http://schemas.microsoft.com/office/powerpoint/2010/main" val="1912582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02EA-FC8B-479A-8DDD-85F402493598}"/>
              </a:ext>
            </a:extLst>
          </p:cNvPr>
          <p:cNvSpPr>
            <a:spLocks noGrp="1"/>
          </p:cNvSpPr>
          <p:nvPr>
            <p:ph type="title" idx="4294967295"/>
          </p:nvPr>
        </p:nvSpPr>
        <p:spPr>
          <a:xfrm>
            <a:off x="457200" y="274638"/>
            <a:ext cx="8153400" cy="1020762"/>
          </a:xfrm>
        </p:spPr>
        <p:txBody>
          <a:bodyPr/>
          <a:lstStyle/>
          <a:p>
            <a:r>
              <a:rPr lang="en-US" dirty="0"/>
              <a:t>Housekeeping Cont’d</a:t>
            </a:r>
            <a:endParaRPr lang="en-US" sz="2800" dirty="0"/>
          </a:p>
        </p:txBody>
      </p:sp>
      <p:sp>
        <p:nvSpPr>
          <p:cNvPr id="18434" name="Content Placeholder 2">
            <a:extLst>
              <a:ext uri="{FF2B5EF4-FFF2-40B4-BE49-F238E27FC236}">
                <a16:creationId xmlns:a16="http://schemas.microsoft.com/office/drawing/2014/main" id="{6A0B5A2F-404E-47BD-9168-BCE498C4C6AC}"/>
              </a:ext>
            </a:extLst>
          </p:cNvPr>
          <p:cNvSpPr>
            <a:spLocks noGrp="1"/>
          </p:cNvSpPr>
          <p:nvPr>
            <p:ph idx="1"/>
          </p:nvPr>
        </p:nvSpPr>
        <p:spPr/>
        <p:txBody>
          <a:bodyPr>
            <a:normAutofit lnSpcReduction="10000"/>
          </a:bodyPr>
          <a:lstStyle/>
          <a:p>
            <a:pPr marL="457200" indent="-457200">
              <a:spcAft>
                <a:spcPts val="0"/>
              </a:spcAft>
              <a:buFont typeface="Wingdings" panose="05000000000000000000" pitchFamily="2" charset="2"/>
              <a:buChar char="§"/>
              <a:defRPr/>
            </a:pPr>
            <a:r>
              <a:rPr lang="en-US" altLang="en-US" dirty="0"/>
              <a:t>PPT Slides</a:t>
            </a:r>
          </a:p>
          <a:p>
            <a:pPr marL="749808" lvl="1" indent="-347472">
              <a:spcAft>
                <a:spcPts val="600"/>
              </a:spcAft>
              <a:defRPr/>
            </a:pPr>
            <a:r>
              <a:rPr lang="en-US" altLang="en-US" dirty="0"/>
              <a:t>S</a:t>
            </a:r>
            <a:r>
              <a:rPr lang="en-US" altLang="en-US" b="0" dirty="0"/>
              <a:t>ee the link included in the webcast chat </a:t>
            </a:r>
          </a:p>
          <a:p>
            <a:pPr marL="749808" lvl="1" indent="-347472">
              <a:spcAft>
                <a:spcPts val="1200"/>
              </a:spcAft>
              <a:defRPr/>
            </a:pPr>
            <a:r>
              <a:rPr lang="en-US" altLang="en-US" b="0" dirty="0"/>
              <a:t>Download from the </a:t>
            </a:r>
            <a:r>
              <a:rPr lang="en-US" altLang="en-US" b="0" dirty="0">
                <a:hlinkClick r:id="rId3"/>
              </a:rPr>
              <a:t>Webcast Archive</a:t>
            </a:r>
            <a:r>
              <a:rPr lang="en-US" altLang="en-US" b="0" dirty="0"/>
              <a:t> section </a:t>
            </a:r>
            <a:br>
              <a:rPr lang="en-US" altLang="en-US" b="0" dirty="0"/>
            </a:br>
            <a:r>
              <a:rPr lang="en-US" altLang="en-US" b="0" dirty="0"/>
              <a:t>of the </a:t>
            </a:r>
            <a:r>
              <a:rPr lang="en-US" altLang="en-US" b="0" dirty="0">
                <a:hlinkClick r:id="rId4"/>
              </a:rPr>
              <a:t>Training</a:t>
            </a:r>
            <a:r>
              <a:rPr lang="en-US" altLang="en-US" b="0" dirty="0"/>
              <a:t> page at AskJAN.org</a:t>
            </a:r>
          </a:p>
          <a:p>
            <a:pPr marL="457200" indent="-457200">
              <a:spcAft>
                <a:spcPts val="0"/>
              </a:spcAft>
              <a:buFont typeface="Wingdings" panose="05000000000000000000" pitchFamily="2" charset="2"/>
              <a:buChar char="§"/>
              <a:defRPr/>
            </a:pPr>
            <a:r>
              <a:rPr lang="en-US" altLang="en-US" dirty="0"/>
              <a:t>Captioning</a:t>
            </a:r>
          </a:p>
          <a:p>
            <a:pPr marL="749808" lvl="1" indent="-347472">
              <a:spcAft>
                <a:spcPts val="600"/>
              </a:spcAft>
              <a:defRPr/>
            </a:pPr>
            <a:r>
              <a:rPr lang="en-US" altLang="en-US" b="0" dirty="0"/>
              <a:t>Use the closed caption </a:t>
            </a:r>
            <a:br>
              <a:rPr lang="en-US" altLang="en-US" b="0" dirty="0"/>
            </a:br>
            <a:r>
              <a:rPr lang="en-US" altLang="en-US" b="0" dirty="0"/>
              <a:t>option at the bottom </a:t>
            </a:r>
            <a:r>
              <a:rPr lang="en-US" altLang="en-US" dirty="0"/>
              <a:t>of the screen</a:t>
            </a:r>
          </a:p>
          <a:p>
            <a:pPr marL="749808" lvl="1" indent="-347472">
              <a:spcAft>
                <a:spcPts val="1200"/>
              </a:spcAft>
              <a:defRPr/>
            </a:pPr>
            <a:r>
              <a:rPr lang="en-US" altLang="en-US" dirty="0"/>
              <a:t>Transcript will be available with webcast archive</a:t>
            </a:r>
          </a:p>
          <a:p>
            <a:pPr marL="457200" indent="-457200">
              <a:spcAft>
                <a:spcPts val="1200"/>
              </a:spcAft>
              <a:buFont typeface="Wingdings" panose="05000000000000000000" pitchFamily="2" charset="2"/>
              <a:buChar char="§"/>
              <a:defRPr/>
            </a:pPr>
            <a:r>
              <a:rPr lang="en-US" altLang="en-US" dirty="0"/>
              <a:t>This event is being recorded</a:t>
            </a:r>
          </a:p>
          <a:p>
            <a:pPr marL="457200" indent="-457200">
              <a:spcAft>
                <a:spcPts val="1200"/>
              </a:spcAft>
              <a:buFont typeface="Wingdings" panose="05000000000000000000" pitchFamily="2" charset="2"/>
              <a:buChar char="§"/>
              <a:defRPr/>
            </a:pPr>
            <a:r>
              <a:rPr lang="en-US" altLang="en-US" dirty="0"/>
              <a:t>Please complete the evaluation at the end</a:t>
            </a:r>
          </a:p>
          <a:p>
            <a:pPr lvl="1" eaLnBrk="1" hangingPunct="1">
              <a:lnSpc>
                <a:spcPct val="90000"/>
              </a:lnSpc>
              <a:spcBef>
                <a:spcPct val="0"/>
              </a:spcBef>
              <a:buFont typeface="Arial" panose="020B0604020202020204" pitchFamily="34" charset="0"/>
              <a:buChar char="•"/>
              <a:defRPr/>
            </a:pPr>
            <a:endParaRPr lang="en-US" altLang="en-US" dirty="0"/>
          </a:p>
          <a:p>
            <a:pPr marL="0" indent="0" eaLnBrk="1" hangingPunct="1">
              <a:lnSpc>
                <a:spcPct val="90000"/>
              </a:lnSpc>
              <a:defRPr/>
            </a:pPr>
            <a:endParaRPr lang="en-US" altLang="en-US" dirty="0"/>
          </a:p>
        </p:txBody>
      </p:sp>
      <p:sp>
        <p:nvSpPr>
          <p:cNvPr id="51204" name="Slide Number Placeholder 5">
            <a:extLst>
              <a:ext uri="{FF2B5EF4-FFF2-40B4-BE49-F238E27FC236}">
                <a16:creationId xmlns:a16="http://schemas.microsoft.com/office/drawing/2014/main" id="{6EB1996F-3691-4EFB-BBF4-E0DEDD59627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defRPr sz="3200">
                <a:solidFill>
                  <a:srgbClr val="002C5F"/>
                </a:solidFill>
                <a:latin typeface="Arial" panose="020B0604020202020204" pitchFamily="34" charset="0"/>
                <a:cs typeface="Arial" panose="020B0604020202020204" pitchFamily="34" charset="0"/>
              </a:defRPr>
            </a:lvl1pPr>
            <a:lvl2pPr marL="557213" indent="-214313">
              <a:spcBef>
                <a:spcPct val="20000"/>
              </a:spcBef>
              <a:buFont typeface="Wingdings" panose="05000000000000000000" pitchFamily="2" charset="2"/>
              <a:buChar char="§"/>
              <a:defRPr sz="2800">
                <a:solidFill>
                  <a:srgbClr val="002C5F"/>
                </a:solidFill>
                <a:latin typeface="Arial" panose="020B0604020202020204" pitchFamily="34" charset="0"/>
                <a:cs typeface="Arial" panose="020B0604020202020204" pitchFamily="34" charset="0"/>
              </a:defRPr>
            </a:lvl2pPr>
            <a:lvl3pPr marL="857250" indent="-171450">
              <a:spcBef>
                <a:spcPct val="20000"/>
              </a:spcBef>
              <a:buFont typeface="Wingdings" panose="05000000000000000000" pitchFamily="2" charset="2"/>
              <a:buChar char="§"/>
              <a:defRPr sz="2400">
                <a:solidFill>
                  <a:srgbClr val="002C5F"/>
                </a:solidFill>
                <a:latin typeface="Arial" panose="020B0604020202020204" pitchFamily="34" charset="0"/>
                <a:cs typeface="Arial" panose="020B0604020202020204" pitchFamily="34" charset="0"/>
              </a:defRPr>
            </a:lvl3pPr>
            <a:lvl4pPr marL="12001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4pPr>
            <a:lvl5pPr marL="15430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5pPr>
            <a:lvl6pPr marL="20002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6pPr>
            <a:lvl7pPr marL="24574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7pPr>
            <a:lvl8pPr marL="29146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8pPr>
            <a:lvl9pPr marL="33718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38AEFA12-7985-4821-89F0-2C4C207FFFE0}" type="slidenum">
              <a:rPr kumimoji="0" lang="en-US" alt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altLang="en-US" sz="1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135570E4-9E8D-4518-9D9E-A4C9E2D4BB6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876338" y="3212636"/>
            <a:ext cx="1192178" cy="675088"/>
          </a:xfrm>
          <a:prstGeom prst="rect">
            <a:avLst/>
          </a:prstGeom>
        </p:spPr>
      </p:pic>
    </p:spTree>
    <p:extLst>
      <p:ext uri="{BB962C8B-B14F-4D97-AF65-F5344CB8AC3E}">
        <p14:creationId xmlns:p14="http://schemas.microsoft.com/office/powerpoint/2010/main" val="238117905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D38655-9062-4E5A-81C9-D102EFC1997F}"/>
              </a:ext>
            </a:extLst>
          </p:cNvPr>
          <p:cNvSpPr>
            <a:spLocks noGrp="1"/>
          </p:cNvSpPr>
          <p:nvPr>
            <p:ph type="title" idx="4294967295"/>
          </p:nvPr>
        </p:nvSpPr>
        <p:spPr/>
        <p:txBody>
          <a:bodyPr/>
          <a:lstStyle/>
          <a:p>
            <a:r>
              <a:rPr lang="en-US" dirty="0"/>
              <a:t>Accommodation</a:t>
            </a:r>
            <a:r>
              <a:rPr lang="en-US" baseline="0" dirty="0"/>
              <a:t> Requests (5) </a:t>
            </a:r>
            <a:endParaRPr lang="en-US" dirty="0"/>
          </a:p>
        </p:txBody>
      </p:sp>
      <p:sp>
        <p:nvSpPr>
          <p:cNvPr id="2" name="Content Placeholder 1">
            <a:extLst>
              <a:ext uri="{FF2B5EF4-FFF2-40B4-BE49-F238E27FC236}">
                <a16:creationId xmlns:a16="http://schemas.microsoft.com/office/drawing/2014/main" id="{A35068BB-4CA3-46CA-8137-984C0D6B8407}"/>
              </a:ext>
            </a:extLst>
          </p:cNvPr>
          <p:cNvSpPr>
            <a:spLocks noGrp="1"/>
          </p:cNvSpPr>
          <p:nvPr>
            <p:ph idx="1"/>
          </p:nvPr>
        </p:nvSpPr>
        <p:spPr/>
        <p:txBody>
          <a:bodyPr>
            <a:normAutofit fontScale="70000" lnSpcReduction="20000"/>
          </a:bodyPr>
          <a:lstStyle/>
          <a:p>
            <a:pPr marL="0" indent="0">
              <a:spcAft>
                <a:spcPts val="1200"/>
              </a:spcAft>
            </a:pPr>
            <a:r>
              <a:rPr lang="en-US" sz="3400" dirty="0">
                <a:solidFill>
                  <a:srgbClr val="0070C0"/>
                </a:solidFill>
              </a:rPr>
              <a:t>Pregnancy</a:t>
            </a:r>
          </a:p>
          <a:p>
            <a:pPr marL="0" indent="0">
              <a:spcAft>
                <a:spcPts val="600"/>
              </a:spcAft>
            </a:pPr>
            <a:r>
              <a:rPr lang="en-US" dirty="0"/>
              <a:t>Under ADA:</a:t>
            </a:r>
          </a:p>
          <a:p>
            <a:pPr marL="347472" indent="-347472">
              <a:spcAft>
                <a:spcPts val="1200"/>
              </a:spcAft>
              <a:buFont typeface="Wingdings" panose="05000000000000000000" pitchFamily="2" charset="2"/>
              <a:buChar char="§"/>
            </a:pPr>
            <a:r>
              <a:rPr lang="en-US" b="0" dirty="0"/>
              <a:t>Pregnancy itself not a disability, but reasonable accommodation absent undue hardship is available for pregnancy-related medical condition if it is a disability and other ADA requirements met</a:t>
            </a:r>
          </a:p>
          <a:p>
            <a:pPr marL="0" indent="0">
              <a:spcAft>
                <a:spcPts val="600"/>
              </a:spcAft>
            </a:pPr>
            <a:r>
              <a:rPr lang="en-US" dirty="0"/>
              <a:t>Under Title VII as amended by Pregnancy Discrimination Act (PDA):</a:t>
            </a:r>
          </a:p>
          <a:p>
            <a:pPr marL="347472" indent="-347472">
              <a:spcAft>
                <a:spcPts val="1200"/>
              </a:spcAft>
              <a:buFont typeface="Wingdings" panose="05000000000000000000" pitchFamily="2" charset="2"/>
              <a:buChar char="§"/>
            </a:pPr>
            <a:r>
              <a:rPr lang="en-US" b="0" dirty="0"/>
              <a:t>Pregnant employee may be entitled to job modifications to same extent provided for other employees who are similar in their ability or inability to work. Ensure supervisors know how to handle such requests to avoid disparate treatment in violation of Title VII.</a:t>
            </a:r>
          </a:p>
          <a:p>
            <a:pPr marL="347472" indent="-347472">
              <a:buFont typeface="Wingdings" panose="05000000000000000000" pitchFamily="2" charset="2"/>
              <a:buChar char="§"/>
            </a:pPr>
            <a:r>
              <a:rPr lang="en-US" b="0" dirty="0"/>
              <a:t>Legal Rights of Pregnant Workers Under Federal Law: </a:t>
            </a:r>
            <a:r>
              <a:rPr lang="en-US" b="0" dirty="0">
                <a:hlinkClick r:id="rId2"/>
              </a:rPr>
              <a:t>https://www.eeoc.gov/laws/guidance/legal-rights-pregnant-workers-under-federal-law</a:t>
            </a:r>
            <a:endParaRPr lang="en-US" b="0" dirty="0"/>
          </a:p>
          <a:p>
            <a:pPr marL="0" indent="0"/>
            <a:endParaRPr lang="en-US" b="0" dirty="0"/>
          </a:p>
          <a:p>
            <a:pPr marL="0" indent="0"/>
            <a:endParaRPr lang="en-US" b="0" dirty="0"/>
          </a:p>
          <a:p>
            <a:pPr marL="0" indent="0"/>
            <a:endParaRPr lang="en-US" dirty="0">
              <a:solidFill>
                <a:srgbClr val="0096DB"/>
              </a:solidFill>
            </a:endParaRPr>
          </a:p>
        </p:txBody>
      </p:sp>
      <p:sp>
        <p:nvSpPr>
          <p:cNvPr id="3" name="Slide Number Placeholder 2">
            <a:extLst>
              <a:ext uri="{FF2B5EF4-FFF2-40B4-BE49-F238E27FC236}">
                <a16:creationId xmlns:a16="http://schemas.microsoft.com/office/drawing/2014/main" id="{0FA25D11-EF82-4DF6-BD4C-3AACDB81A8AC}"/>
              </a:ext>
            </a:extLst>
          </p:cNvPr>
          <p:cNvSpPr>
            <a:spLocks noGrp="1"/>
          </p:cNvSpPr>
          <p:nvPr>
            <p:ph type="sldNum" sz="quarter" idx="10"/>
          </p:nvPr>
        </p:nvSpPr>
        <p:spPr/>
        <p:txBody>
          <a:bodyPr/>
          <a:lstStyle/>
          <a:p>
            <a:pPr>
              <a:defRPr/>
            </a:pPr>
            <a:fld id="{32333E05-7FC7-4664-8298-5DE09446A44B}" type="slidenum">
              <a:rPr lang="en-US" smtClean="0"/>
              <a:pPr>
                <a:defRPr/>
              </a:pPr>
              <a:t>30</a:t>
            </a:fld>
            <a:endParaRPr lang="en-US" dirty="0"/>
          </a:p>
        </p:txBody>
      </p:sp>
    </p:spTree>
    <p:extLst>
      <p:ext uri="{BB962C8B-B14F-4D97-AF65-F5344CB8AC3E}">
        <p14:creationId xmlns:p14="http://schemas.microsoft.com/office/powerpoint/2010/main" val="3262944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D8324A-01B3-4DA9-BC66-B5712AC143AE}"/>
              </a:ext>
            </a:extLst>
          </p:cNvPr>
          <p:cNvSpPr>
            <a:spLocks noGrp="1"/>
          </p:cNvSpPr>
          <p:nvPr>
            <p:ph type="title" idx="4294967295"/>
          </p:nvPr>
        </p:nvSpPr>
        <p:spPr/>
        <p:txBody>
          <a:bodyPr/>
          <a:lstStyle/>
          <a:p>
            <a:r>
              <a:rPr lang="en-US" dirty="0"/>
              <a:t>Accommodation Requests (6)</a:t>
            </a:r>
          </a:p>
        </p:txBody>
      </p:sp>
      <p:sp>
        <p:nvSpPr>
          <p:cNvPr id="2" name="Content Placeholder 1">
            <a:extLst>
              <a:ext uri="{FF2B5EF4-FFF2-40B4-BE49-F238E27FC236}">
                <a16:creationId xmlns:a16="http://schemas.microsoft.com/office/drawing/2014/main" id="{00BE78D4-C6E7-4B1F-BE77-CE38AC7652F6}"/>
              </a:ext>
            </a:extLst>
          </p:cNvPr>
          <p:cNvSpPr>
            <a:spLocks noGrp="1"/>
          </p:cNvSpPr>
          <p:nvPr>
            <p:ph idx="1"/>
          </p:nvPr>
        </p:nvSpPr>
        <p:spPr/>
        <p:txBody>
          <a:bodyPr>
            <a:normAutofit/>
          </a:bodyPr>
          <a:lstStyle/>
          <a:p>
            <a:pPr marL="0" indent="0">
              <a:spcAft>
                <a:spcPts val="1200"/>
              </a:spcAft>
            </a:pPr>
            <a:r>
              <a:rPr lang="en-US" sz="2400" dirty="0">
                <a:solidFill>
                  <a:srgbClr val="0070C0"/>
                </a:solidFill>
              </a:rPr>
              <a:t>Information/Inviting Advance Requests</a:t>
            </a:r>
            <a:endParaRPr lang="en-US" sz="2400" b="0" dirty="0">
              <a:solidFill>
                <a:srgbClr val="0070C0"/>
              </a:solidFill>
            </a:endParaRPr>
          </a:p>
          <a:p>
            <a:pPr marL="347472" indent="-347472">
              <a:spcAft>
                <a:spcPts val="1200"/>
              </a:spcAft>
              <a:buFont typeface="Wingdings" panose="05000000000000000000" pitchFamily="2" charset="2"/>
              <a:buChar char="§"/>
            </a:pPr>
            <a:r>
              <a:rPr lang="en-US" sz="2200" b="0" dirty="0"/>
              <a:t>Employer is free to provide information to entire workforce about who to contact to request accommodation or other flexibilities. </a:t>
            </a:r>
          </a:p>
          <a:p>
            <a:pPr marL="347472" indent="-347472">
              <a:spcAft>
                <a:spcPts val="1200"/>
              </a:spcAft>
              <a:buFont typeface="Wingdings" panose="05000000000000000000" pitchFamily="2" charset="2"/>
              <a:buChar char="§"/>
            </a:pPr>
            <a:r>
              <a:rPr lang="en-US" sz="2200" b="0" dirty="0"/>
              <a:t>Employer also may invite advance requests even before workplace reopens from those employees who may choose to make early request.</a:t>
            </a:r>
          </a:p>
          <a:p>
            <a:pPr marL="347472" indent="-347472">
              <a:buFont typeface="Wingdings" panose="05000000000000000000" pitchFamily="2" charset="2"/>
              <a:buChar char="§"/>
            </a:pPr>
            <a:r>
              <a:rPr lang="en-US" sz="2200" b="0" dirty="0"/>
              <a:t>If an employee chooses not to request accommodation in advance, and instead requests it at a later time, the employer must still consider the request at that time.</a:t>
            </a:r>
          </a:p>
          <a:p>
            <a:endParaRPr lang="en-US" dirty="0"/>
          </a:p>
        </p:txBody>
      </p:sp>
      <p:sp>
        <p:nvSpPr>
          <p:cNvPr id="3" name="Slide Number Placeholder 2">
            <a:extLst>
              <a:ext uri="{FF2B5EF4-FFF2-40B4-BE49-F238E27FC236}">
                <a16:creationId xmlns:a16="http://schemas.microsoft.com/office/drawing/2014/main" id="{9D3EFEB7-E44C-4108-8671-EC41C3C3A2A6}"/>
              </a:ext>
            </a:extLst>
          </p:cNvPr>
          <p:cNvSpPr>
            <a:spLocks noGrp="1"/>
          </p:cNvSpPr>
          <p:nvPr>
            <p:ph type="sldNum" sz="quarter" idx="10"/>
          </p:nvPr>
        </p:nvSpPr>
        <p:spPr/>
        <p:txBody>
          <a:bodyPr/>
          <a:lstStyle/>
          <a:p>
            <a:pPr>
              <a:defRPr/>
            </a:pPr>
            <a:fld id="{32333E05-7FC7-4664-8298-5DE09446A44B}" type="slidenum">
              <a:rPr lang="en-US" smtClean="0"/>
              <a:pPr>
                <a:defRPr/>
              </a:pPr>
              <a:t>31</a:t>
            </a:fld>
            <a:endParaRPr lang="en-US" dirty="0"/>
          </a:p>
        </p:txBody>
      </p:sp>
    </p:spTree>
    <p:extLst>
      <p:ext uri="{BB962C8B-B14F-4D97-AF65-F5344CB8AC3E}">
        <p14:creationId xmlns:p14="http://schemas.microsoft.com/office/powerpoint/2010/main" val="743419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B46D63-E0DA-4883-BA39-7AFF6F3A1694}"/>
              </a:ext>
            </a:extLst>
          </p:cNvPr>
          <p:cNvSpPr>
            <a:spLocks noGrp="1"/>
          </p:cNvSpPr>
          <p:nvPr>
            <p:ph type="title" idx="4294967295"/>
          </p:nvPr>
        </p:nvSpPr>
        <p:spPr/>
        <p:txBody>
          <a:bodyPr/>
          <a:lstStyle/>
          <a:p>
            <a:r>
              <a:rPr lang="en-US" dirty="0"/>
              <a:t>Confidentiality</a:t>
            </a:r>
          </a:p>
        </p:txBody>
      </p:sp>
      <p:sp>
        <p:nvSpPr>
          <p:cNvPr id="2" name="Content Placeholder 1">
            <a:extLst>
              <a:ext uri="{FF2B5EF4-FFF2-40B4-BE49-F238E27FC236}">
                <a16:creationId xmlns:a16="http://schemas.microsoft.com/office/drawing/2014/main" id="{89DBE27B-C80A-43A6-B12C-AF4A08F30569}"/>
              </a:ext>
            </a:extLst>
          </p:cNvPr>
          <p:cNvSpPr>
            <a:spLocks noGrp="1"/>
          </p:cNvSpPr>
          <p:nvPr>
            <p:ph idx="1"/>
          </p:nvPr>
        </p:nvSpPr>
        <p:spPr/>
        <p:txBody>
          <a:bodyPr>
            <a:normAutofit/>
          </a:bodyPr>
          <a:lstStyle/>
          <a:p>
            <a:pPr marL="347472" indent="-347472">
              <a:spcAft>
                <a:spcPts val="1200"/>
              </a:spcAft>
              <a:buFont typeface="Wingdings" panose="05000000000000000000" pitchFamily="2" charset="2"/>
              <a:buChar char="§"/>
            </a:pPr>
            <a:r>
              <a:rPr lang="en-US" sz="2000" b="0" dirty="0"/>
              <a:t>With limited exceptions, ADA requires employers to keep confidential any applicant/employee medical information.</a:t>
            </a:r>
          </a:p>
          <a:p>
            <a:pPr marL="347472" indent="-347472">
              <a:spcAft>
                <a:spcPts val="1200"/>
              </a:spcAft>
              <a:buFont typeface="Wingdings" panose="05000000000000000000" pitchFamily="2" charset="2"/>
              <a:buChar char="§"/>
            </a:pPr>
            <a:r>
              <a:rPr lang="en-US" sz="2000" b="0" dirty="0"/>
              <a:t>Includes not only diagnosis or treatments, but also that individual has requested or is receiving accommodation. </a:t>
            </a:r>
          </a:p>
          <a:p>
            <a:pPr marL="347472" indent="-347472">
              <a:spcAft>
                <a:spcPts val="1200"/>
              </a:spcAft>
              <a:buFont typeface="Wingdings" panose="05000000000000000000" pitchFamily="2" charset="2"/>
              <a:buChar char="§"/>
            </a:pPr>
            <a:r>
              <a:rPr lang="en-US" sz="2000" b="0" dirty="0"/>
              <a:t>Keep medical records separate from personnel file.</a:t>
            </a:r>
          </a:p>
          <a:p>
            <a:pPr marL="347472" indent="-347472">
              <a:spcAft>
                <a:spcPts val="1200"/>
              </a:spcAft>
              <a:buFont typeface="Wingdings" panose="05000000000000000000" pitchFamily="2" charset="2"/>
              <a:buChar char="§"/>
            </a:pPr>
            <a:r>
              <a:rPr lang="en-US" sz="2000" b="0" dirty="0"/>
              <a:t>Restricts who employer can inform of an employee’s COVID-19 diagnosis or symptoms.</a:t>
            </a:r>
          </a:p>
          <a:p>
            <a:pPr marL="347472" indent="-347472">
              <a:spcAft>
                <a:spcPts val="1200"/>
              </a:spcAft>
              <a:buFont typeface="Wingdings" panose="05000000000000000000" pitchFamily="2" charset="2"/>
              <a:buChar char="§"/>
            </a:pPr>
            <a:r>
              <a:rPr lang="en-US" sz="2000" b="0" dirty="0"/>
              <a:t>May inform official(s) designated to handle response, and public health authorities.</a:t>
            </a:r>
          </a:p>
          <a:p>
            <a:pPr marL="347472" indent="-347472">
              <a:spcAft>
                <a:spcPts val="1200"/>
              </a:spcAft>
              <a:buFont typeface="Wingdings" panose="05000000000000000000" pitchFamily="2" charset="2"/>
              <a:buChar char="§"/>
            </a:pPr>
            <a:r>
              <a:rPr lang="en-US" sz="2000" b="0" dirty="0"/>
              <a:t>If informing other employees or customers, cannot disclose employee’s name. Instead need to use a generic description (e.g., “someone who works on 4th floor”).</a:t>
            </a:r>
          </a:p>
          <a:p>
            <a:endParaRPr lang="en-US" dirty="0"/>
          </a:p>
        </p:txBody>
      </p:sp>
      <p:sp>
        <p:nvSpPr>
          <p:cNvPr id="3" name="Slide Number Placeholder 2">
            <a:extLst>
              <a:ext uri="{FF2B5EF4-FFF2-40B4-BE49-F238E27FC236}">
                <a16:creationId xmlns:a16="http://schemas.microsoft.com/office/drawing/2014/main" id="{06A722B1-1EF0-4616-84FA-C1A721F8C5F0}"/>
              </a:ext>
            </a:extLst>
          </p:cNvPr>
          <p:cNvSpPr>
            <a:spLocks noGrp="1"/>
          </p:cNvSpPr>
          <p:nvPr>
            <p:ph type="sldNum" sz="quarter" idx="10"/>
          </p:nvPr>
        </p:nvSpPr>
        <p:spPr/>
        <p:txBody>
          <a:bodyPr/>
          <a:lstStyle/>
          <a:p>
            <a:pPr>
              <a:defRPr/>
            </a:pPr>
            <a:fld id="{32333E05-7FC7-4664-8298-5DE09446A44B}" type="slidenum">
              <a:rPr lang="en-US" smtClean="0"/>
              <a:pPr>
                <a:defRPr/>
              </a:pPr>
              <a:t>32</a:t>
            </a:fld>
            <a:endParaRPr lang="en-US" dirty="0"/>
          </a:p>
        </p:txBody>
      </p:sp>
    </p:spTree>
    <p:extLst>
      <p:ext uri="{BB962C8B-B14F-4D97-AF65-F5344CB8AC3E}">
        <p14:creationId xmlns:p14="http://schemas.microsoft.com/office/powerpoint/2010/main" val="160281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EEO Laws &amp; COVID-19 Vaccination</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347472" indent="-347472">
              <a:spcAft>
                <a:spcPts val="1200"/>
              </a:spcAft>
              <a:buFont typeface="Wingdings" panose="05000000000000000000" pitchFamily="2" charset="2"/>
              <a:buChar char="§"/>
            </a:pPr>
            <a:r>
              <a:rPr lang="en-US" sz="2200" b="0" dirty="0"/>
              <a:t>Federal EEO laws do not prevent employer from requiring all employees physically entering the workplace to be vaccinated for COVID-19, subject to the reasonable accommodation provisions of Title VII and the ADA, and other EEO considerations. </a:t>
            </a:r>
          </a:p>
          <a:p>
            <a:pPr marL="347472" indent="-347472">
              <a:spcAft>
                <a:spcPts val="1200"/>
              </a:spcAft>
              <a:buFont typeface="Wingdings" panose="05000000000000000000" pitchFamily="2" charset="2"/>
              <a:buChar char="§"/>
            </a:pPr>
            <a:r>
              <a:rPr lang="en-US" sz="2200" b="0" dirty="0"/>
              <a:t>These principles apply whether employee gets vaccinated in the community or by the employer.   </a:t>
            </a:r>
          </a:p>
          <a:p>
            <a:pPr marL="347472" indent="-347472">
              <a:spcAft>
                <a:spcPts val="1200"/>
              </a:spcAft>
              <a:buFont typeface="Wingdings" panose="05000000000000000000" pitchFamily="2" charset="2"/>
              <a:buChar char="§"/>
            </a:pPr>
            <a:r>
              <a:rPr lang="en-US" sz="2200" b="0" dirty="0"/>
              <a:t>EEOC’s role in addressing vaccination is limited to application of the federal EEO laws.  </a:t>
            </a:r>
          </a:p>
          <a:p>
            <a:pPr marL="347472" indent="-347472">
              <a:spcAft>
                <a:spcPts val="1200"/>
              </a:spcAft>
              <a:buFont typeface="Wingdings" panose="05000000000000000000" pitchFamily="2" charset="2"/>
              <a:buChar char="§"/>
            </a:pPr>
            <a:r>
              <a:rPr lang="en-US" sz="2200" b="0" dirty="0"/>
              <a:t>Check other federal, state, and local laws that may apply.</a:t>
            </a:r>
          </a:p>
          <a:p>
            <a:endParaRPr lang="en-US" dirty="0"/>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33</a:t>
            </a:fld>
            <a:endParaRPr lang="en-US" dirty="0"/>
          </a:p>
        </p:txBody>
      </p:sp>
    </p:spTree>
    <p:extLst>
      <p:ext uri="{BB962C8B-B14F-4D97-AF65-F5344CB8AC3E}">
        <p14:creationId xmlns:p14="http://schemas.microsoft.com/office/powerpoint/2010/main" val="912169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Employer Vaccination Policies </a:t>
            </a:r>
            <a:r>
              <a:rPr lang="en-US" sz="2400" i="1" u="sng" dirty="0">
                <a:solidFill>
                  <a:srgbClr val="0070C0"/>
                </a:solidFill>
              </a:rPr>
              <a:t>Requiring</a:t>
            </a:r>
            <a:r>
              <a:rPr lang="en-US" sz="2400" dirty="0">
                <a:solidFill>
                  <a:srgbClr val="0070C0"/>
                </a:solidFill>
              </a:rPr>
              <a:t> Vaccination</a:t>
            </a:r>
            <a:endParaRPr lang="en-US" sz="2400" b="0" dirty="0">
              <a:solidFill>
                <a:srgbClr val="0070C0"/>
              </a:solidFill>
            </a:endParaRPr>
          </a:p>
          <a:p>
            <a:pPr marL="347472" indent="-347472">
              <a:spcAft>
                <a:spcPts val="600"/>
              </a:spcAft>
              <a:buFont typeface="Wingdings" panose="05000000000000000000" pitchFamily="2" charset="2"/>
              <a:buChar char="§"/>
            </a:pPr>
            <a:r>
              <a:rPr lang="en-US" sz="2200" b="0" dirty="0"/>
              <a:t>If employees are required to bring in proof of community vaccination:</a:t>
            </a:r>
          </a:p>
          <a:p>
            <a:pPr marL="747522" lvl="1" indent="-347472">
              <a:spcAft>
                <a:spcPts val="1200"/>
              </a:spcAft>
            </a:pPr>
            <a:r>
              <a:rPr lang="en-US" sz="2200" b="0" dirty="0"/>
              <a:t>It is not an ADA disability-related inquiry or medical exam by the employer.</a:t>
            </a:r>
          </a:p>
          <a:p>
            <a:pPr marL="347472" indent="-347472">
              <a:spcAft>
                <a:spcPts val="600"/>
              </a:spcAft>
              <a:buFont typeface="Wingdings" panose="05000000000000000000" pitchFamily="2" charset="2"/>
              <a:buChar char="§"/>
            </a:pPr>
            <a:r>
              <a:rPr lang="en-US" sz="2200" b="0" dirty="0"/>
              <a:t>If employees are required to have a vaccination administered directly by employer (or its agent):</a:t>
            </a:r>
          </a:p>
          <a:p>
            <a:pPr marL="747522" lvl="1" indent="-347472">
              <a:spcAft>
                <a:spcPts val="1200"/>
              </a:spcAft>
            </a:pPr>
            <a:r>
              <a:rPr lang="en-US" sz="2200" b="0" dirty="0"/>
              <a:t>Employer would be asking the CDC-recommended, pre-vaccination screening questions, which include disability-related inquiries, so ADA “direct threat” standard will have to be met. </a:t>
            </a:r>
            <a:endParaRPr lang="en-US" sz="2200" dirty="0"/>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34</a:t>
            </a:fld>
            <a:endParaRPr lang="en-US" dirty="0"/>
          </a:p>
        </p:txBody>
      </p:sp>
    </p:spTree>
    <p:extLst>
      <p:ext uri="{BB962C8B-B14F-4D97-AF65-F5344CB8AC3E}">
        <p14:creationId xmlns:p14="http://schemas.microsoft.com/office/powerpoint/2010/main" val="2802759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 (2)</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Employees Who Cannot Be Vaccinated </a:t>
            </a:r>
            <a:br>
              <a:rPr lang="en-US" sz="2400" dirty="0">
                <a:solidFill>
                  <a:srgbClr val="0070C0"/>
                </a:solidFill>
              </a:rPr>
            </a:br>
            <a:r>
              <a:rPr lang="en-US" sz="2400" dirty="0">
                <a:solidFill>
                  <a:srgbClr val="0070C0"/>
                </a:solidFill>
              </a:rPr>
              <a:t>Due to Disability</a:t>
            </a:r>
          </a:p>
          <a:p>
            <a:pPr>
              <a:spcAft>
                <a:spcPts val="600"/>
              </a:spcAft>
              <a:buFont typeface="Wingdings" panose="05000000000000000000" pitchFamily="2" charset="2"/>
              <a:buChar char="§"/>
            </a:pPr>
            <a:r>
              <a:rPr lang="en-US" sz="2200" b="0" dirty="0"/>
              <a:t>If a particular employee cannot meet an employer’s vaccination requirement because of disability, employer may not require compliance for that employee unless it can demonstrate:</a:t>
            </a:r>
          </a:p>
          <a:p>
            <a:pPr lvl="1">
              <a:spcAft>
                <a:spcPts val="600"/>
              </a:spcAft>
            </a:pPr>
            <a:r>
              <a:rPr lang="en-US" sz="2200" b="0" dirty="0"/>
              <a:t>the individual would pose a “direct threat” to the health or safety of the employee or others in the workplace; and</a:t>
            </a:r>
          </a:p>
          <a:p>
            <a:pPr lvl="1">
              <a:spcAft>
                <a:spcPts val="1200"/>
              </a:spcAft>
            </a:pPr>
            <a:r>
              <a:rPr lang="en-US" sz="2200" b="0" dirty="0"/>
              <a:t>there is no reasonable accommodation that would reduce or eliminate the threat.</a:t>
            </a:r>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35</a:t>
            </a:fld>
            <a:endParaRPr lang="en-US" dirty="0"/>
          </a:p>
        </p:txBody>
      </p:sp>
    </p:spTree>
    <p:extLst>
      <p:ext uri="{BB962C8B-B14F-4D97-AF65-F5344CB8AC3E}">
        <p14:creationId xmlns:p14="http://schemas.microsoft.com/office/powerpoint/2010/main" val="3243033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 (3)</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Requests to Be Excused from Mandatory Vaccination</a:t>
            </a:r>
          </a:p>
          <a:p>
            <a:pPr>
              <a:spcAft>
                <a:spcPts val="1200"/>
              </a:spcAft>
              <a:buFont typeface="Wingdings" panose="05000000000000000000" pitchFamily="2" charset="2"/>
              <a:buChar char="§"/>
            </a:pPr>
            <a:r>
              <a:rPr lang="en-US" sz="2200" b="0" dirty="0"/>
              <a:t>Managers and supervisors responsible for communicating with employees about compliance with an employer’s vaccination requirement should know how to recognize an accommodation request from an employee and know to whom to refer the request for full consideration.</a:t>
            </a:r>
          </a:p>
          <a:p>
            <a:pPr>
              <a:spcAft>
                <a:spcPts val="1200"/>
              </a:spcAft>
              <a:buFont typeface="Wingdings" panose="05000000000000000000" pitchFamily="2" charset="2"/>
              <a:buChar char="§"/>
            </a:pPr>
            <a:r>
              <a:rPr lang="en-US" sz="2200" b="0" dirty="0"/>
              <a:t>As a best practice, before instituting a mandatory vaccination policy, employers should provide managers, supervisors, and those responsible for implementing the policy with clear information about how to handle accommodation requests related to the policy.</a:t>
            </a:r>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36</a:t>
            </a:fld>
            <a:endParaRPr lang="en-US" dirty="0"/>
          </a:p>
        </p:txBody>
      </p:sp>
    </p:spTree>
    <p:extLst>
      <p:ext uri="{BB962C8B-B14F-4D97-AF65-F5344CB8AC3E}">
        <p14:creationId xmlns:p14="http://schemas.microsoft.com/office/powerpoint/2010/main" val="942511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 (4)</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Examples of Reasonable Accommodations for Employees who are Unvaccinated </a:t>
            </a:r>
          </a:p>
          <a:p>
            <a:pPr>
              <a:spcAft>
                <a:spcPts val="600"/>
              </a:spcAft>
              <a:buFont typeface="Wingdings" panose="05000000000000000000" pitchFamily="2" charset="2"/>
              <a:buChar char="§"/>
            </a:pPr>
            <a:r>
              <a:rPr lang="en-US" sz="2200" b="0" dirty="0"/>
              <a:t>As a reasonable accommodation, if it does not pose an undue hardship on the employer’s business, an unvaccinated employee entering the workplace might, </a:t>
            </a:r>
            <a:br>
              <a:rPr lang="en-US" sz="2200" b="0" dirty="0"/>
            </a:br>
            <a:r>
              <a:rPr lang="en-US" sz="2200" b="0" dirty="0"/>
              <a:t>for example:</a:t>
            </a:r>
          </a:p>
          <a:p>
            <a:pPr lvl="1">
              <a:spcAft>
                <a:spcPts val="600"/>
              </a:spcAft>
            </a:pPr>
            <a:r>
              <a:rPr lang="en-US" sz="2000" b="0" dirty="0"/>
              <a:t>wear a face mask;</a:t>
            </a:r>
          </a:p>
          <a:p>
            <a:pPr lvl="1">
              <a:spcAft>
                <a:spcPts val="600"/>
              </a:spcAft>
            </a:pPr>
            <a:r>
              <a:rPr lang="en-US" sz="2000" b="0" dirty="0"/>
              <a:t>work at a social distance from coworkers or non-employees;</a:t>
            </a:r>
          </a:p>
          <a:p>
            <a:pPr lvl="1">
              <a:spcAft>
                <a:spcPts val="600"/>
              </a:spcAft>
            </a:pPr>
            <a:r>
              <a:rPr lang="en-US" sz="2000" b="0" dirty="0"/>
              <a:t>work a modified shift;</a:t>
            </a:r>
          </a:p>
          <a:p>
            <a:pPr lvl="1">
              <a:spcAft>
                <a:spcPts val="600"/>
              </a:spcAft>
            </a:pPr>
            <a:r>
              <a:rPr lang="en-US" sz="2000" b="0" dirty="0"/>
              <a:t>get periodic tests for COVID-19;</a:t>
            </a:r>
          </a:p>
          <a:p>
            <a:pPr lvl="1">
              <a:spcAft>
                <a:spcPts val="600"/>
              </a:spcAft>
            </a:pPr>
            <a:r>
              <a:rPr lang="en-US" sz="2000" b="0" dirty="0"/>
              <a:t>be given the opportunity to telework; </a:t>
            </a:r>
          </a:p>
          <a:p>
            <a:pPr lvl="1">
              <a:spcAft>
                <a:spcPts val="1200"/>
              </a:spcAft>
            </a:pPr>
            <a:r>
              <a:rPr lang="en-US" sz="2000" b="0" dirty="0"/>
              <a:t>be offered reassignment as accommodation of last resort.</a:t>
            </a:r>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37</a:t>
            </a:fld>
            <a:endParaRPr lang="en-US" dirty="0"/>
          </a:p>
        </p:txBody>
      </p:sp>
    </p:spTree>
    <p:extLst>
      <p:ext uri="{BB962C8B-B14F-4D97-AF65-F5344CB8AC3E}">
        <p14:creationId xmlns:p14="http://schemas.microsoft.com/office/powerpoint/2010/main" val="2950928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 (5)</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Requests for Accommodation by Those Who</a:t>
            </a:r>
            <a:br>
              <a:rPr lang="en-US" sz="2400" dirty="0">
                <a:solidFill>
                  <a:srgbClr val="0070C0"/>
                </a:solidFill>
              </a:rPr>
            </a:br>
            <a:r>
              <a:rPr lang="en-US" sz="2400" dirty="0">
                <a:solidFill>
                  <a:srgbClr val="0070C0"/>
                </a:solidFill>
              </a:rPr>
              <a:t>are Fully Vaccinated</a:t>
            </a:r>
          </a:p>
          <a:p>
            <a:pPr>
              <a:spcAft>
                <a:spcPts val="1200"/>
              </a:spcAft>
              <a:buFont typeface="Wingdings" panose="05000000000000000000" pitchFamily="2" charset="2"/>
              <a:buChar char="§"/>
            </a:pPr>
            <a:r>
              <a:rPr lang="en-US" sz="2200" b="0" dirty="0"/>
              <a:t>When an employee asks for disability accommodation, whether the employee is fully vaccinated or not, employer should engage in interactive process. </a:t>
            </a:r>
          </a:p>
          <a:p>
            <a:pPr>
              <a:spcAft>
                <a:spcPts val="1200"/>
              </a:spcAft>
              <a:buFont typeface="Wingdings" panose="05000000000000000000" pitchFamily="2" charset="2"/>
              <a:buChar char="§"/>
            </a:pPr>
            <a:r>
              <a:rPr lang="en-US" sz="2200" b="0" dirty="0"/>
              <a:t>May include seeking information from employee's health care provider with employee’s consent explaining why an accommodation is needed. </a:t>
            </a:r>
          </a:p>
          <a:p>
            <a:pPr>
              <a:spcAft>
                <a:spcPts val="1200"/>
              </a:spcAft>
              <a:buFont typeface="Wingdings" panose="05000000000000000000" pitchFamily="2" charset="2"/>
              <a:buChar char="§"/>
            </a:pPr>
            <a:r>
              <a:rPr lang="en-US" sz="2200" dirty="0"/>
              <a:t>Example:  </a:t>
            </a:r>
            <a:r>
              <a:rPr lang="en-US" sz="2200" b="0" dirty="0"/>
              <a:t>Some individuals who are immunocompromised might still need reasonable accommodations because COVID-19 vaccine may not offer them same measure of protection as others. </a:t>
            </a:r>
          </a:p>
          <a:p>
            <a:pPr lvl="1">
              <a:spcAft>
                <a:spcPts val="1200"/>
              </a:spcAft>
            </a:pPr>
            <a:endParaRPr lang="en-US" sz="2000" b="0" dirty="0"/>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38</a:t>
            </a:fld>
            <a:endParaRPr lang="en-US" dirty="0"/>
          </a:p>
        </p:txBody>
      </p:sp>
    </p:spTree>
    <p:extLst>
      <p:ext uri="{BB962C8B-B14F-4D97-AF65-F5344CB8AC3E}">
        <p14:creationId xmlns:p14="http://schemas.microsoft.com/office/powerpoint/2010/main" val="20112496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Confidentiality &amp; Vaccination</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a:spcAft>
                <a:spcPts val="1200"/>
              </a:spcAft>
              <a:buFont typeface="Wingdings" panose="05000000000000000000" pitchFamily="2" charset="2"/>
              <a:buChar char="§"/>
            </a:pPr>
            <a:r>
              <a:rPr lang="en-US" sz="2200" b="0" dirty="0"/>
              <a:t>ADA requires employer to maintain confidentiality of employee medical information, such as documentation or other confirmation of COVID-19 vaccination.  </a:t>
            </a:r>
          </a:p>
          <a:p>
            <a:pPr>
              <a:spcAft>
                <a:spcPts val="1200"/>
              </a:spcAft>
              <a:buFont typeface="Wingdings" panose="05000000000000000000" pitchFamily="2" charset="2"/>
              <a:buChar char="§"/>
            </a:pPr>
            <a:r>
              <a:rPr lang="en-US" sz="2200" b="0" dirty="0"/>
              <a:t>ADA confidentiality requirement applies regardless of where the employee gets the vaccination.  </a:t>
            </a:r>
          </a:p>
          <a:p>
            <a:pPr>
              <a:spcAft>
                <a:spcPts val="1200"/>
              </a:spcAft>
              <a:buFont typeface="Wingdings" panose="05000000000000000000" pitchFamily="2" charset="2"/>
              <a:buChar char="§"/>
            </a:pPr>
            <a:r>
              <a:rPr lang="en-US" sz="2200" b="0" dirty="0"/>
              <a:t>Under ADA, this information, like all employee medical information, must be kept confidential</a:t>
            </a:r>
            <a:br>
              <a:rPr lang="en-US" sz="2200" b="0" dirty="0"/>
            </a:br>
            <a:r>
              <a:rPr lang="en-US" sz="2200" b="0" dirty="0"/>
              <a:t>and stored separately from the </a:t>
            </a:r>
            <a:br>
              <a:rPr lang="en-US" sz="2200" b="0" dirty="0"/>
            </a:br>
            <a:r>
              <a:rPr lang="en-US" sz="2200" b="0" dirty="0"/>
              <a:t>employee’s personnel files.</a:t>
            </a:r>
          </a:p>
          <a:p>
            <a:pPr lvl="1">
              <a:spcAft>
                <a:spcPts val="1200"/>
              </a:spcAft>
            </a:pPr>
            <a:endParaRPr lang="en-US" sz="2000" b="0" dirty="0"/>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39</a:t>
            </a:fld>
            <a:endParaRPr lang="en-US" dirty="0"/>
          </a:p>
        </p:txBody>
      </p:sp>
      <p:pic>
        <p:nvPicPr>
          <p:cNvPr id="8" name="Picture 7">
            <a:extLst>
              <a:ext uri="{FF2B5EF4-FFF2-40B4-BE49-F238E27FC236}">
                <a16:creationId xmlns:a16="http://schemas.microsoft.com/office/drawing/2014/main" id="{3768D3F2-3609-40A9-AE37-EDC1A0780180}"/>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5158" y="4148498"/>
            <a:ext cx="1807723" cy="2051338"/>
          </a:xfrm>
          <a:prstGeom prst="rect">
            <a:avLst/>
          </a:prstGeom>
        </p:spPr>
      </p:pic>
    </p:spTree>
    <p:extLst>
      <p:ext uri="{BB962C8B-B14F-4D97-AF65-F5344CB8AC3E}">
        <p14:creationId xmlns:p14="http://schemas.microsoft.com/office/powerpoint/2010/main" val="870072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3F5C0A0-7D4A-4293-8F87-E865AB782244}"/>
              </a:ext>
            </a:extLst>
          </p:cNvPr>
          <p:cNvSpPr>
            <a:spLocks noGrp="1"/>
          </p:cNvSpPr>
          <p:nvPr>
            <p:ph type="title" idx="4294967295"/>
          </p:nvPr>
        </p:nvSpPr>
        <p:spPr>
          <a:xfrm>
            <a:off x="433136" y="274638"/>
            <a:ext cx="7720263" cy="1020762"/>
          </a:xfrm>
        </p:spPr>
        <p:txBody>
          <a:bodyPr/>
          <a:lstStyle/>
          <a:p>
            <a:r>
              <a:rPr lang="en-US" dirty="0"/>
              <a:t>ADA Update – Part 1</a:t>
            </a:r>
          </a:p>
        </p:txBody>
      </p:sp>
      <p:graphicFrame>
        <p:nvGraphicFramePr>
          <p:cNvPr id="7" name="Content Placeholder 4" descr="Accommodation and ADA Challenges:&#10;Engaging in the interactive process&#10;Leave and attendance&#10;Performance and conduct&#10;Policy Modifications&#10;COVID-19 pandemic issues">
            <a:extLst>
              <a:ext uri="{FF2B5EF4-FFF2-40B4-BE49-F238E27FC236}">
                <a16:creationId xmlns:a16="http://schemas.microsoft.com/office/drawing/2014/main" id="{1743EBE4-C8C8-4F0C-A86C-C7FA280B8ADB}"/>
              </a:ext>
            </a:extLst>
          </p:cNvPr>
          <p:cNvGraphicFramePr>
            <a:graphicFrameLocks noGrp="1"/>
          </p:cNvGraphicFramePr>
          <p:nvPr>
            <p:ph idx="4294967295"/>
            <p:extLst>
              <p:ext uri="{D42A27DB-BD31-4B8C-83A1-F6EECF244321}">
                <p14:modId xmlns:p14="http://schemas.microsoft.com/office/powerpoint/2010/main" val="2926934699"/>
              </p:ext>
            </p:extLst>
          </p:nvPr>
        </p:nvGraphicFramePr>
        <p:xfrm>
          <a:off x="820270" y="1295401"/>
          <a:ext cx="7890593" cy="5197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C4BFCD8-37E7-4619-82D9-187E971F3D86}"/>
              </a:ext>
            </a:extLst>
          </p:cNvPr>
          <p:cNvSpPr>
            <a:spLocks noGrp="1"/>
          </p:cNvSpPr>
          <p:nvPr>
            <p:ph type="sldNum" sz="quarter" idx="10"/>
          </p:nvPr>
        </p:nvSpPr>
        <p:spPr/>
        <p:txBody>
          <a:bodyPr wrap="square" anchor="t">
            <a:normAutofit/>
          </a:bodyPr>
          <a:lstStyle/>
          <a:p>
            <a:pPr marL="0" marR="0" lvl="0" indent="0" algn="ctr" defTabSz="914400" rtl="0" eaLnBrk="1" fontAlgn="base" latinLnBrk="0" hangingPunct="1">
              <a:lnSpc>
                <a:spcPct val="100000"/>
              </a:lnSpc>
              <a:spcBef>
                <a:spcPct val="0"/>
              </a:spcBef>
              <a:spcAft>
                <a:spcPts val="600"/>
              </a:spcAft>
              <a:buClrTx/>
              <a:buSzTx/>
              <a:buFontTx/>
              <a:buNone/>
              <a:tabLst/>
              <a:defRPr/>
            </a:pPr>
            <a:fld id="{D2F2E2CF-030C-49FB-92CA-5153BE26C217}" type="slidenum">
              <a:rPr kumimoji="0" lang="en-US" sz="1400"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ts val="600"/>
                </a:spcAft>
                <a:buClrTx/>
                <a:buSzTx/>
                <a:buFontTx/>
                <a:buNone/>
                <a:tabLst/>
                <a:defRPr/>
              </a:pPr>
              <a:t>4</a:t>
            </a:fld>
            <a:endParaRPr kumimoji="0" lang="en-US" sz="1400" b="0" i="0" u="none" strike="noStrike" kern="1200" cap="none" spc="0" normalizeH="0" baseline="0" noProof="0">
              <a:ln>
                <a:noFill/>
              </a:ln>
              <a:solidFill>
                <a:srgbClr val="FFFFFF"/>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16080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F1A29C-F7D7-40B5-A768-DBF5856556F3}"/>
              </a:ext>
            </a:extLst>
          </p:cNvPr>
          <p:cNvSpPr>
            <a:spLocks noGrp="1"/>
          </p:cNvSpPr>
          <p:nvPr>
            <p:ph type="title" idx="4294967295"/>
          </p:nvPr>
        </p:nvSpPr>
        <p:spPr/>
        <p:txBody>
          <a:bodyPr/>
          <a:lstStyle/>
          <a:p>
            <a:r>
              <a:rPr lang="en-US" sz="2800" dirty="0"/>
              <a:t>ADA &amp; COVID-19 Vaccination (6)</a:t>
            </a:r>
          </a:p>
        </p:txBody>
      </p:sp>
      <p:sp>
        <p:nvSpPr>
          <p:cNvPr id="2" name="Content Placeholder 1">
            <a:extLst>
              <a:ext uri="{FF2B5EF4-FFF2-40B4-BE49-F238E27FC236}">
                <a16:creationId xmlns:a16="http://schemas.microsoft.com/office/drawing/2014/main" id="{52A30C50-EFD3-4F26-B6F3-70BCE6B86899}"/>
              </a:ext>
            </a:extLst>
          </p:cNvPr>
          <p:cNvSpPr>
            <a:spLocks noGrp="1"/>
          </p:cNvSpPr>
          <p:nvPr>
            <p:ph idx="1"/>
          </p:nvPr>
        </p:nvSpPr>
        <p:spPr/>
        <p:txBody>
          <a:bodyPr>
            <a:normAutofit/>
          </a:bodyPr>
          <a:lstStyle/>
          <a:p>
            <a:pPr marL="0" indent="0">
              <a:spcAft>
                <a:spcPts val="1200"/>
              </a:spcAft>
            </a:pPr>
            <a:r>
              <a:rPr lang="en-US" sz="2400" dirty="0">
                <a:solidFill>
                  <a:srgbClr val="0070C0"/>
                </a:solidFill>
              </a:rPr>
              <a:t>Employer Incentives for Voluntary Vaccination</a:t>
            </a:r>
          </a:p>
          <a:p>
            <a:pPr>
              <a:spcAft>
                <a:spcPts val="1200"/>
              </a:spcAft>
              <a:buFont typeface="Wingdings" panose="05000000000000000000" pitchFamily="2" charset="2"/>
              <a:buChar char="§"/>
            </a:pPr>
            <a:r>
              <a:rPr lang="en-US" sz="2200" b="0" dirty="0"/>
              <a:t>An employer </a:t>
            </a:r>
            <a:r>
              <a:rPr lang="en-US" sz="2200" dirty="0"/>
              <a:t>may offer an incentive to employees for voluntarily receiving a vaccination administered by </a:t>
            </a:r>
            <a:br>
              <a:rPr lang="en-US" sz="2200" dirty="0"/>
            </a:br>
            <a:r>
              <a:rPr lang="en-US" sz="2200" dirty="0"/>
              <a:t>the employer or its agent if the incentive is not so substantial as to be coercive</a:t>
            </a:r>
            <a:r>
              <a:rPr lang="en-US" sz="2200" b="0" dirty="0"/>
              <a:t>.  </a:t>
            </a:r>
          </a:p>
          <a:p>
            <a:pPr>
              <a:spcAft>
                <a:spcPts val="1200"/>
              </a:spcAft>
              <a:buFont typeface="Wingdings" panose="05000000000000000000" pitchFamily="2" charset="2"/>
              <a:buChar char="§"/>
            </a:pPr>
            <a:r>
              <a:rPr lang="en-US" sz="2200" dirty="0"/>
              <a:t>This limit on incentives does not apply </a:t>
            </a:r>
            <a:r>
              <a:rPr lang="en-US" sz="2200" b="0" dirty="0"/>
              <a:t>if an employer offers an incentive to </a:t>
            </a:r>
            <a:r>
              <a:rPr lang="en-US" sz="2200" dirty="0"/>
              <a:t>employees to voluntarily provide documentation or other confirmation </a:t>
            </a:r>
            <a:r>
              <a:rPr lang="en-US" sz="2200" b="0" dirty="0"/>
              <a:t>that they received a COVID-19 </a:t>
            </a:r>
            <a:r>
              <a:rPr lang="en-US" sz="2200" dirty="0"/>
              <a:t>vaccination on their own in the community </a:t>
            </a:r>
            <a:r>
              <a:rPr lang="en-US" sz="2200" b="0" dirty="0"/>
              <a:t>(such as from a pharmacy, personal health care provider, or public clinic, rather than from the employer or its agent).</a:t>
            </a:r>
          </a:p>
          <a:p>
            <a:pPr lvl="1">
              <a:spcAft>
                <a:spcPts val="1200"/>
              </a:spcAft>
            </a:pPr>
            <a:endParaRPr lang="en-US" sz="2000" b="0" dirty="0"/>
          </a:p>
        </p:txBody>
      </p:sp>
      <p:sp>
        <p:nvSpPr>
          <p:cNvPr id="3" name="Slide Number Placeholder 2">
            <a:extLst>
              <a:ext uri="{FF2B5EF4-FFF2-40B4-BE49-F238E27FC236}">
                <a16:creationId xmlns:a16="http://schemas.microsoft.com/office/drawing/2014/main" id="{1966530E-0C34-41C9-A239-7A0714D7C366}"/>
              </a:ext>
            </a:extLst>
          </p:cNvPr>
          <p:cNvSpPr>
            <a:spLocks noGrp="1"/>
          </p:cNvSpPr>
          <p:nvPr>
            <p:ph type="sldNum" sz="quarter" idx="10"/>
          </p:nvPr>
        </p:nvSpPr>
        <p:spPr/>
        <p:txBody>
          <a:bodyPr/>
          <a:lstStyle/>
          <a:p>
            <a:pPr>
              <a:defRPr/>
            </a:pPr>
            <a:fld id="{32333E05-7FC7-4664-8298-5DE09446A44B}" type="slidenum">
              <a:rPr lang="en-US" smtClean="0"/>
              <a:pPr>
                <a:defRPr/>
              </a:pPr>
              <a:t>40</a:t>
            </a:fld>
            <a:endParaRPr lang="en-US" dirty="0"/>
          </a:p>
        </p:txBody>
      </p:sp>
    </p:spTree>
    <p:extLst>
      <p:ext uri="{BB962C8B-B14F-4D97-AF65-F5344CB8AC3E}">
        <p14:creationId xmlns:p14="http://schemas.microsoft.com/office/powerpoint/2010/main" val="2743865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5B6CBC-4A8D-47F2-8AD3-337E1A440748}"/>
              </a:ext>
              <a:ext uri="{C183D7F6-B498-43B3-948B-1728B52AA6E4}">
                <adec:decorative xmlns:adec="http://schemas.microsoft.com/office/drawing/2017/decorative" val="0"/>
              </a:ext>
            </a:extLst>
          </p:cNvPr>
          <p:cNvSpPr>
            <a:spLocks noGrp="1"/>
          </p:cNvSpPr>
          <p:nvPr>
            <p:ph type="title" idx="4294967295"/>
          </p:nvPr>
        </p:nvSpPr>
        <p:spPr/>
        <p:txBody>
          <a:bodyPr/>
          <a:lstStyle/>
          <a:p>
            <a:r>
              <a:rPr lang="en-US" dirty="0"/>
              <a:t>Questions?</a:t>
            </a:r>
          </a:p>
        </p:txBody>
      </p:sp>
      <p:sp>
        <p:nvSpPr>
          <p:cNvPr id="2" name="Content Placeholder 1">
            <a:extLst>
              <a:ext uri="{FF2B5EF4-FFF2-40B4-BE49-F238E27FC236}">
                <a16:creationId xmlns:a16="http://schemas.microsoft.com/office/drawing/2014/main" id="{CAF1B07F-1D7A-498B-87AA-237AA9DC8A36}"/>
              </a:ext>
              <a:ext uri="{C183D7F6-B498-43B3-948B-1728B52AA6E4}">
                <adec:decorative xmlns:adec="http://schemas.microsoft.com/office/drawing/2017/decorative" val="1"/>
              </a:ext>
            </a:extLst>
          </p:cNvPr>
          <p:cNvSpPr>
            <a:spLocks noGrp="1"/>
          </p:cNvSpPr>
          <p:nvPr>
            <p:ph idx="1"/>
          </p:nvPr>
        </p:nvSpPr>
        <p:spPr/>
        <p:txBody>
          <a:bodyPr>
            <a:normAutofit/>
          </a:bodyPr>
          <a:lstStyle/>
          <a:p>
            <a:r>
              <a:rPr lang="en-US" sz="2400" dirty="0"/>
              <a:t>Jeanne Goldberg</a:t>
            </a:r>
          </a:p>
          <a:p>
            <a:r>
              <a:rPr lang="en-US" sz="2400" b="0" dirty="0"/>
              <a:t>Senior Attorney Advisor</a:t>
            </a:r>
          </a:p>
          <a:p>
            <a:r>
              <a:rPr lang="en-US" sz="2400" b="0" dirty="0"/>
              <a:t>Office of Legal Counsel</a:t>
            </a:r>
          </a:p>
          <a:p>
            <a:r>
              <a:rPr lang="en-US" sz="2400" b="0" dirty="0"/>
              <a:t>U.S. Equal Employment Opportunity Commission</a:t>
            </a:r>
          </a:p>
          <a:p>
            <a:r>
              <a:rPr lang="en-US" sz="2400" b="0" dirty="0"/>
              <a:t>(202) 921-2654</a:t>
            </a:r>
          </a:p>
          <a:p>
            <a:r>
              <a:rPr lang="en-US" sz="2400" b="0" dirty="0">
                <a:hlinkClick r:id="rId3"/>
              </a:rPr>
              <a:t>Jeanne.Goldberg@EEOC.gov</a:t>
            </a:r>
            <a:endParaRPr lang="en-US" sz="2400" b="0" dirty="0"/>
          </a:p>
          <a:p>
            <a:endParaRPr lang="en-US" sz="2000" b="0" dirty="0"/>
          </a:p>
        </p:txBody>
      </p:sp>
      <p:sp>
        <p:nvSpPr>
          <p:cNvPr id="3" name="Slide Number Placeholder 2">
            <a:extLst>
              <a:ext uri="{FF2B5EF4-FFF2-40B4-BE49-F238E27FC236}">
                <a16:creationId xmlns:a16="http://schemas.microsoft.com/office/drawing/2014/main" id="{6836D774-E525-45A7-B6DB-0ACCB498BEF4}"/>
              </a:ext>
              <a:ext uri="{C183D7F6-B498-43B3-948B-1728B52AA6E4}">
                <adec:decorative xmlns:adec="http://schemas.microsoft.com/office/drawing/2017/decorative" val="0"/>
              </a:ext>
            </a:extLst>
          </p:cNvPr>
          <p:cNvSpPr>
            <a:spLocks noGrp="1"/>
          </p:cNvSpPr>
          <p:nvPr>
            <p:ph type="sldNum" sz="quarter" idx="10"/>
          </p:nvPr>
        </p:nvSpPr>
        <p:spPr/>
        <p:txBody>
          <a:bodyPr/>
          <a:lstStyle/>
          <a:p>
            <a:pPr>
              <a:defRPr/>
            </a:pPr>
            <a:fld id="{32333E05-7FC7-4664-8298-5DE09446A44B}" type="slidenum">
              <a:rPr lang="en-US" smtClean="0"/>
              <a:pPr>
                <a:defRPr/>
              </a:pPr>
              <a:t>41</a:t>
            </a:fld>
            <a:endParaRPr lang="en-US" dirty="0"/>
          </a:p>
        </p:txBody>
      </p:sp>
      <p:pic>
        <p:nvPicPr>
          <p:cNvPr id="10" name="Picture 9">
            <a:extLst>
              <a:ext uri="{FF2B5EF4-FFF2-40B4-BE49-F238E27FC236}">
                <a16:creationId xmlns:a16="http://schemas.microsoft.com/office/drawing/2014/main" id="{460D563A-5ED2-4924-BBDE-F570C9BEA5F2}"/>
              </a:ext>
              <a:ext uri="{C183D7F6-B498-43B3-948B-1728B52AA6E4}">
                <adec:decorative xmlns:adec="http://schemas.microsoft.com/office/drawing/2017/decorative" val="1"/>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5137876" y="3814515"/>
            <a:ext cx="3352885" cy="2576847"/>
          </a:xfrm>
          <a:prstGeom prst="rect">
            <a:avLst/>
          </a:prstGeom>
        </p:spPr>
      </p:pic>
    </p:spTree>
    <p:extLst>
      <p:ext uri="{BB962C8B-B14F-4D97-AF65-F5344CB8AC3E}">
        <p14:creationId xmlns:p14="http://schemas.microsoft.com/office/powerpoint/2010/main" val="3296972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A42A-49B5-4AB9-B096-47437DBE08EB}"/>
              </a:ext>
            </a:extLst>
          </p:cNvPr>
          <p:cNvSpPr>
            <a:spLocks noGrp="1"/>
          </p:cNvSpPr>
          <p:nvPr>
            <p:ph type="title" idx="4294967295"/>
          </p:nvPr>
        </p:nvSpPr>
        <p:spPr>
          <a:xfrm>
            <a:off x="457200" y="274638"/>
            <a:ext cx="8153400" cy="1020762"/>
          </a:xfrm>
        </p:spPr>
        <p:txBody>
          <a:bodyPr/>
          <a:lstStyle/>
          <a:p>
            <a:r>
              <a:rPr lang="en-US" dirty="0"/>
              <a:t>Contact JAN</a:t>
            </a:r>
          </a:p>
        </p:txBody>
      </p:sp>
      <p:sp>
        <p:nvSpPr>
          <p:cNvPr id="13314" name="Content Placeholder 2">
            <a:extLst>
              <a:ext uri="{FF2B5EF4-FFF2-40B4-BE49-F238E27FC236}">
                <a16:creationId xmlns:a16="http://schemas.microsoft.com/office/drawing/2014/main" id="{DADC15C2-2276-455D-B60F-8471A22118BB}"/>
              </a:ext>
            </a:extLst>
          </p:cNvPr>
          <p:cNvSpPr>
            <a:spLocks noGrp="1"/>
          </p:cNvSpPr>
          <p:nvPr>
            <p:ph idx="1"/>
          </p:nvPr>
        </p:nvSpPr>
        <p:spPr/>
        <p:txBody>
          <a:bodyPr>
            <a:normAutofit lnSpcReduction="10000"/>
          </a:bodyPr>
          <a:lstStyle/>
          <a:p>
            <a:pPr marL="0" indent="0">
              <a:spcAft>
                <a:spcPts val="1200"/>
              </a:spcAft>
              <a:defRPr/>
            </a:pPr>
            <a:r>
              <a:rPr lang="en-US" altLang="en-US" sz="2600" dirty="0"/>
              <a:t>Visit AskJAN.org</a:t>
            </a:r>
          </a:p>
          <a:p>
            <a:pPr>
              <a:spcAft>
                <a:spcPts val="1200"/>
              </a:spcAft>
              <a:buFont typeface="Arial" panose="020B0604020202020204" pitchFamily="34" charset="0"/>
              <a:buChar char="•"/>
              <a:defRPr/>
            </a:pPr>
            <a:r>
              <a:rPr lang="en-US" altLang="en-US" sz="2100" b="0" dirty="0"/>
              <a:t>Submit a </a:t>
            </a:r>
            <a:r>
              <a:rPr lang="en-US" altLang="en-US" sz="2100" dirty="0"/>
              <a:t>JAN on Demand </a:t>
            </a:r>
            <a:r>
              <a:rPr lang="en-US" altLang="en-US" sz="2100" b="0" dirty="0"/>
              <a:t>question @</a:t>
            </a:r>
            <a:br>
              <a:rPr lang="en-US" altLang="en-US" sz="2100" dirty="0"/>
            </a:br>
            <a:r>
              <a:rPr lang="en-US" altLang="en-US" sz="2100" b="0" dirty="0">
                <a:hlinkClick r:id="rId3"/>
              </a:rPr>
              <a:t>AskJAN.org/</a:t>
            </a:r>
            <a:r>
              <a:rPr lang="en-US" altLang="en-US" sz="2100" b="0" dirty="0" err="1">
                <a:hlinkClick r:id="rId3"/>
              </a:rPr>
              <a:t>JANonDemand.cfm</a:t>
            </a:r>
            <a:r>
              <a:rPr lang="en-US" altLang="en-US" sz="2100" b="0" dirty="0"/>
              <a:t> </a:t>
            </a:r>
          </a:p>
          <a:p>
            <a:pPr>
              <a:spcAft>
                <a:spcPts val="1200"/>
              </a:spcAft>
              <a:buFont typeface="Arial" panose="020B0604020202020204" pitchFamily="34" charset="0"/>
              <a:buChar char="•"/>
              <a:defRPr/>
            </a:pPr>
            <a:r>
              <a:rPr lang="en-US" altLang="en-US" sz="2100" dirty="0"/>
              <a:t>Email</a:t>
            </a:r>
            <a:r>
              <a:rPr lang="en-US" altLang="en-US" sz="2100" b="0" dirty="0"/>
              <a:t> JAN @ </a:t>
            </a:r>
            <a:r>
              <a:rPr lang="en-US" sz="2100" b="0" u="sng" dirty="0">
                <a:hlinkClick r:id="rId4"/>
              </a:rPr>
              <a:t>JAN@AskJAN.org</a:t>
            </a:r>
            <a:endParaRPr lang="en-US" sz="2100" b="0" u="sng" dirty="0"/>
          </a:p>
          <a:p>
            <a:pPr>
              <a:spcAft>
                <a:spcPts val="1200"/>
              </a:spcAft>
              <a:buFont typeface="Arial" panose="020B0604020202020204" pitchFamily="34" charset="0"/>
              <a:buChar char="•"/>
              <a:defRPr/>
            </a:pPr>
            <a:r>
              <a:rPr lang="en-US" altLang="en-US" sz="2100" b="0" dirty="0"/>
              <a:t>Use the </a:t>
            </a:r>
            <a:r>
              <a:rPr lang="en-US" altLang="en-US" sz="2100" dirty="0"/>
              <a:t>JAN Live Chat </a:t>
            </a:r>
            <a:r>
              <a:rPr lang="en-US" altLang="en-US" sz="2100" b="0" dirty="0"/>
              <a:t>@ </a:t>
            </a:r>
            <a:r>
              <a:rPr lang="en-US" altLang="en-US" sz="2100" b="0" dirty="0">
                <a:hlinkClick r:id="rId5"/>
              </a:rPr>
              <a:t>AskJAN.org</a:t>
            </a:r>
            <a:endParaRPr lang="en-US" altLang="en-US" sz="2100" b="0" dirty="0"/>
          </a:p>
          <a:p>
            <a:pPr>
              <a:spcAft>
                <a:spcPts val="600"/>
              </a:spcAft>
              <a:buFont typeface="Arial" panose="020B0604020202020204" pitchFamily="34" charset="0"/>
              <a:buChar char="•"/>
              <a:defRPr/>
            </a:pPr>
            <a:r>
              <a:rPr lang="en-US" altLang="en-US" sz="2100" b="0" dirty="0"/>
              <a:t>Leave a </a:t>
            </a:r>
            <a:r>
              <a:rPr lang="en-US" altLang="en-US" sz="2100" dirty="0"/>
              <a:t>voicemail</a:t>
            </a:r>
            <a:r>
              <a:rPr lang="en-US" altLang="en-US" sz="2100" b="0" dirty="0"/>
              <a:t> message. </a:t>
            </a:r>
            <a:br>
              <a:rPr lang="en-US" altLang="en-US" sz="2100" b="0" dirty="0"/>
            </a:br>
            <a:r>
              <a:rPr lang="en-US" altLang="en-US" sz="2100" b="0" dirty="0"/>
              <a:t>JAN staff will contact you via email or a call:</a:t>
            </a:r>
          </a:p>
          <a:p>
            <a:pPr lvl="1">
              <a:spcAft>
                <a:spcPts val="0"/>
              </a:spcAft>
              <a:buFont typeface="Arial" panose="020B0604020202020204" pitchFamily="34" charset="0"/>
              <a:buChar char="•"/>
              <a:defRPr/>
            </a:pPr>
            <a:r>
              <a:rPr lang="en-US" altLang="en-US" sz="2100" dirty="0"/>
              <a:t>800.526.7234 (V)</a:t>
            </a:r>
          </a:p>
          <a:p>
            <a:pPr lvl="1">
              <a:spcAft>
                <a:spcPts val="1200"/>
              </a:spcAft>
              <a:buFont typeface="Arial" panose="020B0604020202020204" pitchFamily="34" charset="0"/>
              <a:buChar char="•"/>
              <a:defRPr/>
            </a:pPr>
            <a:r>
              <a:rPr lang="en-US" altLang="en-US" sz="2100" dirty="0"/>
              <a:t>877.781.9403 (TTY)</a:t>
            </a:r>
          </a:p>
          <a:p>
            <a:pPr>
              <a:spcAft>
                <a:spcPts val="0"/>
              </a:spcAft>
              <a:buFont typeface="Arial" panose="020B0604020202020204" pitchFamily="34" charset="0"/>
              <a:buChar char="•"/>
              <a:defRPr/>
            </a:pPr>
            <a:r>
              <a:rPr lang="en-US" altLang="en-US" sz="2300" b="0" dirty="0"/>
              <a:t>Connect on </a:t>
            </a:r>
            <a:r>
              <a:rPr lang="en-US" altLang="en-US" sz="2300" dirty="0"/>
              <a:t>social media</a:t>
            </a:r>
            <a:endParaRPr lang="en-US" altLang="en-US" sz="1900" b="0" dirty="0"/>
          </a:p>
          <a:p>
            <a:pPr lvl="1">
              <a:spcAft>
                <a:spcPts val="0"/>
              </a:spcAft>
              <a:buFont typeface="Arial" panose="020B0604020202020204" pitchFamily="34" charset="0"/>
              <a:buChar char="•"/>
              <a:defRPr/>
            </a:pPr>
            <a:r>
              <a:rPr lang="en-US" altLang="en-US" sz="1900" b="0" dirty="0"/>
              <a:t>Facebook – Job Accommodation Network</a:t>
            </a:r>
          </a:p>
          <a:p>
            <a:pPr lvl="1">
              <a:spcAft>
                <a:spcPts val="0"/>
              </a:spcAft>
              <a:buFont typeface="Arial" panose="020B0604020202020204" pitchFamily="34" charset="0"/>
              <a:buChar char="•"/>
              <a:defRPr/>
            </a:pPr>
            <a:r>
              <a:rPr lang="en-US" altLang="en-US" sz="1900" b="0" dirty="0"/>
              <a:t>Twitter – </a:t>
            </a:r>
            <a:r>
              <a:rPr lang="en-US" sz="1900" b="0" dirty="0"/>
              <a:t>@JANatJAN</a:t>
            </a:r>
            <a:endParaRPr lang="en-US" altLang="en-US" sz="1900" b="0" dirty="0"/>
          </a:p>
          <a:p>
            <a:pPr>
              <a:spcAft>
                <a:spcPts val="1200"/>
              </a:spcAft>
              <a:buFont typeface="Arial" panose="020B0604020202020204" pitchFamily="34" charset="0"/>
              <a:buChar char="•"/>
              <a:defRPr/>
            </a:pPr>
            <a:endParaRPr lang="en-US" altLang="en-US" sz="2300" b="0" dirty="0"/>
          </a:p>
          <a:p>
            <a:pPr marL="0" indent="0" eaLnBrk="1" hangingPunct="1">
              <a:defRPr/>
            </a:pPr>
            <a:endParaRPr lang="en-US" altLang="en-US" dirty="0"/>
          </a:p>
        </p:txBody>
      </p:sp>
      <p:pic>
        <p:nvPicPr>
          <p:cNvPr id="7" name="Picture 6" descr="Red rectangle with white lettering&#10;&quot;Live Chat&quot;">
            <a:extLst>
              <a:ext uri="{FF2B5EF4-FFF2-40B4-BE49-F238E27FC236}">
                <a16:creationId xmlns:a16="http://schemas.microsoft.com/office/drawing/2014/main" id="{97557A86-CCFF-4D03-AE89-9AA16B40CF66}"/>
              </a:ext>
            </a:extLst>
          </p:cNvPr>
          <p:cNvPicPr>
            <a:picLocks noChangeAspect="1"/>
          </p:cNvPicPr>
          <p:nvPr/>
        </p:nvPicPr>
        <p:blipFill>
          <a:blip r:embed="rId6"/>
          <a:stretch>
            <a:fillRect/>
          </a:stretch>
        </p:blipFill>
        <p:spPr>
          <a:xfrm rot="16200000">
            <a:off x="6510496" y="2368682"/>
            <a:ext cx="655151" cy="1564341"/>
          </a:xfrm>
          <a:prstGeom prst="rect">
            <a:avLst/>
          </a:prstGeom>
        </p:spPr>
      </p:pic>
      <p:sp>
        <p:nvSpPr>
          <p:cNvPr id="55300" name="Slide Number Placeholder 5">
            <a:extLst>
              <a:ext uri="{FF2B5EF4-FFF2-40B4-BE49-F238E27FC236}">
                <a16:creationId xmlns:a16="http://schemas.microsoft.com/office/drawing/2014/main" id="{7DB26A44-0DBF-47E2-A9ED-72A841C0FE4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defRPr sz="3200">
                <a:solidFill>
                  <a:srgbClr val="002C5F"/>
                </a:solidFill>
                <a:latin typeface="Arial" panose="020B0604020202020204" pitchFamily="34" charset="0"/>
                <a:cs typeface="Arial" panose="020B0604020202020204" pitchFamily="34" charset="0"/>
              </a:defRPr>
            </a:lvl1pPr>
            <a:lvl2pPr marL="557213" indent="-214313">
              <a:spcBef>
                <a:spcPct val="20000"/>
              </a:spcBef>
              <a:buFont typeface="Wingdings" panose="05000000000000000000" pitchFamily="2" charset="2"/>
              <a:buChar char="§"/>
              <a:defRPr sz="2800">
                <a:solidFill>
                  <a:srgbClr val="002C5F"/>
                </a:solidFill>
                <a:latin typeface="Arial" panose="020B0604020202020204" pitchFamily="34" charset="0"/>
                <a:cs typeface="Arial" panose="020B0604020202020204" pitchFamily="34" charset="0"/>
              </a:defRPr>
            </a:lvl2pPr>
            <a:lvl3pPr marL="857250" indent="-171450">
              <a:spcBef>
                <a:spcPct val="20000"/>
              </a:spcBef>
              <a:buFont typeface="Wingdings" panose="05000000000000000000" pitchFamily="2" charset="2"/>
              <a:buChar char="§"/>
              <a:defRPr sz="2400">
                <a:solidFill>
                  <a:srgbClr val="002C5F"/>
                </a:solidFill>
                <a:latin typeface="Arial" panose="020B0604020202020204" pitchFamily="34" charset="0"/>
                <a:cs typeface="Arial" panose="020B0604020202020204" pitchFamily="34" charset="0"/>
              </a:defRPr>
            </a:lvl3pPr>
            <a:lvl4pPr marL="12001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4pPr>
            <a:lvl5pPr marL="1543050" indent="-171450">
              <a:spcBef>
                <a:spcPct val="20000"/>
              </a:spcBef>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5pPr>
            <a:lvl6pPr marL="20002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6pPr>
            <a:lvl7pPr marL="24574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7pPr>
            <a:lvl8pPr marL="29146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8pPr>
            <a:lvl9pPr marL="3371850" indent="-171450" eaLnBrk="0" fontAlgn="base" hangingPunct="0">
              <a:spcBef>
                <a:spcPct val="20000"/>
              </a:spcBef>
              <a:spcAft>
                <a:spcPct val="0"/>
              </a:spcAft>
              <a:buFont typeface="Wingdings" panose="05000000000000000000" pitchFamily="2" charset="2"/>
              <a:buChar char="§"/>
              <a:defRPr sz="2000">
                <a:solidFill>
                  <a:srgbClr val="002C5F"/>
                </a:solidFill>
                <a:latin typeface="Arial" panose="020B0604020202020204" pitchFamily="34" charset="0"/>
                <a:cs typeface="Arial" panose="020B0604020202020204" pitchFamily="34" charset="0"/>
              </a:defRPr>
            </a:lvl9pPr>
          </a:lstStyle>
          <a:p>
            <a:pPr>
              <a:spcBef>
                <a:spcPct val="0"/>
              </a:spcBef>
              <a:buFontTx/>
              <a:buNone/>
            </a:pPr>
            <a:fld id="{10F29621-F45A-42CA-B560-7CED326B54FF}" type="slidenum">
              <a:rPr lang="en-US" altLang="en-US" sz="1400">
                <a:solidFill>
                  <a:srgbClr val="FFFFFF"/>
                </a:solidFill>
              </a:rPr>
              <a:pPr>
                <a:spcBef>
                  <a:spcPct val="0"/>
                </a:spcBef>
                <a:buFontTx/>
                <a:buNone/>
              </a:pPr>
              <a:t>42</a:t>
            </a:fld>
            <a:endParaRPr lang="en-US" altLang="en-US" sz="1400" dirty="0">
              <a:solidFill>
                <a:srgbClr val="FFFFFF"/>
              </a:solidFill>
            </a:endParaRPr>
          </a:p>
        </p:txBody>
      </p:sp>
    </p:spTree>
    <p:extLst>
      <p:ext uri="{BB962C8B-B14F-4D97-AF65-F5344CB8AC3E}">
        <p14:creationId xmlns:p14="http://schemas.microsoft.com/office/powerpoint/2010/main" val="137075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 uri="{C183D7F6-B498-43B3-948B-1728B52AA6E4}">
                <adec:decorative xmlns:adec="http://schemas.microsoft.com/office/drawing/2017/decorative" val="0"/>
              </a:ext>
            </a:extLst>
          </p:cNvPr>
          <p:cNvSpPr>
            <a:spLocks noGrp="1"/>
          </p:cNvSpPr>
          <p:nvPr>
            <p:ph type="title" idx="4294967295"/>
          </p:nvPr>
        </p:nvSpPr>
        <p:spPr>
          <a:xfrm>
            <a:off x="437885" y="274638"/>
            <a:ext cx="8369939" cy="1020762"/>
          </a:xfrm>
        </p:spPr>
        <p:txBody>
          <a:bodyPr/>
          <a:lstStyle/>
          <a:p>
            <a:r>
              <a:rPr lang="en-US" sz="2600" dirty="0"/>
              <a:t>Definition</a:t>
            </a:r>
            <a:r>
              <a:rPr lang="en-US" sz="2600" baseline="0" dirty="0"/>
              <a:t> of Disability </a:t>
            </a:r>
            <a:br>
              <a:rPr lang="en-US" sz="2600" baseline="0" dirty="0"/>
            </a:br>
            <a:r>
              <a:rPr lang="en-US" sz="2600" baseline="0" dirty="0"/>
              <a:t>for Accommodation</a:t>
            </a:r>
            <a:endParaRPr lang="en-US" sz="2600" dirty="0"/>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47500" lnSpcReduction="20000"/>
          </a:bodyPr>
          <a:lstStyle/>
          <a:p>
            <a:pPr marL="0" indent="0">
              <a:lnSpc>
                <a:spcPct val="120000"/>
              </a:lnSpc>
              <a:spcAft>
                <a:spcPts val="600"/>
              </a:spcAft>
            </a:pPr>
            <a:r>
              <a:rPr lang="en-US" sz="5500" dirty="0">
                <a:solidFill>
                  <a:srgbClr val="0070C0"/>
                </a:solidFill>
              </a:rPr>
              <a:t>Substantially Limited in a Major Life Activity</a:t>
            </a:r>
          </a:p>
          <a:p>
            <a:pPr marL="0" indent="0">
              <a:lnSpc>
                <a:spcPct val="120000"/>
              </a:lnSpc>
              <a:spcAft>
                <a:spcPts val="600"/>
              </a:spcAft>
            </a:pPr>
            <a:r>
              <a:rPr lang="en-US" sz="5100" u="sng" dirty="0"/>
              <a:t>Harrison v. Soave Enterprises</a:t>
            </a:r>
            <a:r>
              <a:rPr lang="en-US" sz="5100" dirty="0"/>
              <a:t>, 826 F. </a:t>
            </a:r>
            <a:r>
              <a:rPr lang="en-US" sz="5100" dirty="0" err="1"/>
              <a:t>App’x</a:t>
            </a:r>
            <a:r>
              <a:rPr lang="en-US" sz="5100" dirty="0"/>
              <a:t> 517 </a:t>
            </a:r>
            <a:br>
              <a:rPr lang="en-US" sz="5100" dirty="0"/>
            </a:br>
            <a:r>
              <a:rPr lang="en-US" sz="5100" dirty="0"/>
              <a:t>(6th Cir. 2020).</a:t>
            </a:r>
            <a:r>
              <a:rPr lang="en-US" sz="5100" b="0" dirty="0"/>
              <a:t> </a:t>
            </a:r>
          </a:p>
          <a:p>
            <a:pPr>
              <a:lnSpc>
                <a:spcPct val="120000"/>
              </a:lnSpc>
              <a:spcAft>
                <a:spcPts val="600"/>
              </a:spcAft>
              <a:buFont typeface="Wingdings" panose="05000000000000000000" pitchFamily="2" charset="2"/>
              <a:buChar char="§"/>
            </a:pPr>
            <a:r>
              <a:rPr lang="en-US" sz="4200" b="0" dirty="0"/>
              <a:t>Appellate court agreed with EEOC that lower court failed to apply ADA Amendments Act (ADAAA) standards for “substantially limits” a major life activity:</a:t>
            </a:r>
          </a:p>
          <a:p>
            <a:pPr lvl="1">
              <a:lnSpc>
                <a:spcPct val="120000"/>
              </a:lnSpc>
              <a:spcAft>
                <a:spcPts val="600"/>
              </a:spcAft>
            </a:pPr>
            <a:r>
              <a:rPr lang="en-US" sz="4200" b="0" dirty="0"/>
              <a:t>limitations </a:t>
            </a:r>
            <a:r>
              <a:rPr lang="en-US" sz="4200" dirty="0"/>
              <a:t>need not be permanent, long-term, severe, </a:t>
            </a:r>
            <a:br>
              <a:rPr lang="en-US" sz="4200" dirty="0"/>
            </a:br>
            <a:r>
              <a:rPr lang="en-US" sz="4200" dirty="0"/>
              <a:t>or significantly restricting</a:t>
            </a:r>
          </a:p>
          <a:p>
            <a:pPr lvl="1">
              <a:lnSpc>
                <a:spcPct val="120000"/>
              </a:lnSpc>
              <a:spcAft>
                <a:spcPts val="600"/>
              </a:spcAft>
            </a:pPr>
            <a:r>
              <a:rPr lang="en-US" sz="4200" b="0" dirty="0"/>
              <a:t>major life activities include </a:t>
            </a:r>
            <a:r>
              <a:rPr lang="en-US" sz="4200" dirty="0"/>
              <a:t>major bodily functions</a:t>
            </a:r>
          </a:p>
          <a:p>
            <a:pPr lvl="1">
              <a:lnSpc>
                <a:spcPct val="120000"/>
              </a:lnSpc>
              <a:spcAft>
                <a:spcPts val="600"/>
              </a:spcAft>
            </a:pPr>
            <a:r>
              <a:rPr lang="en-US" sz="4200" b="0" dirty="0"/>
              <a:t>benefits of </a:t>
            </a:r>
            <a:r>
              <a:rPr lang="en-US" sz="4200" dirty="0"/>
              <a:t>mitigating measures are not considered</a:t>
            </a:r>
          </a:p>
          <a:p>
            <a:pPr lvl="1">
              <a:lnSpc>
                <a:spcPct val="120000"/>
              </a:lnSpc>
              <a:spcAft>
                <a:spcPts val="600"/>
              </a:spcAft>
            </a:pPr>
            <a:r>
              <a:rPr lang="en-US" sz="4200" dirty="0"/>
              <a:t>episodic or in remission conditions </a:t>
            </a:r>
            <a:r>
              <a:rPr lang="en-US" sz="4200" b="0" dirty="0"/>
              <a:t>are substantially limiting </a:t>
            </a:r>
            <a:br>
              <a:rPr lang="en-US" sz="4200" b="0" dirty="0"/>
            </a:br>
            <a:r>
              <a:rPr lang="en-US" sz="4200" b="0" dirty="0"/>
              <a:t>if would be when active</a:t>
            </a:r>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5</a:t>
            </a:fld>
            <a:endParaRPr lang="en-US" dirty="0"/>
          </a:p>
        </p:txBody>
      </p:sp>
    </p:spTree>
    <p:extLst>
      <p:ext uri="{BB962C8B-B14F-4D97-AF65-F5344CB8AC3E}">
        <p14:creationId xmlns:p14="http://schemas.microsoft.com/office/powerpoint/2010/main" val="692575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 uri="{C183D7F6-B498-43B3-948B-1728B52AA6E4}">
                <adec:decorative xmlns:adec="http://schemas.microsoft.com/office/drawing/2017/decorative" val="0"/>
              </a:ext>
            </a:extLst>
          </p:cNvPr>
          <p:cNvSpPr>
            <a:spLocks noGrp="1"/>
          </p:cNvSpPr>
          <p:nvPr>
            <p:ph type="title" idx="4294967295"/>
          </p:nvPr>
        </p:nvSpPr>
        <p:spPr>
          <a:xfrm>
            <a:off x="437885" y="274638"/>
            <a:ext cx="8369939" cy="1020762"/>
          </a:xfrm>
        </p:spPr>
        <p:txBody>
          <a:bodyPr/>
          <a:lstStyle/>
          <a:p>
            <a:r>
              <a:rPr lang="en-US" sz="2600" dirty="0"/>
              <a:t>Definition</a:t>
            </a:r>
            <a:r>
              <a:rPr lang="en-US" sz="2600" baseline="0" dirty="0"/>
              <a:t> of Disability </a:t>
            </a:r>
            <a:br>
              <a:rPr lang="en-US" sz="2600" baseline="0" dirty="0"/>
            </a:br>
            <a:r>
              <a:rPr lang="en-US" sz="2600" baseline="0" dirty="0"/>
              <a:t>for Accommodation (2)</a:t>
            </a:r>
            <a:endParaRPr lang="en-US" sz="2600" dirty="0"/>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0">
              <a:lnSpc>
                <a:spcPct val="120000"/>
              </a:lnSpc>
              <a:spcAft>
                <a:spcPts val="600"/>
              </a:spcAft>
            </a:pPr>
            <a:r>
              <a:rPr lang="en-US" sz="2400" u="sng" dirty="0"/>
              <a:t>Harrison v. Soave Enterprises</a:t>
            </a:r>
            <a:r>
              <a:rPr lang="en-US" sz="2400" dirty="0"/>
              <a:t>, 826 F. </a:t>
            </a:r>
            <a:r>
              <a:rPr lang="en-US" sz="2400" dirty="0" err="1"/>
              <a:t>App’x</a:t>
            </a:r>
            <a:r>
              <a:rPr lang="en-US" sz="2400" dirty="0"/>
              <a:t> 517 </a:t>
            </a:r>
            <a:br>
              <a:rPr lang="en-US" sz="2400" dirty="0"/>
            </a:br>
            <a:r>
              <a:rPr lang="en-US" sz="2400" dirty="0"/>
              <a:t>(6th Cir. 2020) cont’d.</a:t>
            </a:r>
            <a:r>
              <a:rPr lang="en-US" sz="2400" b="0" dirty="0"/>
              <a:t> </a:t>
            </a:r>
          </a:p>
          <a:p>
            <a:pPr marL="347472" indent="-347472">
              <a:spcAft>
                <a:spcPts val="600"/>
              </a:spcAft>
              <a:buFont typeface="Wingdings" panose="05000000000000000000" pitchFamily="2" charset="2"/>
              <a:buChar char="§"/>
            </a:pPr>
            <a:r>
              <a:rPr lang="en-US" sz="2200" dirty="0"/>
              <a:t>Held:</a:t>
            </a:r>
            <a:r>
              <a:rPr lang="en-US" sz="2200" b="0" dirty="0"/>
              <a:t> Lower </a:t>
            </a:r>
            <a:r>
              <a:rPr lang="en-US" sz="2200" dirty="0"/>
              <a:t>court erred by applying older standards superseded by ADAAA</a:t>
            </a:r>
            <a:r>
              <a:rPr lang="en-US" sz="2200" b="0" dirty="0"/>
              <a:t>, leading it to incorrectly conclude employee’s knee injury could not meet ADA definition of substantially limited in a major life activity.</a:t>
            </a:r>
            <a:endParaRPr lang="en-US" sz="22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6</a:t>
            </a:fld>
            <a:endParaRPr lang="en-US" dirty="0"/>
          </a:p>
        </p:txBody>
      </p:sp>
      <p:pic>
        <p:nvPicPr>
          <p:cNvPr id="8" name="Picture 7">
            <a:extLst>
              <a:ext uri="{FF2B5EF4-FFF2-40B4-BE49-F238E27FC236}">
                <a16:creationId xmlns:a16="http://schemas.microsoft.com/office/drawing/2014/main" id="{CA513BF8-2167-4374-BD57-BFA9D4B38DB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578" y="3891063"/>
            <a:ext cx="1961153" cy="2211827"/>
          </a:xfrm>
          <a:prstGeom prst="rect">
            <a:avLst/>
          </a:prstGeom>
        </p:spPr>
      </p:pic>
    </p:spTree>
    <p:extLst>
      <p:ext uri="{BB962C8B-B14F-4D97-AF65-F5344CB8AC3E}">
        <p14:creationId xmlns:p14="http://schemas.microsoft.com/office/powerpoint/2010/main" val="1647308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(1)</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457200">
              <a:lnSpc>
                <a:spcPct val="120000"/>
              </a:lnSpc>
              <a:spcAft>
                <a:spcPts val="600"/>
              </a:spcAft>
            </a:pPr>
            <a:r>
              <a:rPr lang="en-US" sz="2600" dirty="0">
                <a:solidFill>
                  <a:srgbClr val="0070C0"/>
                </a:solidFill>
              </a:rPr>
              <a:t>Need Not Remove/Reallocate an </a:t>
            </a:r>
            <a:br>
              <a:rPr lang="en-US" sz="2600" dirty="0">
                <a:solidFill>
                  <a:srgbClr val="0070C0"/>
                </a:solidFill>
              </a:rPr>
            </a:br>
            <a:r>
              <a:rPr lang="en-US" sz="2600" dirty="0">
                <a:solidFill>
                  <a:srgbClr val="0070C0"/>
                </a:solidFill>
              </a:rPr>
              <a:t>Essential Function as an Accommodation</a:t>
            </a:r>
          </a:p>
          <a:p>
            <a:pPr marL="0" indent="0">
              <a:lnSpc>
                <a:spcPct val="120000"/>
              </a:lnSpc>
              <a:spcAft>
                <a:spcPts val="600"/>
              </a:spcAft>
            </a:pPr>
            <a:r>
              <a:rPr lang="en-US" sz="2400" u="sng" dirty="0"/>
              <a:t>Vargas v. </a:t>
            </a:r>
            <a:r>
              <a:rPr lang="en-US" sz="2400" u="sng" dirty="0" err="1"/>
              <a:t>DeJoy</a:t>
            </a:r>
            <a:r>
              <a:rPr lang="en-US" sz="2400" dirty="0"/>
              <a:t>, 980 F.3d 1184 (7th Cir. 2020).</a:t>
            </a:r>
          </a:p>
          <a:p>
            <a:pPr marL="347472" lvl="0" indent="-347472" eaLnBrk="1" fontAlgn="auto" hangingPunct="1">
              <a:spcBef>
                <a:spcPts val="1000"/>
              </a:spcBef>
              <a:spcAft>
                <a:spcPts val="0"/>
              </a:spcAft>
              <a:buFont typeface="Wingdings" panose="05000000000000000000" pitchFamily="2" charset="2"/>
              <a:buChar char="§"/>
            </a:pPr>
            <a:r>
              <a:rPr lang="en-US" sz="2200" b="0" dirty="0"/>
              <a:t>Letter carrier’s requested accommodation to perform only collections would force the Postal Service to assign an essential function of his job—carrying heavy mail bags and delivering their contents—to someone else. </a:t>
            </a:r>
          </a:p>
          <a:p>
            <a:pPr marL="347472" lvl="0" indent="-347472" eaLnBrk="1" fontAlgn="auto" hangingPunct="1">
              <a:spcBef>
                <a:spcPts val="1000"/>
              </a:spcBef>
              <a:spcAft>
                <a:spcPts val="0"/>
              </a:spcAft>
              <a:buFont typeface="Wingdings" panose="05000000000000000000" pitchFamily="2" charset="2"/>
              <a:buChar char="§"/>
            </a:pPr>
            <a:r>
              <a:rPr lang="en-US" sz="2200" dirty="0"/>
              <a:t>An accommodation is not reasonable if it would require a coworker to perform one of the employee’s essential functions</a:t>
            </a:r>
            <a:r>
              <a:rPr lang="en-US" sz="2200" b="0" dirty="0"/>
              <a:t>. Employers need not reshuffle staff and resources if doing so would require reallocating an essential function to another worker. </a:t>
            </a:r>
          </a:p>
          <a:p>
            <a:pPr marL="0" indent="0">
              <a:lnSpc>
                <a:spcPct val="120000"/>
              </a:lnSpc>
              <a:spcAft>
                <a:spcPts val="600"/>
              </a:spcAft>
            </a:pPr>
            <a:endParaRPr lang="en-US" sz="26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7</a:t>
            </a:fld>
            <a:endParaRPr lang="en-US" dirty="0"/>
          </a:p>
        </p:txBody>
      </p:sp>
    </p:spTree>
    <p:extLst>
      <p:ext uri="{BB962C8B-B14F-4D97-AF65-F5344CB8AC3E}">
        <p14:creationId xmlns:p14="http://schemas.microsoft.com/office/powerpoint/2010/main" val="1994224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(2)</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fontScale="47500" lnSpcReduction="20000"/>
          </a:bodyPr>
          <a:lstStyle/>
          <a:p>
            <a:pPr marL="0" indent="0">
              <a:lnSpc>
                <a:spcPct val="120000"/>
              </a:lnSpc>
              <a:spcAft>
                <a:spcPts val="600"/>
              </a:spcAft>
            </a:pPr>
            <a:r>
              <a:rPr lang="en-US" sz="5500" dirty="0">
                <a:solidFill>
                  <a:srgbClr val="0070C0"/>
                </a:solidFill>
              </a:rPr>
              <a:t>Employer Need Not Allow Manager to </a:t>
            </a:r>
            <a:br>
              <a:rPr lang="en-US" sz="5500" dirty="0">
                <a:solidFill>
                  <a:srgbClr val="0070C0"/>
                </a:solidFill>
              </a:rPr>
            </a:br>
            <a:r>
              <a:rPr lang="en-US" sz="5500" dirty="0">
                <a:solidFill>
                  <a:srgbClr val="0070C0"/>
                </a:solidFill>
              </a:rPr>
              <a:t>Delegate Essential Functions</a:t>
            </a:r>
          </a:p>
          <a:p>
            <a:pPr marL="0" indent="0">
              <a:lnSpc>
                <a:spcPct val="120000"/>
              </a:lnSpc>
              <a:spcAft>
                <a:spcPts val="600"/>
              </a:spcAft>
            </a:pPr>
            <a:r>
              <a:rPr lang="en-US" sz="5100" u="sng" dirty="0"/>
              <a:t>Tonyan v. Dunham’s Athleisure Corp</a:t>
            </a:r>
            <a:r>
              <a:rPr lang="en-US" sz="5100" dirty="0"/>
              <a:t>., 966 F.3d 681 </a:t>
            </a:r>
            <a:br>
              <a:rPr lang="en-US" sz="5100" dirty="0"/>
            </a:br>
            <a:r>
              <a:rPr lang="en-US" sz="5100" dirty="0"/>
              <a:t>(7th Cir. 2020).</a:t>
            </a:r>
          </a:p>
          <a:p>
            <a:pPr lvl="0" eaLnBrk="1" fontAlgn="auto" hangingPunct="1">
              <a:lnSpc>
                <a:spcPct val="120000"/>
              </a:lnSpc>
              <a:spcBef>
                <a:spcPts val="1000"/>
              </a:spcBef>
              <a:spcAft>
                <a:spcPts val="0"/>
              </a:spcAft>
              <a:buFont typeface="Wingdings" panose="05000000000000000000" pitchFamily="2" charset="2"/>
              <a:buChar char="§"/>
            </a:pPr>
            <a:r>
              <a:rPr lang="en-US" sz="4600" b="0" dirty="0"/>
              <a:t>Frequent reaching, lifting up to 40 pounds, and other physical tasks were “essential functions” of retail store manager's job.  Job description listed physical tasks expected to take 20 to 30% of time.</a:t>
            </a:r>
          </a:p>
          <a:p>
            <a:pPr lvl="0" eaLnBrk="1" fontAlgn="auto" hangingPunct="1">
              <a:lnSpc>
                <a:spcPct val="120000"/>
              </a:lnSpc>
              <a:spcBef>
                <a:spcPts val="1000"/>
              </a:spcBef>
              <a:spcAft>
                <a:spcPts val="0"/>
              </a:spcAft>
              <a:buFont typeface="Wingdings" panose="05000000000000000000" pitchFamily="2" charset="2"/>
              <a:buChar char="§"/>
            </a:pPr>
            <a:r>
              <a:rPr lang="en-US" sz="4600" b="0" dirty="0"/>
              <a:t>Having managers perform these tasks was part of owner’s business model to lower costs and increase efficiency.  Many items were stored on elevated shelves, taking up less space but requiring all store managers to perform significant physical labor.</a:t>
            </a:r>
          </a:p>
          <a:p>
            <a:pPr marL="0" indent="0">
              <a:lnSpc>
                <a:spcPct val="120000"/>
              </a:lnSpc>
              <a:spcAft>
                <a:spcPts val="1200"/>
              </a:spcAft>
            </a:pPr>
            <a:endParaRPr lang="en-US" sz="26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8</a:t>
            </a:fld>
            <a:endParaRPr lang="en-US" dirty="0"/>
          </a:p>
        </p:txBody>
      </p:sp>
    </p:spTree>
    <p:extLst>
      <p:ext uri="{BB962C8B-B14F-4D97-AF65-F5344CB8AC3E}">
        <p14:creationId xmlns:p14="http://schemas.microsoft.com/office/powerpoint/2010/main" val="3002517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056E49-6313-49B9-B0F0-0EAFCEE27B63}"/>
              </a:ext>
            </a:extLst>
          </p:cNvPr>
          <p:cNvSpPr>
            <a:spLocks noGrp="1"/>
          </p:cNvSpPr>
          <p:nvPr>
            <p:ph type="title" idx="4294967295"/>
          </p:nvPr>
        </p:nvSpPr>
        <p:spPr>
          <a:xfrm>
            <a:off x="437885" y="274638"/>
            <a:ext cx="8369939" cy="1020762"/>
          </a:xfrm>
        </p:spPr>
        <p:txBody>
          <a:bodyPr/>
          <a:lstStyle/>
          <a:p>
            <a:r>
              <a:rPr lang="en-US" dirty="0"/>
              <a:t>Essential Functions (3)</a:t>
            </a:r>
          </a:p>
        </p:txBody>
      </p:sp>
      <p:sp>
        <p:nvSpPr>
          <p:cNvPr id="6" name="Content Placeholder 5">
            <a:extLst>
              <a:ext uri="{FF2B5EF4-FFF2-40B4-BE49-F238E27FC236}">
                <a16:creationId xmlns:a16="http://schemas.microsoft.com/office/drawing/2014/main" id="{572080B5-EADC-40D5-8A9B-C975EBE68782}"/>
              </a:ext>
            </a:extLst>
          </p:cNvPr>
          <p:cNvSpPr>
            <a:spLocks noGrp="1"/>
          </p:cNvSpPr>
          <p:nvPr>
            <p:ph idx="1"/>
          </p:nvPr>
        </p:nvSpPr>
        <p:spPr/>
        <p:txBody>
          <a:bodyPr>
            <a:normAutofit/>
          </a:bodyPr>
          <a:lstStyle/>
          <a:p>
            <a:pPr marL="0" indent="0">
              <a:lnSpc>
                <a:spcPct val="120000"/>
              </a:lnSpc>
              <a:spcAft>
                <a:spcPts val="600"/>
              </a:spcAft>
            </a:pPr>
            <a:r>
              <a:rPr lang="en-US" sz="2400" u="sng" dirty="0" err="1"/>
              <a:t>Tonyan</a:t>
            </a:r>
            <a:r>
              <a:rPr lang="en-US" sz="2400" u="sng" dirty="0"/>
              <a:t> v. Dunham’s Athleisure Corp</a:t>
            </a:r>
            <a:r>
              <a:rPr lang="en-US" sz="2400" dirty="0"/>
              <a:t>., 966 F.3d 681 (7th Cir. 2020) cont’d.</a:t>
            </a:r>
          </a:p>
          <a:p>
            <a:pPr lvl="0" eaLnBrk="1" fontAlgn="auto" hangingPunct="1">
              <a:spcBef>
                <a:spcPts val="1000"/>
              </a:spcBef>
              <a:spcAft>
                <a:spcPts val="0"/>
              </a:spcAft>
              <a:buFont typeface="Wingdings" panose="05000000000000000000" pitchFamily="2" charset="2"/>
              <a:buChar char="§"/>
            </a:pPr>
            <a:r>
              <a:rPr lang="en-US" sz="2200" dirty="0"/>
              <a:t>Fact that manager could delegate tasks to others did not mean they were not essential functions of her position.  </a:t>
            </a:r>
          </a:p>
          <a:p>
            <a:pPr lvl="0" eaLnBrk="1" fontAlgn="auto" hangingPunct="1">
              <a:spcBef>
                <a:spcPts val="1000"/>
              </a:spcBef>
              <a:spcAft>
                <a:spcPts val="0"/>
              </a:spcAft>
              <a:buFont typeface="Wingdings" panose="05000000000000000000" pitchFamily="2" charset="2"/>
              <a:buChar char="§"/>
            </a:pPr>
            <a:r>
              <a:rPr lang="en-US" sz="2200" b="0" dirty="0"/>
              <a:t>Tools to assist with lifting could be reasonable accommodation, but in this case they would not have permitted employee to lift the items in question.</a:t>
            </a:r>
          </a:p>
          <a:p>
            <a:pPr marL="0" indent="0">
              <a:lnSpc>
                <a:spcPct val="120000"/>
              </a:lnSpc>
              <a:spcAft>
                <a:spcPts val="1200"/>
              </a:spcAft>
            </a:pPr>
            <a:endParaRPr lang="en-US" sz="2600" dirty="0"/>
          </a:p>
        </p:txBody>
      </p:sp>
      <p:sp>
        <p:nvSpPr>
          <p:cNvPr id="2" name="Slide Number Placeholder 1">
            <a:extLst>
              <a:ext uri="{FF2B5EF4-FFF2-40B4-BE49-F238E27FC236}">
                <a16:creationId xmlns:a16="http://schemas.microsoft.com/office/drawing/2014/main" id="{2C243042-F86A-424D-A67C-574DC77FE35F}"/>
              </a:ext>
            </a:extLst>
          </p:cNvPr>
          <p:cNvSpPr>
            <a:spLocks noGrp="1"/>
          </p:cNvSpPr>
          <p:nvPr>
            <p:ph type="sldNum" sz="quarter" idx="10"/>
          </p:nvPr>
        </p:nvSpPr>
        <p:spPr/>
        <p:txBody>
          <a:bodyPr/>
          <a:lstStyle/>
          <a:p>
            <a:fld id="{32333E05-7FC7-4664-8298-5DE09446A44B}" type="slidenum">
              <a:rPr lang="en-US" smtClean="0"/>
              <a:pPr/>
              <a:t>9</a:t>
            </a:fld>
            <a:endParaRPr lang="en-US" dirty="0"/>
          </a:p>
        </p:txBody>
      </p:sp>
    </p:spTree>
    <p:extLst>
      <p:ext uri="{BB962C8B-B14F-4D97-AF65-F5344CB8AC3E}">
        <p14:creationId xmlns:p14="http://schemas.microsoft.com/office/powerpoint/2010/main" val="310296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120&quot;&gt;&lt;property id=&quot;20148&quot; value=&quot;5&quot;/&gt;&lt;property id=&quot;20300&quot; value=&quot;Slide 1 - &amp;quot;ADA Update July 13, 2021&amp;quot;&quot;/&gt;&lt;property id=&quot;20307&quot; value=&quot;755&quot;/&gt;&lt;/object&gt;&lt;object type=&quot;3&quot; unique_id=&quot;10121&quot;&gt;&lt;property id=&quot;20148&quot; value=&quot;5&quot;/&gt;&lt;property id=&quot;20300&quot; value=&quot;Slide 2 - &amp;quot;JAN Webcast Housekeeping&amp;quot;&quot;/&gt;&lt;property id=&quot;20307&quot; value=&quot;753&quot;/&gt;&lt;/object&gt;&lt;object type=&quot;3&quot; unique_id=&quot;10122&quot;&gt;&lt;property id=&quot;20148&quot; value=&quot;5&quot;/&gt;&lt;property id=&quot;20300&quot; value=&quot;Slide 3 - &amp;quot;Housekeeping Cont’d&amp;quot;&quot;/&gt;&lt;property id=&quot;20307&quot; value=&quot;752&quot;/&gt;&lt;/object&gt;&lt;object type=&quot;3&quot; unique_id=&quot;10123&quot;&gt;&lt;property id=&quot;20148&quot; value=&quot;5&quot;/&gt;&lt;property id=&quot;20300&quot; value=&quot;Slide 4 - &amp;quot;ADA Update – Part 1&amp;quot;&quot;/&gt;&lt;property id=&quot;20307&quot; value=&quot;786&quot;/&gt;&lt;/object&gt;&lt;object type=&quot;3&quot; unique_id=&quot;10124&quot;&gt;&lt;property id=&quot;20148&quot; value=&quot;5&quot;/&gt;&lt;property id=&quot;20300&quot; value=&quot;Slide 5 - &amp;quot;Definition of Disability  for Accommodation&amp;quot;&quot;/&gt;&lt;property id=&quot;20307&quot; value=&quot;787&quot;/&gt;&lt;/object&gt;&lt;object type=&quot;3&quot; unique_id=&quot;10125&quot;&gt;&lt;property id=&quot;20148&quot; value=&quot;5&quot;/&gt;&lt;property id=&quot;20300&quot; value=&quot;Slide 6 - &amp;quot;Definition of Disability  for Accommodation (2)&amp;quot;&quot;/&gt;&lt;property id=&quot;20307&quot; value=&quot;821&quot;/&gt;&lt;/object&gt;&lt;object type=&quot;3&quot; unique_id=&quot;10126&quot;&gt;&lt;property id=&quot;20148&quot; value=&quot;5&quot;/&gt;&lt;property id=&quot;20300&quot; value=&quot;Slide 7 - &amp;quot;Essential Functions (1)&amp;quot;&quot;/&gt;&lt;property id=&quot;20307&quot; value=&quot;788&quot;/&gt;&lt;/object&gt;&lt;object type=&quot;3&quot; unique_id=&quot;10127&quot;&gt;&lt;property id=&quot;20148&quot; value=&quot;5&quot;/&gt;&lt;property id=&quot;20300&quot; value=&quot;Slide 8 - &amp;quot;Essential Functions (2)&amp;quot;&quot;/&gt;&lt;property id=&quot;20307&quot; value=&quot;789&quot;/&gt;&lt;/object&gt;&lt;object type=&quot;3&quot; unique_id=&quot;10128&quot;&gt;&lt;property id=&quot;20148&quot; value=&quot;5&quot;/&gt;&lt;property id=&quot;20300&quot; value=&quot;Slide 9 - &amp;quot;Essential Functions (3)&amp;quot;&quot;/&gt;&lt;property id=&quot;20307&quot; value=&quot;822&quot;/&gt;&lt;/object&gt;&lt;object type=&quot;3&quot; unique_id=&quot;10129&quot;&gt;&lt;property id=&quot;20148&quot; value=&quot;5&quot;/&gt;&lt;property id=&quot;20300&quot; value=&quot;Slide 10 - &amp;quot;Essential Functions (4)&amp;quot;&quot;/&gt;&lt;property id=&quot;20307&quot; value=&quot;790&quot;/&gt;&lt;/object&gt;&lt;object type=&quot;3&quot; unique_id=&quot;10130&quot;&gt;&lt;property id=&quot;20148&quot; value=&quot;5&quot;/&gt;&lt;property id=&quot;20300&quot; value=&quot;Slide 11 - &amp;quot;Essential Functions (5)&amp;quot;&quot;/&gt;&lt;property id=&quot;20307&quot; value=&quot;823&quot;/&gt;&lt;/object&gt;&lt;object type=&quot;3&quot; unique_id=&quot;10131&quot;&gt;&lt;property id=&quot;20148&quot; value=&quot;5&quot;/&gt;&lt;property id=&quot;20300&quot; value=&quot;Slide 12 - &amp;quot;Essential Functions (6)&amp;quot;&quot;/&gt;&lt;property id=&quot;20307&quot; value=&quot;791&quot;/&gt;&lt;/object&gt;&lt;object type=&quot;3&quot; unique_id=&quot;10132&quot;&gt;&lt;property id=&quot;20148&quot; value=&quot;5&quot;/&gt;&lt;property id=&quot;20300&quot; value=&quot;Slide 13 - &amp;quot;Essential Functions (7)&amp;quot;&quot;/&gt;&lt;property id=&quot;20307&quot; value=&quot;792&quot;/&gt;&lt;/object&gt;&lt;object type=&quot;3&quot; unique_id=&quot;10133&quot;&gt;&lt;property id=&quot;20148&quot; value=&quot;5&quot;/&gt;&lt;property id=&quot;20300&quot; value=&quot;Slide 14 - &amp;quot;Unlawful Denial&amp;quot;&quot;/&gt;&lt;property id=&quot;20307&quot; value=&quot;793&quot;/&gt;&lt;/object&gt;&lt;object type=&quot;3&quot; unique_id=&quot;10134&quot;&gt;&lt;property id=&quot;20148&quot; value=&quot;5&quot;/&gt;&lt;property id=&quot;20300&quot; value=&quot;Slide 15 - &amp;quot;Interactive Process&amp;quot;&quot;/&gt;&lt;property id=&quot;20307&quot; value=&quot;794&quot;/&gt;&lt;/object&gt;&lt;object type=&quot;3&quot; unique_id=&quot;10135&quot;&gt;&lt;property id=&quot;20148&quot; value=&quot;5&quot;/&gt;&lt;property id=&quot;20300&quot; value=&quot;Slide 16 - &amp;quot;Interactive Process (2)&amp;quot;&quot;/&gt;&lt;property id=&quot;20307&quot; value=&quot;795&quot;/&gt;&lt;/object&gt;&lt;object type=&quot;3&quot; unique_id=&quot;10136&quot;&gt;&lt;property id=&quot;20148&quot; value=&quot;5&quot;/&gt;&lt;property id=&quot;20300&quot; value=&quot;Slide 17 - &amp;quot;Interactive Process (3)&amp;quot;&quot;/&gt;&lt;property id=&quot;20307&quot; value=&quot;796&quot;/&gt;&lt;/object&gt;&lt;object type=&quot;3&quot; unique_id=&quot;10137&quot;&gt;&lt;property id=&quot;20148&quot; value=&quot;5&quot;/&gt;&lt;property id=&quot;20300&quot; value=&quot;Slide 18 - &amp;quot;Interactive Process (4)&amp;quot;&quot;/&gt;&lt;property id=&quot;20307&quot; value=&quot;825&quot;/&gt;&lt;/object&gt;&lt;object type=&quot;3&quot; unique_id=&quot;10138&quot;&gt;&lt;property id=&quot;20148&quot; value=&quot;5&quot;/&gt;&lt;property id=&quot;20300&quot; value=&quot;Slide 19 - &amp;quot;&amp;#x0D;Accommodation Resources&amp;#x0D;&amp;quot;&quot;/&gt;&lt;property id=&quot;20307&quot; value=&quot;797&quot;/&gt;&lt;/object&gt;&lt;object type=&quot;3&quot; unique_id=&quot;10139&quot;&gt;&lt;property id=&quot;20148&quot; value=&quot;5&quot;/&gt;&lt;property id=&quot;20300&quot; value=&quot;Slide 20 - &amp;quot;EEOC Resources&amp;quot;&quot;/&gt;&lt;property id=&quot;20307&quot; value=&quot;798&quot;/&gt;&lt;/object&gt;&lt;object type=&quot;3&quot; unique_id=&quot;10140&quot;&gt;&lt;property id=&quot;20148&quot; value=&quot;5&quot;/&gt;&lt;property id=&quot;20300&quot; value=&quot;Slide 21 - &amp;quot;New EEOC Resources&amp;quot;&quot;/&gt;&lt;property id=&quot;20307&quot; value=&quot;800&quot;/&gt;&lt;/object&gt;&lt;object type=&quot;3&quot; unique_id=&quot;10141&quot;&gt;&lt;property id=&quot;20148&quot; value=&quot;5&quot;/&gt;&lt;property id=&quot;20300&quot; value=&quot;Slide 22 - &amp;quot;ADA Update – Part 2&amp;quot;&quot;/&gt;&lt;property id=&quot;20307&quot; value=&quot;802&quot;/&gt;&lt;/object&gt;&lt;object type=&quot;3&quot; unique_id=&quot;10142&quot;&gt;&lt;property id=&quot;20148&quot; value=&quot;5&quot;/&gt;&lt;property id=&quot;20300&quot; value=&quot;Slide 23 - &amp;quot;COVID-19 Resources&amp;quot;&quot;/&gt;&lt;property id=&quot;20307&quot; value=&quot;803&quot;/&gt;&lt;/object&gt;&lt;object type=&quot;3&quot; unique_id=&quot;10143&quot;&gt;&lt;property id=&quot;20148&quot; value=&quot;5&quot;/&gt;&lt;property id=&quot;20300&quot; value=&quot;Slide 24 - &amp;quot;Federal EEO Laws &amp;amp; CDC Guidance&amp;quot;&quot;/&gt;&lt;property id=&quot;20307&quot; value=&quot;805&quot;/&gt;&lt;/object&gt;&lt;object type=&quot;3&quot; unique_id=&quot;10144&quot;&gt;&lt;property id=&quot;20148&quot; value=&quot;5&quot;/&gt;&lt;property id=&quot;20300&quot; value=&quot;Slide 25 - &amp;quot;Accommodation Requests&amp;quot;&quot;/&gt;&lt;property id=&quot;20307&quot; value=&quot;806&quot;/&gt;&lt;/object&gt;&lt;object type=&quot;3&quot; unique_id=&quot;10145&quot;&gt;&lt;property id=&quot;20148&quot; value=&quot;5&quot;/&gt;&lt;property id=&quot;20300&quot; value=&quot;Slide 26 - &amp;quot;Accommodation Requests (2)&amp;quot;&quot;/&gt;&lt;property id=&quot;20307&quot; value=&quot;807&quot;/&gt;&lt;/object&gt;&lt;object type=&quot;3&quot; unique_id=&quot;10146&quot;&gt;&lt;property id=&quot;20148&quot; value=&quot;5&quot;/&gt;&lt;property id=&quot;20300&quot; value=&quot;Slide 27 - &amp;quot;Accommodation Requests (3)&amp;quot;&quot;/&gt;&lt;property id=&quot;20307&quot; value=&quot;826&quot;/&gt;&lt;/object&gt;&lt;object type=&quot;3&quot; unique_id=&quot;10147&quot;&gt;&lt;property id=&quot;20148&quot; value=&quot;5&quot;/&gt;&lt;property id=&quot;20300&quot; value=&quot;Slide 28 - &amp;quot;Accommodation Requests (4)&amp;quot;&quot;/&gt;&lt;property id=&quot;20307&quot; value=&quot;808&quot;/&gt;&lt;/object&gt;&lt;object type=&quot;3&quot; unique_id=&quot;10148&quot;&gt;&lt;property id=&quot;20148&quot; value=&quot;5&quot;/&gt;&lt;property id=&quot;20300&quot; value=&quot;Slide 29 - &amp;quot;Interactive Process Issues&amp;quot;&quot;/&gt;&lt;property id=&quot;20307&quot; value=&quot;809&quot;/&gt;&lt;/object&gt;&lt;object type=&quot;3&quot; unique_id=&quot;10149&quot;&gt;&lt;property id=&quot;20148&quot; value=&quot;5&quot;/&gt;&lt;property id=&quot;20300&quot; value=&quot;Slide 30 - &amp;quot;Accommodation Requests (5) &amp;quot;&quot;/&gt;&lt;property id=&quot;20307&quot; value=&quot;810&quot;/&gt;&lt;/object&gt;&lt;object type=&quot;3&quot; unique_id=&quot;10150&quot;&gt;&lt;property id=&quot;20148&quot; value=&quot;5&quot;/&gt;&lt;property id=&quot;20300&quot; value=&quot;Slide 31 - &amp;quot;Accommodation Requests (6)&amp;quot;&quot;/&gt;&lt;property id=&quot;20307&quot; value=&quot;811&quot;/&gt;&lt;/object&gt;&lt;object type=&quot;3&quot; unique_id=&quot;10151&quot;&gt;&lt;property id=&quot;20148&quot; value=&quot;5&quot;/&gt;&lt;property id=&quot;20300&quot; value=&quot;Slide 32 - &amp;quot;Confidentiality&amp;quot;&quot;/&gt;&lt;property id=&quot;20307&quot; value=&quot;812&quot;/&gt;&lt;/object&gt;&lt;object type=&quot;3&quot; unique_id=&quot;10152&quot;&gt;&lt;property id=&quot;20148&quot; value=&quot;5&quot;/&gt;&lt;property id=&quot;20300&quot; value=&quot;Slide 33 - &amp;quot;EEO Laws &amp;amp; COVID-19 Vaccination&amp;quot;&quot;/&gt;&lt;property id=&quot;20307&quot; value=&quot;813&quot;/&gt;&lt;/object&gt;&lt;object type=&quot;3&quot; unique_id=&quot;10153&quot;&gt;&lt;property id=&quot;20148&quot; value=&quot;5&quot;/&gt;&lt;property id=&quot;20300&quot; value=&quot;Slide 34 - &amp;quot;ADA &amp;amp; COVID-19 Vaccination&amp;quot;&quot;/&gt;&lt;property id=&quot;20307&quot; value=&quot;814&quot;/&gt;&lt;/object&gt;&lt;object type=&quot;3&quot; unique_id=&quot;10154&quot;&gt;&lt;property id=&quot;20148&quot; value=&quot;5&quot;/&gt;&lt;property id=&quot;20300&quot; value=&quot;Slide 35 - &amp;quot;ADA &amp;amp; COVID-19 Vaccination (2)&amp;quot;&quot;/&gt;&lt;property id=&quot;20307&quot; value=&quot;815&quot;/&gt;&lt;/object&gt;&lt;object type=&quot;3&quot; unique_id=&quot;10155&quot;&gt;&lt;property id=&quot;20148&quot; value=&quot;5&quot;/&gt;&lt;property id=&quot;20300&quot; value=&quot;Slide 36 - &amp;quot;ADA &amp;amp; COVID-19 Vaccination (3)&amp;quot;&quot;/&gt;&lt;property id=&quot;20307&quot; value=&quot;816&quot;/&gt;&lt;/object&gt;&lt;object type=&quot;3&quot; unique_id=&quot;10156&quot;&gt;&lt;property id=&quot;20148&quot; value=&quot;5&quot;/&gt;&lt;property id=&quot;20300&quot; value=&quot;Slide 37 - &amp;quot;ADA &amp;amp; COVID-19 Vaccination (4)&amp;quot;&quot;/&gt;&lt;property id=&quot;20307&quot; value=&quot;817&quot;/&gt;&lt;/object&gt;&lt;object type=&quot;3&quot; unique_id=&quot;10157&quot;&gt;&lt;property id=&quot;20148&quot; value=&quot;5&quot;/&gt;&lt;property id=&quot;20300&quot; value=&quot;Slide 38 - &amp;quot;ADA &amp;amp; COVID-19 Vaccination (5)&amp;quot;&quot;/&gt;&lt;property id=&quot;20307&quot; value=&quot;818&quot;/&gt;&lt;/object&gt;&lt;object type=&quot;3&quot; unique_id=&quot;10158&quot;&gt;&lt;property id=&quot;20148&quot; value=&quot;5&quot;/&gt;&lt;property id=&quot;20300&quot; value=&quot;Slide 39 - &amp;quot;ADA Confidentiality &amp;amp; Vaccination&amp;quot;&quot;/&gt;&lt;property id=&quot;20307&quot; value=&quot;819&quot;/&gt;&lt;/object&gt;&lt;object type=&quot;3&quot; unique_id=&quot;10159&quot;&gt;&lt;property id=&quot;20148&quot; value=&quot;5&quot;/&gt;&lt;property id=&quot;20300&quot; value=&quot;Slide 40 - &amp;quot;ADA &amp;amp; COVID-19 Vaccination (6)&amp;quot;&quot;/&gt;&lt;property id=&quot;20307&quot; value=&quot;820&quot;/&gt;&lt;/object&gt;&lt;object type=&quot;3&quot; unique_id=&quot;10160&quot;&gt;&lt;property id=&quot;20148&quot; value=&quot;5&quot;/&gt;&lt;property id=&quot;20300&quot; value=&quot;Slide 41 - &amp;quot;Questions?&amp;quot;&quot;/&gt;&lt;property id=&quot;20307&quot; value=&quot;754&quot;/&gt;&lt;/object&gt;&lt;object type=&quot;3&quot; unique_id=&quot;10161&quot;&gt;&lt;property id=&quot;20148&quot; value=&quot;5&quot;/&gt;&lt;property id=&quot;20300&quot; value=&quot;Slide 42 - &amp;quot;Contact JAN&amp;quot;&quot;/&gt;&lt;property id=&quot;20307&quot; value=&quot;751&quot;/&gt;&lt;/object&gt;&lt;/object&gt;&lt;object type=&quot;8&quot; unique_id=&quot;10082&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EDDE929B-82BA-42D2-A9BB-3CB2BAA60F8E}"/>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23119817-1546-4EA0-BE64-48E6F1755684}"/>
</p:tagLst>
</file>

<file path=ppt/theme/theme1.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2.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3.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5.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6.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6.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ppt/theme/theme9.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spPr>
      <a:bodyPr/>
      <a:lstStyle>
        <a:defPPr marL="0" marR="0" indent="0" algn="ctr" defTabSz="914400" rtl="0" eaLnBrk="1" fontAlgn="base" latinLnBrk="0" hangingPunct="1">
          <a:lnSpc>
            <a:spcPct val="100000"/>
          </a:lnSpc>
          <a:spcBef>
            <a:spcPts val="1200"/>
          </a:spcBef>
          <a:spcAft>
            <a:spcPct val="0"/>
          </a:spcAft>
          <a:buClrTx/>
          <a:buSzTx/>
          <a:buFontTx/>
          <a:buNone/>
          <a:tabLst/>
          <a:defRPr kumimoji="0" sz="100" b="1" i="0" u="none" strike="noStrike" kern="1200" cap="none" spc="0" normalizeH="0" baseline="0" noProof="0" dirty="0" smtClean="0">
            <a:ln>
              <a:noFill/>
            </a:ln>
            <a:solidFill>
              <a:srgbClr val="002C5F"/>
            </a:solidFill>
            <a:effectLst/>
            <a:uLnTx/>
            <a:uFillTx/>
            <a:latin typeface="Arial" pitchFamily="34" charset="0"/>
            <a:ea typeface="+mj-ea"/>
            <a:cs typeface="Arial"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13875</TotalTime>
  <Words>3252</Words>
  <Application>Microsoft Office PowerPoint</Application>
  <PresentationFormat>On-screen Show (4:3)</PresentationFormat>
  <Paragraphs>296</Paragraphs>
  <Slides>42</Slides>
  <Notes>32</Notes>
  <HiddenSlides>0</HiddenSlides>
  <MMClips>0</MMClips>
  <ScaleCrop>false</ScaleCrop>
  <HeadingPairs>
    <vt:vector size="6" baseType="variant">
      <vt:variant>
        <vt:lpstr>Fonts Used</vt:lpstr>
      </vt:variant>
      <vt:variant>
        <vt:i4>3</vt:i4>
      </vt:variant>
      <vt:variant>
        <vt:lpstr>Theme</vt:lpstr>
      </vt:variant>
      <vt:variant>
        <vt:i4>16</vt:i4>
      </vt:variant>
      <vt:variant>
        <vt:lpstr>Slide Titles</vt:lpstr>
      </vt:variant>
      <vt:variant>
        <vt:i4>42</vt:i4>
      </vt:variant>
    </vt:vector>
  </HeadingPairs>
  <TitlesOfParts>
    <vt:vector size="61" baseType="lpstr">
      <vt:lpstr>Arial</vt:lpstr>
      <vt:lpstr>Calibri</vt:lpstr>
      <vt:lpstr>Wingdings</vt:lpstr>
      <vt:lpstr>21_Office Theme</vt:lpstr>
      <vt:lpstr>6_Office Theme</vt:lpstr>
      <vt:lpstr>4_Office Theme</vt:lpstr>
      <vt:lpstr>Office Theme</vt:lpstr>
      <vt:lpstr>7_Office Theme</vt:lpstr>
      <vt:lpstr>13_Office Theme</vt:lpstr>
      <vt:lpstr>16_Office Theme</vt:lpstr>
      <vt:lpstr>1_Office Theme</vt:lpstr>
      <vt:lpstr>5_Office Theme</vt:lpstr>
      <vt:lpstr>8_Office Theme</vt:lpstr>
      <vt:lpstr>3_Office Theme</vt:lpstr>
      <vt:lpstr>9_Office Theme</vt:lpstr>
      <vt:lpstr>18_Office Theme</vt:lpstr>
      <vt:lpstr>2_Office Theme</vt:lpstr>
      <vt:lpstr>10_Office Theme</vt:lpstr>
      <vt:lpstr>11_Office Theme</vt:lpstr>
      <vt:lpstr>ADA Update July 13, 2021</vt:lpstr>
      <vt:lpstr>JAN Webcast Housekeeping</vt:lpstr>
      <vt:lpstr>Housekeeping Cont’d</vt:lpstr>
      <vt:lpstr>ADA Update – Part 1</vt:lpstr>
      <vt:lpstr>Definition of Disability  for Accommodation</vt:lpstr>
      <vt:lpstr>Definition of Disability  for Accommodation (2)</vt:lpstr>
      <vt:lpstr>Essential Functions (1)</vt:lpstr>
      <vt:lpstr>Essential Functions (2)</vt:lpstr>
      <vt:lpstr>Essential Functions (3)</vt:lpstr>
      <vt:lpstr>Essential Functions (4)</vt:lpstr>
      <vt:lpstr>Essential Functions (5)</vt:lpstr>
      <vt:lpstr>Essential Functions (6)</vt:lpstr>
      <vt:lpstr>Essential Functions (7)</vt:lpstr>
      <vt:lpstr>Unlawful Denial</vt:lpstr>
      <vt:lpstr>Interactive Process</vt:lpstr>
      <vt:lpstr>Interactive Process (2)</vt:lpstr>
      <vt:lpstr>Interactive Process (3)</vt:lpstr>
      <vt:lpstr>Interactive Process (4)</vt:lpstr>
      <vt:lpstr> Accommodation Resources </vt:lpstr>
      <vt:lpstr>EEOC Resources</vt:lpstr>
      <vt:lpstr>New EEOC Resources</vt:lpstr>
      <vt:lpstr>ADA Update – Part 2</vt:lpstr>
      <vt:lpstr>COVID-19 Resources</vt:lpstr>
      <vt:lpstr>Federal EEO Laws &amp; CDC Guidance</vt:lpstr>
      <vt:lpstr>Accommodation Requests</vt:lpstr>
      <vt:lpstr>Accommodation Requests (2)</vt:lpstr>
      <vt:lpstr>Accommodation Requests (3)</vt:lpstr>
      <vt:lpstr>Accommodation Requests (4)</vt:lpstr>
      <vt:lpstr>Interactive Process Issues</vt:lpstr>
      <vt:lpstr>Accommodation Requests (5) </vt:lpstr>
      <vt:lpstr>Accommodation Requests (6)</vt:lpstr>
      <vt:lpstr>Confidentiality</vt:lpstr>
      <vt:lpstr>EEO Laws &amp; COVID-19 Vaccination</vt:lpstr>
      <vt:lpstr>ADA &amp; COVID-19 Vaccination</vt:lpstr>
      <vt:lpstr>ADA &amp; COVID-19 Vaccination (2)</vt:lpstr>
      <vt:lpstr>ADA &amp; COVID-19 Vaccination (3)</vt:lpstr>
      <vt:lpstr>ADA &amp; COVID-19 Vaccination (4)</vt:lpstr>
      <vt:lpstr>ADA &amp; COVID-19 Vaccination (5)</vt:lpstr>
      <vt:lpstr>ADA Confidentiality &amp; Vaccination</vt:lpstr>
      <vt:lpstr>ADA &amp; COVID-19 Vaccination (6)</vt:lpstr>
      <vt:lpstr>Questions?</vt:lpstr>
      <vt:lpstr>Contact JAN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Tracie DeFreitas</dc:creator>
  <cp:lastModifiedBy>Lyssa Rowan</cp:lastModifiedBy>
  <cp:revision>422</cp:revision>
  <dcterms:created xsi:type="dcterms:W3CDTF">2020-04-16T14:25:16Z</dcterms:created>
  <dcterms:modified xsi:type="dcterms:W3CDTF">2021-07-13T17:07:39Z</dcterms:modified>
</cp:coreProperties>
</file>