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40" r:id="rId1"/>
  </p:sldMasterIdLst>
  <p:notesMasterIdLst>
    <p:notesMasterId r:id="rId40"/>
  </p:notesMasterIdLst>
  <p:handoutMasterIdLst>
    <p:handoutMasterId r:id="rId41"/>
  </p:handoutMasterIdLst>
  <p:sldIdLst>
    <p:sldId id="256" r:id="rId2"/>
    <p:sldId id="268" r:id="rId3"/>
    <p:sldId id="267" r:id="rId4"/>
    <p:sldId id="273" r:id="rId5"/>
    <p:sldId id="274" r:id="rId6"/>
    <p:sldId id="275" r:id="rId7"/>
    <p:sldId id="299" r:id="rId8"/>
    <p:sldId id="276" r:id="rId9"/>
    <p:sldId id="277" r:id="rId10"/>
    <p:sldId id="302" r:id="rId11"/>
    <p:sldId id="303" r:id="rId12"/>
    <p:sldId id="278" r:id="rId13"/>
    <p:sldId id="279" r:id="rId14"/>
    <p:sldId id="280" r:id="rId15"/>
    <p:sldId id="281" r:id="rId16"/>
    <p:sldId id="282" r:id="rId17"/>
    <p:sldId id="283" r:id="rId18"/>
    <p:sldId id="284" r:id="rId19"/>
    <p:sldId id="285" r:id="rId20"/>
    <p:sldId id="286" r:id="rId21"/>
    <p:sldId id="295" r:id="rId22"/>
    <p:sldId id="287" r:id="rId23"/>
    <p:sldId id="288" r:id="rId24"/>
    <p:sldId id="289" r:id="rId25"/>
    <p:sldId id="290" r:id="rId26"/>
    <p:sldId id="291" r:id="rId27"/>
    <p:sldId id="292" r:id="rId28"/>
    <p:sldId id="293" r:id="rId29"/>
    <p:sldId id="294" r:id="rId30"/>
    <p:sldId id="296" r:id="rId31"/>
    <p:sldId id="308" r:id="rId32"/>
    <p:sldId id="297" r:id="rId33"/>
    <p:sldId id="272" r:id="rId34"/>
    <p:sldId id="301" r:id="rId35"/>
    <p:sldId id="305" r:id="rId36"/>
    <p:sldId id="304" r:id="rId37"/>
    <p:sldId id="306" r:id="rId38"/>
    <p:sldId id="307" r:id="rId39"/>
  </p:sldIdLst>
  <p:sldSz cx="12192000" cy="6858000"/>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9" autoAdjust="0"/>
    <p:restoredTop sz="90952" autoAdjust="0"/>
  </p:normalViewPr>
  <p:slideViewPr>
    <p:cSldViewPr snapToGrid="0">
      <p:cViewPr varScale="1">
        <p:scale>
          <a:sx n="104" d="100"/>
          <a:sy n="104" d="100"/>
        </p:scale>
        <p:origin x="516" y="96"/>
      </p:cViewPr>
      <p:guideLst/>
    </p:cSldViewPr>
  </p:slideViewPr>
  <p:outlineViewPr>
    <p:cViewPr>
      <p:scale>
        <a:sx n="33" d="100"/>
        <a:sy n="33" d="100"/>
      </p:scale>
      <p:origin x="0" y="-23154"/>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hyperlink" Target="https://askjan.org/training/JAN-Webcast-Frequently-Asked-Questions.cfm" TargetMode="Externa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skjan.org/training/JAN-Webcast-Frequently-Asked-Questions.cfm" TargetMode="External"/><Relationship Id="rId7" Type="http://schemas.openxmlformats.org/officeDocument/2006/relationships/image" Target="../media/image10.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D07AD3FD-84FF-467E-9693-752776549C61}">
      <dgm:prSet phldrT="[Text]" custT="1"/>
      <dgm:spPr>
        <a:xfrm>
          <a:off x="354221" y="9600"/>
          <a:ext cx="4959103" cy="413280"/>
        </a:xfrm>
      </dgm:spPr>
      <dgm:t>
        <a:bodyPr/>
        <a:lstStyle/>
        <a:p>
          <a:pPr>
            <a:lnSpc>
              <a:spcPct val="100000"/>
            </a:lnSpc>
            <a:defRPr b="1"/>
          </a:pPr>
          <a:r>
            <a:rPr lang="en-US" sz="2000" b="1" dirty="0">
              <a:latin typeface="Arial Nova" panose="020B0504020202020204" pitchFamily="34" charset="0"/>
              <a:ea typeface="+mn-ea"/>
              <a:cs typeface="+mn-cs"/>
            </a:rPr>
            <a:t>Technical Difficulties</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custT="1"/>
      <dgm:spPr>
        <a:xfrm>
          <a:off x="0" y="216240"/>
          <a:ext cx="7084434" cy="1675800"/>
        </a:xfrm>
      </dgm:spPr>
      <dgm:t>
        <a:bodyPr/>
        <a:lstStyle/>
        <a:p>
          <a:pPr>
            <a:lnSpc>
              <a:spcPct val="100000"/>
            </a:lnSpc>
            <a:spcAft>
              <a:spcPts val="0"/>
            </a:spcAft>
          </a:pPr>
          <a:r>
            <a:rPr lang="en-US" sz="2000" b="0" i="0" u="none" dirty="0">
              <a:latin typeface="Arial Nova" panose="020B0504020202020204" pitchFamily="34" charset="0"/>
              <a:ea typeface="+mn-ea"/>
              <a:cs typeface="+mn-cs"/>
            </a:rPr>
            <a:t>Use the Q&amp;A feature,</a:t>
          </a:r>
        </a:p>
        <a:p>
          <a:pPr>
            <a:lnSpc>
              <a:spcPct val="100000"/>
            </a:lnSpc>
            <a:spcAft>
              <a:spcPct val="35000"/>
            </a:spcAft>
          </a:pPr>
          <a:r>
            <a:rPr lang="en-US" sz="2000" b="0" i="0" u="none" dirty="0">
              <a:latin typeface="Arial Nova" panose="020B0504020202020204" pitchFamily="34" charset="0"/>
              <a:ea typeface="+mn-ea"/>
              <a:cs typeface="+mn-cs"/>
            </a:rPr>
            <a:t>Live Chat at AskJAN.org, or email Training@AskJAN.org</a:t>
          </a:r>
          <a:endParaRPr lang="en-US" sz="2000" dirty="0">
            <a:latin typeface="Arial Nova" panose="020B0504020202020204" pitchFamily="34" charset="0"/>
            <a:ea typeface="+mn-ea"/>
            <a:cs typeface="+mn-cs"/>
          </a:endParaRPr>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custT="1"/>
      <dgm:spPr>
        <a:xfrm>
          <a:off x="354221" y="1967640"/>
          <a:ext cx="4959103" cy="413280"/>
        </a:xfrm>
      </dgm:spPr>
      <dgm:t>
        <a:bodyPr/>
        <a:lstStyle/>
        <a:p>
          <a:pPr>
            <a:lnSpc>
              <a:spcPct val="100000"/>
            </a:lnSpc>
            <a:defRPr b="1"/>
          </a:pPr>
          <a:r>
            <a:rPr lang="en-US" sz="2000" b="1" dirty="0">
              <a:latin typeface="Arial Nova" panose="020B0504020202020204" pitchFamily="34" charset="0"/>
              <a:ea typeface="+mn-ea"/>
              <a:cs typeface="+mn-cs"/>
            </a:rPr>
            <a:t>Captioning</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custT="1"/>
      <dgm:spPr>
        <a:xfrm>
          <a:off x="0" y="2174280"/>
          <a:ext cx="7084434" cy="992250"/>
        </a:xfrm>
      </dgm:spPr>
      <dgm:t>
        <a:bodyPr/>
        <a:lstStyle/>
        <a:p>
          <a:pPr>
            <a:lnSpc>
              <a:spcPct val="100000"/>
            </a:lnSpc>
          </a:pPr>
          <a:r>
            <a:rPr lang="en-US" sz="2000" b="0" i="0" u="none" dirty="0">
              <a:latin typeface="Arial Nova" panose="020B0504020202020204" pitchFamily="34" charset="0"/>
              <a:ea typeface="+mn-ea"/>
              <a:cs typeface="+mn-cs"/>
            </a:rPr>
            <a:t>Use the closed caption (CC) feature or </a:t>
          </a:r>
          <a:br>
            <a:rPr lang="en-US" sz="2000" b="0" i="0" u="none" dirty="0">
              <a:latin typeface="Arial Nova" panose="020B0504020202020204" pitchFamily="34" charset="0"/>
              <a:ea typeface="+mn-ea"/>
              <a:cs typeface="+mn-cs"/>
            </a:rPr>
          </a:br>
          <a:r>
            <a:rPr lang="en-US" sz="2000" b="0" i="0" u="none" dirty="0">
              <a:latin typeface="Arial Nova" panose="020B0504020202020204" pitchFamily="34" charset="0"/>
              <a:ea typeface="+mn-ea"/>
              <a:cs typeface="+mn-cs"/>
            </a:rPr>
            <a:t>captioning link </a:t>
          </a:r>
          <a:br>
            <a:rPr lang="en-US" sz="2000" b="0" i="0" u="none" dirty="0">
              <a:latin typeface="Arial Nova" panose="020B0504020202020204" pitchFamily="34" charset="0"/>
              <a:ea typeface="+mn-ea"/>
              <a:cs typeface="+mn-cs"/>
            </a:rPr>
          </a:br>
          <a:r>
            <a:rPr lang="en-US" sz="2000" b="0" i="0" u="none" dirty="0">
              <a:latin typeface="Arial Nova" panose="020B0504020202020204" pitchFamily="34" charset="0"/>
              <a:ea typeface="+mn-ea"/>
              <a:cs typeface="+mn-cs"/>
            </a:rPr>
            <a:t>in chat</a:t>
          </a:r>
          <a:endParaRPr lang="en-US" sz="2000" dirty="0">
            <a:latin typeface="Arial Nova" panose="020B0504020202020204" pitchFamily="34" charset="0"/>
            <a:ea typeface="+mn-ea"/>
            <a:cs typeface="+mn-cs"/>
          </a:endParaRPr>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74045C00-D6AB-40F4-A0EC-3849807FC88D}">
      <dgm:prSet phldrT="[Text]" custT="1"/>
      <dgm:spPr>
        <a:xfrm>
          <a:off x="354221" y="3242130"/>
          <a:ext cx="4959103" cy="413280"/>
        </a:xfrm>
      </dgm:spPr>
      <dgm:t>
        <a:bodyPr/>
        <a:lstStyle/>
        <a:p>
          <a:pPr>
            <a:lnSpc>
              <a:spcPct val="100000"/>
            </a:lnSpc>
            <a:defRPr b="1"/>
          </a:pPr>
          <a:r>
            <a:rPr lang="en-US" sz="2000" b="1" dirty="0">
              <a:latin typeface="Arial Nova" panose="020B0504020202020204" pitchFamily="34" charset="0"/>
              <a:ea typeface="+mn-ea"/>
              <a:cs typeface="+mn-cs"/>
            </a:rPr>
            <a:t>PPT Slides</a:t>
          </a:r>
        </a:p>
      </dgm:t>
    </dgm:pt>
    <dgm:pt modelId="{A2CB37B5-FB6A-4368-A045-E1C65615D546}" type="parTrans" cxnId="{8EF80596-2994-4771-892F-2C4772D8D458}">
      <dgm:prSet/>
      <dgm:spPr/>
      <dgm:t>
        <a:bodyPr/>
        <a:lstStyle/>
        <a:p>
          <a:endParaRPr lang="en-US"/>
        </a:p>
      </dgm:t>
    </dgm:pt>
    <dgm:pt modelId="{559D8C62-0929-418F-8097-53D2F0DBCF2B}" type="sibTrans" cxnId="{8EF80596-2994-4771-892F-2C4772D8D458}">
      <dgm:prSet/>
      <dgm:spPr/>
      <dgm:t>
        <a:bodyPr/>
        <a:lstStyle/>
        <a:p>
          <a:endParaRPr lang="en-US"/>
        </a:p>
      </dgm:t>
    </dgm:pt>
    <dgm:pt modelId="{02FFBBB1-DBC1-448B-B0B3-D48D66FE7872}">
      <dgm:prSet phldrT="[Text]" custT="1"/>
      <dgm:spPr>
        <a:xfrm>
          <a:off x="0" y="3448770"/>
          <a:ext cx="7084434" cy="1278900"/>
        </a:xfrm>
      </dgm:spPr>
      <dgm:t>
        <a:bodyPr/>
        <a:lstStyle/>
        <a:p>
          <a:pPr>
            <a:lnSpc>
              <a:spcPct val="100000"/>
            </a:lnSpc>
          </a:pPr>
          <a:r>
            <a:rPr lang="en-US" sz="2000" b="0" i="0" u="none" dirty="0">
              <a:latin typeface="Arial Nova" panose="020B0504020202020204" pitchFamily="34" charset="0"/>
              <a:ea typeface="+mn-ea"/>
              <a:cs typeface="+mn-cs"/>
            </a:rPr>
            <a:t>Link included in webcast login email and in the chat, or go to this webcast event from the Training page at AskJAN.org</a:t>
          </a:r>
          <a:endParaRPr lang="en-US" sz="2000" dirty="0">
            <a:latin typeface="Arial Nova" panose="020B0504020202020204" pitchFamily="34" charset="0"/>
            <a:ea typeface="+mn-ea"/>
            <a:cs typeface="+mn-cs"/>
          </a:endParaRPr>
        </a:p>
      </dgm:t>
    </dgm:pt>
    <dgm:pt modelId="{98A22385-858C-4F07-A4D6-9A0E8D8E5927}" type="parTrans" cxnId="{56818DCB-8127-41B3-A8FA-9BB3C4AEEF60}">
      <dgm:prSet/>
      <dgm:spPr/>
      <dgm:t>
        <a:bodyPr/>
        <a:lstStyle/>
        <a:p>
          <a:endParaRPr lang="en-US"/>
        </a:p>
      </dgm:t>
    </dgm:pt>
    <dgm:pt modelId="{FC134796-1658-4344-B009-E1D5A472B390}" type="sibTrans" cxnId="{56818DCB-8127-41B3-A8FA-9BB3C4AEEF60}">
      <dgm:prSet/>
      <dgm:spPr/>
      <dgm:t>
        <a:bodyPr/>
        <a:lstStyle/>
        <a:p>
          <a:endParaRPr lang="en-US"/>
        </a:p>
      </dgm:t>
    </dgm:pt>
    <dgm:pt modelId="{23A33862-4085-4A09-A14A-75AEDD37E72B}">
      <dgm:prSet phldrT="[Text]" custT="1"/>
      <dgm:spPr>
        <a:xfrm>
          <a:off x="354221" y="4803270"/>
          <a:ext cx="4959103" cy="413280"/>
        </a:xfrm>
      </dgm:spPr>
      <dgm:t>
        <a:bodyPr/>
        <a:lstStyle/>
        <a:p>
          <a:pPr>
            <a:lnSpc>
              <a:spcPct val="100000"/>
            </a:lnSpc>
            <a:defRPr b="1"/>
          </a:pPr>
          <a:r>
            <a:rPr lang="en-US" sz="2000" b="1" dirty="0">
              <a:latin typeface="Arial Nova" panose="020B0504020202020204" pitchFamily="34" charset="0"/>
              <a:ea typeface="+mn-ea"/>
              <a:cs typeface="+mn-cs"/>
            </a:rPr>
            <a:t>Questions</a:t>
          </a:r>
        </a:p>
      </dgm:t>
    </dgm:pt>
    <dgm:pt modelId="{A87FE2E2-B4D6-47F3-83D4-856209CC555E}" type="parTrans" cxnId="{A6BD7522-AA01-4096-98F0-44139441042F}">
      <dgm:prSet/>
      <dgm:spPr/>
      <dgm:t>
        <a:bodyPr/>
        <a:lstStyle/>
        <a:p>
          <a:endParaRPr lang="en-US"/>
        </a:p>
      </dgm:t>
    </dgm:pt>
    <dgm:pt modelId="{2DC7D52A-6B36-4926-8DB7-F6C46779CA12}" type="sibTrans" cxnId="{A6BD7522-AA01-4096-98F0-44139441042F}">
      <dgm:prSet/>
      <dgm:spPr/>
      <dgm:t>
        <a:bodyPr/>
        <a:lstStyle/>
        <a:p>
          <a:endParaRPr lang="en-US"/>
        </a:p>
      </dgm:t>
    </dgm:pt>
    <dgm:pt modelId="{185715AF-C7AC-49BC-808F-832AF009BC16}">
      <dgm:prSet phldrT="[Text]" custT="1"/>
      <dgm:spPr>
        <a:xfrm>
          <a:off x="0" y="5009910"/>
          <a:ext cx="7084434" cy="727649"/>
        </a:xfrm>
      </dgm:spPr>
      <dgm:t>
        <a:bodyPr/>
        <a:lstStyle/>
        <a:p>
          <a:pPr>
            <a:lnSpc>
              <a:spcPct val="100000"/>
            </a:lnSpc>
          </a:pPr>
          <a:r>
            <a:rPr lang="en-US" sz="2000" b="0" i="0" u="none" dirty="0">
              <a:latin typeface="Arial Nova" panose="020B0504020202020204" pitchFamily="34" charset="0"/>
              <a:ea typeface="+mn-ea"/>
              <a:cs typeface="+mn-cs"/>
            </a:rPr>
            <a:t>Use the Q&amp;A feature</a:t>
          </a:r>
          <a:endParaRPr lang="en-US" sz="2000" dirty="0">
            <a:latin typeface="Arial Nova" panose="020B0504020202020204" pitchFamily="34" charset="0"/>
            <a:ea typeface="+mn-ea"/>
            <a:cs typeface="+mn-cs"/>
          </a:endParaRPr>
        </a:p>
      </dgm:t>
    </dgm:pt>
    <dgm:pt modelId="{9E11DB47-DD4B-437F-B986-74C561DC4972}" type="parTrans" cxnId="{0F607307-CADE-4580-ACA9-6C59B0A40BF6}">
      <dgm:prSet/>
      <dgm:spPr/>
      <dgm:t>
        <a:bodyPr/>
        <a:lstStyle/>
        <a:p>
          <a:endParaRPr lang="en-US"/>
        </a:p>
      </dgm:t>
    </dgm:pt>
    <dgm:pt modelId="{929CFB55-1C99-4F60-AA4A-3F3C0CC2D9C5}" type="sibTrans" cxnId="{0F607307-CADE-4580-ACA9-6C59B0A40BF6}">
      <dgm:prSet/>
      <dgm:spPr/>
      <dgm:t>
        <a:bodyPr/>
        <a:lstStyle/>
        <a:p>
          <a:endParaRPr lang="en-US"/>
        </a:p>
      </dgm:t>
    </dgm:pt>
    <dgm:pt modelId="{7E2459A7-7515-4BE1-8CB0-884749EB751B}">
      <dgm:prSet custT="1"/>
      <dgm:spPr>
        <a:xfrm>
          <a:off x="0" y="216240"/>
          <a:ext cx="7084434" cy="1675800"/>
        </a:xfrm>
      </dgm:spPr>
      <dgm:t>
        <a:bodyPr/>
        <a:lstStyle/>
        <a:p>
          <a:pPr>
            <a:lnSpc>
              <a:spcPct val="100000"/>
            </a:lnSpc>
            <a:spcAft>
              <a:spcPct val="35000"/>
            </a:spcAft>
          </a:pPr>
          <a:r>
            <a:rPr lang="en-US" sz="2000" b="0" i="0" u="none" dirty="0">
              <a:latin typeface="Arial Nova" panose="020B0504020202020204" pitchFamily="34" charset="0"/>
              <a:ea typeface="+mn-ea"/>
              <a:cs typeface="+mn-cs"/>
              <a:hlinkClick xmlns:r="http://schemas.openxmlformats.org/officeDocument/2006/relationships" r:id="rId1"/>
            </a:rPr>
            <a:t>FAQ: JAN Webcasts</a:t>
          </a:r>
          <a:endParaRPr lang="en-US" sz="2000" b="0" i="0" u="none" dirty="0">
            <a:latin typeface="Arial Nova" panose="020B0504020202020204" pitchFamily="34" charset="0"/>
            <a:ea typeface="+mn-ea"/>
            <a:cs typeface="+mn-cs"/>
          </a:endParaRPr>
        </a:p>
      </dgm:t>
    </dgm:pt>
    <dgm:pt modelId="{9B941C54-3DB2-4CF0-8AAE-686B7C6EA78C}" type="parTrans" cxnId="{76F0A02D-2144-47A1-9011-93DA8A0E19EC}">
      <dgm:prSet/>
      <dgm:spPr/>
      <dgm:t>
        <a:bodyPr/>
        <a:lstStyle/>
        <a:p>
          <a:endParaRPr lang="en-US"/>
        </a:p>
      </dgm:t>
    </dgm:pt>
    <dgm:pt modelId="{12CD8DE2-2E23-4149-87C7-1AAC0BB0188A}" type="sibTrans" cxnId="{76F0A02D-2144-47A1-9011-93DA8A0E19EC}">
      <dgm:prSet/>
      <dgm:spPr/>
      <dgm:t>
        <a:bodyPr/>
        <a:lstStyle/>
        <a:p>
          <a:endParaRPr lang="en-US"/>
        </a:p>
      </dgm:t>
    </dgm:pt>
    <dgm:pt modelId="{24E849F9-3612-48D5-BE45-E45590636E89}" type="pres">
      <dgm:prSet presAssocID="{55C0B14E-AEA6-48D3-A387-ED4A3A3BF840}" presName="root" presStyleCnt="0">
        <dgm:presLayoutVars>
          <dgm:dir/>
          <dgm:resizeHandles val="exact"/>
        </dgm:presLayoutVars>
      </dgm:prSet>
      <dgm:spPr/>
    </dgm:pt>
    <dgm:pt modelId="{CC5D04FE-97A7-40AB-A658-76AF7E37DC3B}" type="pres">
      <dgm:prSet presAssocID="{D07AD3FD-84FF-467E-9693-752776549C61}" presName="compNode" presStyleCnt="0"/>
      <dgm:spPr/>
    </dgm:pt>
    <dgm:pt modelId="{A81BA521-AFBE-4350-B369-CADA21F0F4B3}" type="pres">
      <dgm:prSet presAssocID="{D07AD3FD-84FF-467E-9693-752776549C61}" presName="iconRect" presStyleLbl="node1" presStyleIdx="0" presStyleCnt="4"/>
      <dgm:spPr>
        <a:blipFill>
          <a:blip xmlns:r="http://schemas.openxmlformats.org/officeDocument/2006/relationships" r:embed="rId2">
            <a:lum bright="-40000" contras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8E7085E-8497-4071-BFB5-964D5CF3CD05}" type="pres">
      <dgm:prSet presAssocID="{D07AD3FD-84FF-467E-9693-752776549C61}" presName="iconSpace" presStyleCnt="0"/>
      <dgm:spPr/>
    </dgm:pt>
    <dgm:pt modelId="{70B1FF2B-61CD-48BE-A54B-1C4EB350E4DE}" type="pres">
      <dgm:prSet presAssocID="{D07AD3FD-84FF-467E-9693-752776549C61}" presName="parTx" presStyleLbl="revTx" presStyleIdx="0" presStyleCnt="8">
        <dgm:presLayoutVars>
          <dgm:chMax val="0"/>
          <dgm:chPref val="0"/>
        </dgm:presLayoutVars>
      </dgm:prSet>
      <dgm:spPr/>
    </dgm:pt>
    <dgm:pt modelId="{A619BD3A-DA2A-4B03-AEF2-CC6EDB04D4A4}" type="pres">
      <dgm:prSet presAssocID="{D07AD3FD-84FF-467E-9693-752776549C61}" presName="txSpace" presStyleCnt="0"/>
      <dgm:spPr/>
    </dgm:pt>
    <dgm:pt modelId="{4EBB9BF5-4455-420A-84BE-65A3136749ED}" type="pres">
      <dgm:prSet presAssocID="{D07AD3FD-84FF-467E-9693-752776549C61}" presName="desTx" presStyleLbl="revTx" presStyleIdx="1" presStyleCnt="8" custScaleX="110218">
        <dgm:presLayoutVars/>
      </dgm:prSet>
      <dgm:spPr/>
    </dgm:pt>
    <dgm:pt modelId="{444BAE28-A232-4C91-A598-676F1557D406}" type="pres">
      <dgm:prSet presAssocID="{A8C9B7A9-BC2A-4753-B7F0-F2E361D95520}" presName="sibTrans" presStyleCnt="0"/>
      <dgm:spPr/>
    </dgm:pt>
    <dgm:pt modelId="{7756BFF8-74C0-43BC-AA6C-6137CADC5553}" type="pres">
      <dgm:prSet presAssocID="{D71FC021-6A65-44D1-95B9-0E6C89079866}" presName="compNode" presStyleCnt="0"/>
      <dgm:spPr/>
    </dgm:pt>
    <dgm:pt modelId="{DD78AB35-9CEE-4838-BA1C-1C3E8A896D44}" type="pres">
      <dgm:prSet presAssocID="{D71FC021-6A65-44D1-95B9-0E6C89079866}" presName="iconRect" presStyleLbl="node1" presStyleIdx="1" presStyleCnt="4"/>
      <dgm:spPr>
        <a:blipFill>
          <a:blip xmlns:r="http://schemas.openxmlformats.org/officeDocument/2006/relationships" r:embed="rId4">
            <a:lum bright="-40000" contrast="-2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DF0D2A9-BBD3-4315-BFC9-81B84241B8D2}" type="pres">
      <dgm:prSet presAssocID="{D71FC021-6A65-44D1-95B9-0E6C89079866}" presName="iconSpace" presStyleCnt="0"/>
      <dgm:spPr/>
    </dgm:pt>
    <dgm:pt modelId="{C595E604-B7B3-43DC-AEEF-379900CB608F}" type="pres">
      <dgm:prSet presAssocID="{D71FC021-6A65-44D1-95B9-0E6C89079866}" presName="parTx" presStyleLbl="revTx" presStyleIdx="2" presStyleCnt="8">
        <dgm:presLayoutVars>
          <dgm:chMax val="0"/>
          <dgm:chPref val="0"/>
        </dgm:presLayoutVars>
      </dgm:prSet>
      <dgm:spPr/>
    </dgm:pt>
    <dgm:pt modelId="{D113373F-159B-4216-BEF4-7397073FF493}" type="pres">
      <dgm:prSet presAssocID="{D71FC021-6A65-44D1-95B9-0E6C89079866}" presName="txSpace" presStyleCnt="0"/>
      <dgm:spPr/>
    </dgm:pt>
    <dgm:pt modelId="{2D4196C6-7AED-4B40-976B-A9B2ACDABB21}" type="pres">
      <dgm:prSet presAssocID="{D71FC021-6A65-44D1-95B9-0E6C89079866}" presName="desTx" presStyleLbl="revTx" presStyleIdx="3" presStyleCnt="8">
        <dgm:presLayoutVars/>
      </dgm:prSet>
      <dgm:spPr/>
    </dgm:pt>
    <dgm:pt modelId="{BE70410A-10D8-44B8-A73E-B8AD26822638}" type="pres">
      <dgm:prSet presAssocID="{9B090D9D-470E-46E2-AABB-0368A52481AA}" presName="sibTrans" presStyleCnt="0"/>
      <dgm:spPr/>
    </dgm:pt>
    <dgm:pt modelId="{09133800-6D49-4520-90CF-33D842EF6858}" type="pres">
      <dgm:prSet presAssocID="{74045C00-D6AB-40F4-A0EC-3849807FC88D}" presName="compNode" presStyleCnt="0"/>
      <dgm:spPr/>
    </dgm:pt>
    <dgm:pt modelId="{04AF34DC-5A83-4129-BE5C-2D29DB5D3F9A}" type="pres">
      <dgm:prSet presAssocID="{74045C00-D6AB-40F4-A0EC-3849807FC88D}" presName="iconRect" presStyleLbl="node1" presStyleIdx="2" presStyleCnt="4"/>
      <dgm:spPr>
        <a:blipFill>
          <a:blip xmlns:r="http://schemas.openxmlformats.org/officeDocument/2006/relationships" r:embed="rId6">
            <a:lum bright="-40000" contrast="-2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BDECCF6-FE39-47A7-BDAE-60326B0C35ED}" type="pres">
      <dgm:prSet presAssocID="{74045C00-D6AB-40F4-A0EC-3849807FC88D}" presName="iconSpace" presStyleCnt="0"/>
      <dgm:spPr/>
    </dgm:pt>
    <dgm:pt modelId="{5A469626-8EB7-4EC2-9A1B-325694D2B6C8}" type="pres">
      <dgm:prSet presAssocID="{74045C00-D6AB-40F4-A0EC-3849807FC88D}" presName="parTx" presStyleLbl="revTx" presStyleIdx="4" presStyleCnt="8">
        <dgm:presLayoutVars>
          <dgm:chMax val="0"/>
          <dgm:chPref val="0"/>
        </dgm:presLayoutVars>
      </dgm:prSet>
      <dgm:spPr/>
    </dgm:pt>
    <dgm:pt modelId="{33D81384-F468-405C-9812-E7083CBAA1BF}" type="pres">
      <dgm:prSet presAssocID="{74045C00-D6AB-40F4-A0EC-3849807FC88D}" presName="txSpace" presStyleCnt="0"/>
      <dgm:spPr/>
    </dgm:pt>
    <dgm:pt modelId="{940DD730-A00E-431C-8FFE-7B93EEFAF623}" type="pres">
      <dgm:prSet presAssocID="{74045C00-D6AB-40F4-A0EC-3849807FC88D}" presName="desTx" presStyleLbl="revTx" presStyleIdx="5" presStyleCnt="8">
        <dgm:presLayoutVars/>
      </dgm:prSet>
      <dgm:spPr/>
    </dgm:pt>
    <dgm:pt modelId="{46D3F68F-4A54-4CDA-BF58-6364E792404E}" type="pres">
      <dgm:prSet presAssocID="{559D8C62-0929-418F-8097-53D2F0DBCF2B}" presName="sibTrans" presStyleCnt="0"/>
      <dgm:spPr/>
    </dgm:pt>
    <dgm:pt modelId="{FBBB8EC4-4155-411F-A2AF-DB6919AE81C5}" type="pres">
      <dgm:prSet presAssocID="{23A33862-4085-4A09-A14A-75AEDD37E72B}" presName="compNode" presStyleCnt="0"/>
      <dgm:spPr/>
    </dgm:pt>
    <dgm:pt modelId="{E7FD961A-0DBF-4C95-8CA1-8ED185F4F1AC}" type="pres">
      <dgm:prSet presAssocID="{23A33862-4085-4A09-A14A-75AEDD37E72B}" presName="iconRect" presStyleLbl="node1" presStyleIdx="3" presStyleCnt="4"/>
      <dgm:spPr>
        <a:blipFill>
          <a:blip xmlns:r="http://schemas.openxmlformats.org/officeDocument/2006/relationships" r:embed="rId8">
            <a:lum bright="-40000" contrast="-2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0CBF0B3-E2A1-4645-8040-B128E7ADAB4B}" type="pres">
      <dgm:prSet presAssocID="{23A33862-4085-4A09-A14A-75AEDD37E72B}" presName="iconSpace" presStyleCnt="0"/>
      <dgm:spPr/>
    </dgm:pt>
    <dgm:pt modelId="{E4334A38-49C0-4A7B-A24F-BD24C7484900}" type="pres">
      <dgm:prSet presAssocID="{23A33862-4085-4A09-A14A-75AEDD37E72B}" presName="parTx" presStyleLbl="revTx" presStyleIdx="6" presStyleCnt="8">
        <dgm:presLayoutVars>
          <dgm:chMax val="0"/>
          <dgm:chPref val="0"/>
        </dgm:presLayoutVars>
      </dgm:prSet>
      <dgm:spPr/>
    </dgm:pt>
    <dgm:pt modelId="{52F0F352-CF71-40D1-B049-896C6BE7F4AC}" type="pres">
      <dgm:prSet presAssocID="{23A33862-4085-4A09-A14A-75AEDD37E72B}" presName="txSpace" presStyleCnt="0"/>
      <dgm:spPr/>
    </dgm:pt>
    <dgm:pt modelId="{3F562BBB-09C3-4D90-8E57-061C27833E43}" type="pres">
      <dgm:prSet presAssocID="{23A33862-4085-4A09-A14A-75AEDD37E72B}" presName="desTx" presStyleLbl="revTx" presStyleIdx="7" presStyleCnt="8">
        <dgm:presLayoutVars/>
      </dgm:prSet>
      <dgm:spPr/>
    </dgm:pt>
  </dgm:ptLst>
  <dgm:cxnLst>
    <dgm:cxn modelId="{0F607307-CADE-4580-ACA9-6C59B0A40BF6}" srcId="{23A33862-4085-4A09-A14A-75AEDD37E72B}" destId="{185715AF-C7AC-49BC-808F-832AF009BC16}" srcOrd="0" destOrd="0" parTransId="{9E11DB47-DD4B-437F-B986-74C561DC4972}" sibTransId="{929CFB55-1C99-4F60-AA4A-3F3C0CC2D9C5}"/>
    <dgm:cxn modelId="{9BFBB509-59BB-484A-912F-223FDF087AE4}" type="presOf" srcId="{7E2459A7-7515-4BE1-8CB0-884749EB751B}" destId="{4EBB9BF5-4455-420A-84BE-65A3136749ED}" srcOrd="0" destOrd="1" presId="urn:microsoft.com/office/officeart/2018/5/layout/CenteredIconLabelDescriptionList"/>
    <dgm:cxn modelId="{A6BD7522-AA01-4096-98F0-44139441042F}" srcId="{55C0B14E-AEA6-48D3-A387-ED4A3A3BF840}" destId="{23A33862-4085-4A09-A14A-75AEDD37E72B}" srcOrd="3" destOrd="0" parTransId="{A87FE2E2-B4D6-47F3-83D4-856209CC555E}" sibTransId="{2DC7D52A-6B36-4926-8DB7-F6C46779CA12}"/>
    <dgm:cxn modelId="{08330A26-1C39-4520-A50F-23BFEA12D350}" type="presOf" srcId="{02FFBBB1-DBC1-448B-B0B3-D48D66FE7872}" destId="{940DD730-A00E-431C-8FFE-7B93EEFAF623}" srcOrd="0" destOrd="0" presId="urn:microsoft.com/office/officeart/2018/5/layout/CenteredIconLabelDescriptionList"/>
    <dgm:cxn modelId="{76F0A02D-2144-47A1-9011-93DA8A0E19EC}" srcId="{D07AD3FD-84FF-467E-9693-752776549C61}" destId="{7E2459A7-7515-4BE1-8CB0-884749EB751B}" srcOrd="1" destOrd="0" parTransId="{9B941C54-3DB2-4CF0-8AAE-686B7C6EA78C}" sibTransId="{12CD8DE2-2E23-4149-87C7-1AAC0BB0188A}"/>
    <dgm:cxn modelId="{04CDC13F-05DB-4D44-ABFA-22A2EB7526AB}" type="presOf" srcId="{74045C00-D6AB-40F4-A0EC-3849807FC88D}" destId="{5A469626-8EB7-4EC2-9A1B-325694D2B6C8}" srcOrd="0" destOrd="0" presId="urn:microsoft.com/office/officeart/2018/5/layout/CenteredIconLabelDescriptionList"/>
    <dgm:cxn modelId="{62306B60-46A6-4A65-97B7-C6525C91663F}" type="presOf" srcId="{5D70EFF5-8B31-4A1F-AE44-51E4CF0013EB}" destId="{4EBB9BF5-4455-420A-84BE-65A3136749ED}" srcOrd="0" destOrd="0" presId="urn:microsoft.com/office/officeart/2018/5/layout/CenteredIconLabelDescriptionList"/>
    <dgm:cxn modelId="{55492768-9A5E-4F74-AC7C-959C5C24EFD3}" srcId="{55C0B14E-AEA6-48D3-A387-ED4A3A3BF840}" destId="{D07AD3FD-84FF-467E-9693-752776549C61}" srcOrd="0" destOrd="0" parTransId="{7B691773-F524-4FAD-A272-BDF0B0C4370A}" sibTransId="{A8C9B7A9-BC2A-4753-B7F0-F2E361D95520}"/>
    <dgm:cxn modelId="{870E5648-9EAB-4930-BED1-6F716B444787}" type="presOf" srcId="{55C0B14E-AEA6-48D3-A387-ED4A3A3BF840}" destId="{24E849F9-3612-48D5-BE45-E45590636E89}" srcOrd="0" destOrd="0" presId="urn:microsoft.com/office/officeart/2018/5/layout/CenteredIconLabelDescriptionList"/>
    <dgm:cxn modelId="{E97FF64F-8020-497E-AE7D-2395DDA4560D}" srcId="{D07AD3FD-84FF-467E-9693-752776549C61}" destId="{5D70EFF5-8B31-4A1F-AE44-51E4CF0013EB}" srcOrd="0" destOrd="0" parTransId="{96C720A0-FEEF-48D1-8DF6-ABA03C304822}" sibTransId="{B6A59CDE-18AD-4553-B6C5-FF001A8E8510}"/>
    <dgm:cxn modelId="{8EF80596-2994-4771-892F-2C4772D8D458}" srcId="{55C0B14E-AEA6-48D3-A387-ED4A3A3BF840}" destId="{74045C00-D6AB-40F4-A0EC-3849807FC88D}" srcOrd="2" destOrd="0" parTransId="{A2CB37B5-FB6A-4368-A045-E1C65615D546}" sibTransId="{559D8C62-0929-418F-8097-53D2F0DBCF2B}"/>
    <dgm:cxn modelId="{53239C96-427C-420B-95DC-546F3B30ED65}" srcId="{55C0B14E-AEA6-48D3-A387-ED4A3A3BF840}" destId="{D71FC021-6A65-44D1-95B9-0E6C89079866}" srcOrd="1" destOrd="0" parTransId="{862AAE39-3AAD-40E3-BA20-90187BD73242}" sibTransId="{9B090D9D-470E-46E2-AABB-0368A52481AA}"/>
    <dgm:cxn modelId="{0E182C98-188F-44E3-ABDB-9738E71E9C75}" type="presOf" srcId="{23A33862-4085-4A09-A14A-75AEDD37E72B}" destId="{E4334A38-49C0-4A7B-A24F-BD24C7484900}" srcOrd="0" destOrd="0" presId="urn:microsoft.com/office/officeart/2018/5/layout/CenteredIconLabelDescriptionList"/>
    <dgm:cxn modelId="{49DD65A8-930A-4F9D-A2E7-33DA9D3C23E5}" type="presOf" srcId="{D71FC021-6A65-44D1-95B9-0E6C89079866}" destId="{C595E604-B7B3-43DC-AEEF-379900CB608F}" srcOrd="0" destOrd="0" presId="urn:microsoft.com/office/officeart/2018/5/layout/CenteredIconLabelDescriptionList"/>
    <dgm:cxn modelId="{B236E7BE-0EB1-4799-BCFC-E808AEC307CE}" type="presOf" srcId="{185715AF-C7AC-49BC-808F-832AF009BC16}" destId="{3F562BBB-09C3-4D90-8E57-061C27833E43}" srcOrd="0" destOrd="0" presId="urn:microsoft.com/office/officeart/2018/5/layout/CenteredIconLabelDescriptionList"/>
    <dgm:cxn modelId="{56818DCB-8127-41B3-A8FA-9BB3C4AEEF60}" srcId="{74045C00-D6AB-40F4-A0EC-3849807FC88D}" destId="{02FFBBB1-DBC1-448B-B0B3-D48D66FE7872}" srcOrd="0" destOrd="0" parTransId="{98A22385-858C-4F07-A4D6-9A0E8D8E5927}" sibTransId="{FC134796-1658-4344-B009-E1D5A472B390}"/>
    <dgm:cxn modelId="{E3115EEA-DE9C-4F06-B8B3-BEB263D5F2B1}" srcId="{D71FC021-6A65-44D1-95B9-0E6C89079866}" destId="{4A6BB192-9983-4F48-BBC5-6E384EED7EC5}" srcOrd="0" destOrd="0" parTransId="{230A6E4A-6CED-4DC0-AEFE-6859FE07B658}" sibTransId="{0B568EC2-5D2A-4B00-8047-B7832F245B44}"/>
    <dgm:cxn modelId="{88DEFDF2-5AFB-49E5-9CF4-24FE8E9627AF}" type="presOf" srcId="{4A6BB192-9983-4F48-BBC5-6E384EED7EC5}" destId="{2D4196C6-7AED-4B40-976B-A9B2ACDABB21}" srcOrd="0" destOrd="0" presId="urn:microsoft.com/office/officeart/2018/5/layout/CenteredIconLabelDescriptionList"/>
    <dgm:cxn modelId="{A1D00BF8-4BFE-43A5-91D9-21D211B700AD}" type="presOf" srcId="{D07AD3FD-84FF-467E-9693-752776549C61}" destId="{70B1FF2B-61CD-48BE-A54B-1C4EB350E4DE}" srcOrd="0" destOrd="0" presId="urn:microsoft.com/office/officeart/2018/5/layout/CenteredIconLabelDescriptionList"/>
    <dgm:cxn modelId="{57F46612-4363-4FD9-97FB-D468F01B38DC}" type="presParOf" srcId="{24E849F9-3612-48D5-BE45-E45590636E89}" destId="{CC5D04FE-97A7-40AB-A658-76AF7E37DC3B}" srcOrd="0" destOrd="0" presId="urn:microsoft.com/office/officeart/2018/5/layout/CenteredIconLabelDescriptionList"/>
    <dgm:cxn modelId="{64606D67-8918-482C-AF21-16B4D4E847AA}" type="presParOf" srcId="{CC5D04FE-97A7-40AB-A658-76AF7E37DC3B}" destId="{A81BA521-AFBE-4350-B369-CADA21F0F4B3}" srcOrd="0" destOrd="0" presId="urn:microsoft.com/office/officeart/2018/5/layout/CenteredIconLabelDescriptionList"/>
    <dgm:cxn modelId="{F4445097-C3DB-4B44-87F9-F97973BFFB0B}" type="presParOf" srcId="{CC5D04FE-97A7-40AB-A658-76AF7E37DC3B}" destId="{88E7085E-8497-4071-BFB5-964D5CF3CD05}" srcOrd="1" destOrd="0" presId="urn:microsoft.com/office/officeart/2018/5/layout/CenteredIconLabelDescriptionList"/>
    <dgm:cxn modelId="{E4C603F0-3337-4D45-A711-4016A4640E81}" type="presParOf" srcId="{CC5D04FE-97A7-40AB-A658-76AF7E37DC3B}" destId="{70B1FF2B-61CD-48BE-A54B-1C4EB350E4DE}" srcOrd="2" destOrd="0" presId="urn:microsoft.com/office/officeart/2018/5/layout/CenteredIconLabelDescriptionList"/>
    <dgm:cxn modelId="{E6462AD5-98AE-4A6B-982D-853F15ED0093}" type="presParOf" srcId="{CC5D04FE-97A7-40AB-A658-76AF7E37DC3B}" destId="{A619BD3A-DA2A-4B03-AEF2-CC6EDB04D4A4}" srcOrd="3" destOrd="0" presId="urn:microsoft.com/office/officeart/2018/5/layout/CenteredIconLabelDescriptionList"/>
    <dgm:cxn modelId="{81F09482-EDB6-4BCC-9DE5-532EF4A754D2}" type="presParOf" srcId="{CC5D04FE-97A7-40AB-A658-76AF7E37DC3B}" destId="{4EBB9BF5-4455-420A-84BE-65A3136749ED}" srcOrd="4" destOrd="0" presId="urn:microsoft.com/office/officeart/2018/5/layout/CenteredIconLabelDescriptionList"/>
    <dgm:cxn modelId="{A296F872-52F6-45B2-9E67-1A84ED93A80A}" type="presParOf" srcId="{24E849F9-3612-48D5-BE45-E45590636E89}" destId="{444BAE28-A232-4C91-A598-676F1557D406}" srcOrd="1" destOrd="0" presId="urn:microsoft.com/office/officeart/2018/5/layout/CenteredIconLabelDescriptionList"/>
    <dgm:cxn modelId="{75DB7618-9025-41DF-AC55-5D8AE7EDEC65}" type="presParOf" srcId="{24E849F9-3612-48D5-BE45-E45590636E89}" destId="{7756BFF8-74C0-43BC-AA6C-6137CADC5553}" srcOrd="2" destOrd="0" presId="urn:microsoft.com/office/officeart/2018/5/layout/CenteredIconLabelDescriptionList"/>
    <dgm:cxn modelId="{3D5DE7BA-104B-4C22-83D5-734284A14801}" type="presParOf" srcId="{7756BFF8-74C0-43BC-AA6C-6137CADC5553}" destId="{DD78AB35-9CEE-4838-BA1C-1C3E8A896D44}" srcOrd="0" destOrd="0" presId="urn:microsoft.com/office/officeart/2018/5/layout/CenteredIconLabelDescriptionList"/>
    <dgm:cxn modelId="{17AF064D-68A0-497A-9B4E-680C6BFE50E8}" type="presParOf" srcId="{7756BFF8-74C0-43BC-AA6C-6137CADC5553}" destId="{6DF0D2A9-BBD3-4315-BFC9-81B84241B8D2}" srcOrd="1" destOrd="0" presId="urn:microsoft.com/office/officeart/2018/5/layout/CenteredIconLabelDescriptionList"/>
    <dgm:cxn modelId="{0B09D9BF-B3BF-4020-B7EE-7CBF481DEFFE}" type="presParOf" srcId="{7756BFF8-74C0-43BC-AA6C-6137CADC5553}" destId="{C595E604-B7B3-43DC-AEEF-379900CB608F}" srcOrd="2" destOrd="0" presId="urn:microsoft.com/office/officeart/2018/5/layout/CenteredIconLabelDescriptionList"/>
    <dgm:cxn modelId="{C3683F8C-8E96-42F1-BD36-871BBBAB7178}" type="presParOf" srcId="{7756BFF8-74C0-43BC-AA6C-6137CADC5553}" destId="{D113373F-159B-4216-BEF4-7397073FF493}" srcOrd="3" destOrd="0" presId="urn:microsoft.com/office/officeart/2018/5/layout/CenteredIconLabelDescriptionList"/>
    <dgm:cxn modelId="{F5AFAC9B-6A18-42E5-91DC-26D00CAD8E61}" type="presParOf" srcId="{7756BFF8-74C0-43BC-AA6C-6137CADC5553}" destId="{2D4196C6-7AED-4B40-976B-A9B2ACDABB21}" srcOrd="4" destOrd="0" presId="urn:microsoft.com/office/officeart/2018/5/layout/CenteredIconLabelDescriptionList"/>
    <dgm:cxn modelId="{774C8C63-76BB-420C-99C2-5283FA85F113}" type="presParOf" srcId="{24E849F9-3612-48D5-BE45-E45590636E89}" destId="{BE70410A-10D8-44B8-A73E-B8AD26822638}" srcOrd="3" destOrd="0" presId="urn:microsoft.com/office/officeart/2018/5/layout/CenteredIconLabelDescriptionList"/>
    <dgm:cxn modelId="{CB65DD91-9AF7-479B-8261-82A35D89DCFE}" type="presParOf" srcId="{24E849F9-3612-48D5-BE45-E45590636E89}" destId="{09133800-6D49-4520-90CF-33D842EF6858}" srcOrd="4" destOrd="0" presId="urn:microsoft.com/office/officeart/2018/5/layout/CenteredIconLabelDescriptionList"/>
    <dgm:cxn modelId="{FB85F4C3-0330-4585-B76D-11055B3528EB}" type="presParOf" srcId="{09133800-6D49-4520-90CF-33D842EF6858}" destId="{04AF34DC-5A83-4129-BE5C-2D29DB5D3F9A}" srcOrd="0" destOrd="0" presId="urn:microsoft.com/office/officeart/2018/5/layout/CenteredIconLabelDescriptionList"/>
    <dgm:cxn modelId="{ED57ABF9-6D3E-4D1B-809B-81F7ADCC096A}" type="presParOf" srcId="{09133800-6D49-4520-90CF-33D842EF6858}" destId="{4BDECCF6-FE39-47A7-BDAE-60326B0C35ED}" srcOrd="1" destOrd="0" presId="urn:microsoft.com/office/officeart/2018/5/layout/CenteredIconLabelDescriptionList"/>
    <dgm:cxn modelId="{F4D80003-00A9-48F5-9C44-5A3EDDBF3EDB}" type="presParOf" srcId="{09133800-6D49-4520-90CF-33D842EF6858}" destId="{5A469626-8EB7-4EC2-9A1B-325694D2B6C8}" srcOrd="2" destOrd="0" presId="urn:microsoft.com/office/officeart/2018/5/layout/CenteredIconLabelDescriptionList"/>
    <dgm:cxn modelId="{2E9A4721-786E-4DA8-9310-94A4139BC66D}" type="presParOf" srcId="{09133800-6D49-4520-90CF-33D842EF6858}" destId="{33D81384-F468-405C-9812-E7083CBAA1BF}" srcOrd="3" destOrd="0" presId="urn:microsoft.com/office/officeart/2018/5/layout/CenteredIconLabelDescriptionList"/>
    <dgm:cxn modelId="{323FF69E-316C-4B0A-95C7-F118D5FA1A54}" type="presParOf" srcId="{09133800-6D49-4520-90CF-33D842EF6858}" destId="{940DD730-A00E-431C-8FFE-7B93EEFAF623}" srcOrd="4" destOrd="0" presId="urn:microsoft.com/office/officeart/2018/5/layout/CenteredIconLabelDescriptionList"/>
    <dgm:cxn modelId="{7A366CA6-342D-4964-8C93-FA2906B6A5A9}" type="presParOf" srcId="{24E849F9-3612-48D5-BE45-E45590636E89}" destId="{46D3F68F-4A54-4CDA-BF58-6364E792404E}" srcOrd="5" destOrd="0" presId="urn:microsoft.com/office/officeart/2018/5/layout/CenteredIconLabelDescriptionList"/>
    <dgm:cxn modelId="{354FBB72-862D-48AB-908B-5EA4C9597BDF}" type="presParOf" srcId="{24E849F9-3612-48D5-BE45-E45590636E89}" destId="{FBBB8EC4-4155-411F-A2AF-DB6919AE81C5}" srcOrd="6" destOrd="0" presId="urn:microsoft.com/office/officeart/2018/5/layout/CenteredIconLabelDescriptionList"/>
    <dgm:cxn modelId="{CF6B09D5-4989-4B1F-934D-0931B57A6674}" type="presParOf" srcId="{FBBB8EC4-4155-411F-A2AF-DB6919AE81C5}" destId="{E7FD961A-0DBF-4C95-8CA1-8ED185F4F1AC}" srcOrd="0" destOrd="0" presId="urn:microsoft.com/office/officeart/2018/5/layout/CenteredIconLabelDescriptionList"/>
    <dgm:cxn modelId="{642B215A-6430-49DD-9D18-2BF500F94C04}" type="presParOf" srcId="{FBBB8EC4-4155-411F-A2AF-DB6919AE81C5}" destId="{30CBF0B3-E2A1-4645-8040-B128E7ADAB4B}" srcOrd="1" destOrd="0" presId="urn:microsoft.com/office/officeart/2018/5/layout/CenteredIconLabelDescriptionList"/>
    <dgm:cxn modelId="{FE5C9611-9ACF-466F-BC7A-4ACA19F3D4BA}" type="presParOf" srcId="{FBBB8EC4-4155-411F-A2AF-DB6919AE81C5}" destId="{E4334A38-49C0-4A7B-A24F-BD24C7484900}" srcOrd="2" destOrd="0" presId="urn:microsoft.com/office/officeart/2018/5/layout/CenteredIconLabelDescriptionList"/>
    <dgm:cxn modelId="{E8185563-68E6-4D15-B7A4-B42050318300}" type="presParOf" srcId="{FBBB8EC4-4155-411F-A2AF-DB6919AE81C5}" destId="{52F0F352-CF71-40D1-B049-896C6BE7F4AC}" srcOrd="3" destOrd="0" presId="urn:microsoft.com/office/officeart/2018/5/layout/CenteredIconLabelDescriptionList"/>
    <dgm:cxn modelId="{E5603340-7C94-4351-924E-437F82A9686B}" type="presParOf" srcId="{FBBB8EC4-4155-411F-A2AF-DB6919AE81C5}" destId="{3F562BBB-09C3-4D90-8E57-061C27833E4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BA521-AFBE-4350-B369-CADA21F0F4B3}">
      <dsp:nvSpPr>
        <dsp:cNvPr id="0" name=""/>
        <dsp:cNvSpPr/>
      </dsp:nvSpPr>
      <dsp:spPr>
        <a:xfrm>
          <a:off x="884115" y="137683"/>
          <a:ext cx="820968" cy="820968"/>
        </a:xfrm>
        <a:prstGeom prst="rect">
          <a:avLst/>
        </a:prstGeom>
        <a:blipFill>
          <a:blip xmlns:r="http://schemas.openxmlformats.org/officeDocument/2006/relationships" r:embed="rId1">
            <a:lum bright="-40000" contras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B1FF2B-61CD-48BE-A54B-1C4EB350E4DE}">
      <dsp:nvSpPr>
        <dsp:cNvPr id="0" name=""/>
        <dsp:cNvSpPr/>
      </dsp:nvSpPr>
      <dsp:spPr>
        <a:xfrm>
          <a:off x="121787" y="1123712"/>
          <a:ext cx="2345625" cy="61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Technical Difficulties</a:t>
          </a:r>
        </a:p>
      </dsp:txBody>
      <dsp:txXfrm>
        <a:off x="121787" y="1123712"/>
        <a:ext cx="2345625" cy="615726"/>
      </dsp:txXfrm>
    </dsp:sp>
    <dsp:sp modelId="{4EBB9BF5-4455-420A-84BE-65A3136749ED}">
      <dsp:nvSpPr>
        <dsp:cNvPr id="0" name=""/>
        <dsp:cNvSpPr/>
      </dsp:nvSpPr>
      <dsp:spPr>
        <a:xfrm>
          <a:off x="1949" y="1815572"/>
          <a:ext cx="2585300" cy="2161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ts val="0"/>
            </a:spcAft>
            <a:buNone/>
          </a:pPr>
          <a:r>
            <a:rPr lang="en-US" sz="2000" b="0" i="0" u="none" kern="1200" dirty="0">
              <a:latin typeface="Arial Nova" panose="020B0504020202020204" pitchFamily="34" charset="0"/>
              <a:ea typeface="+mn-ea"/>
              <a:cs typeface="+mn-cs"/>
            </a:rPr>
            <a:t>Use the Q&amp;A feature,</a:t>
          </a:r>
        </a:p>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Live Chat at AskJAN.org, or email Training@AskJAN.org</a:t>
          </a:r>
          <a:endParaRPr lang="en-US" sz="2000" kern="1200" dirty="0">
            <a:latin typeface="Arial Nova" panose="020B0504020202020204" pitchFamily="34" charset="0"/>
            <a:ea typeface="+mn-ea"/>
            <a:cs typeface="+mn-cs"/>
          </a:endParaRPr>
        </a:p>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hlinkClick xmlns:r="http://schemas.openxmlformats.org/officeDocument/2006/relationships" r:id="rId3"/>
            </a:rPr>
            <a:t>FAQ: JAN Webcasts</a:t>
          </a:r>
          <a:endParaRPr lang="en-US" sz="2000" b="0" i="0" u="none" kern="1200" dirty="0">
            <a:latin typeface="Arial Nova" panose="020B0504020202020204" pitchFamily="34" charset="0"/>
            <a:ea typeface="+mn-ea"/>
            <a:cs typeface="+mn-cs"/>
          </a:endParaRPr>
        </a:p>
      </dsp:txBody>
      <dsp:txXfrm>
        <a:off x="1949" y="1815572"/>
        <a:ext cx="2585300" cy="2161350"/>
      </dsp:txXfrm>
    </dsp:sp>
    <dsp:sp modelId="{DD78AB35-9CEE-4838-BA1C-1C3E8A896D44}">
      <dsp:nvSpPr>
        <dsp:cNvPr id="0" name=""/>
        <dsp:cNvSpPr/>
      </dsp:nvSpPr>
      <dsp:spPr>
        <a:xfrm>
          <a:off x="3760062" y="138003"/>
          <a:ext cx="820968" cy="820968"/>
        </a:xfrm>
        <a:prstGeom prst="rect">
          <a:avLst/>
        </a:prstGeom>
        <a:blipFill>
          <a:blip xmlns:r="http://schemas.openxmlformats.org/officeDocument/2006/relationships" r:embed="rId4">
            <a:lum bright="-40000" contrast="-2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95E604-B7B3-43DC-AEEF-379900CB608F}">
      <dsp:nvSpPr>
        <dsp:cNvPr id="0" name=""/>
        <dsp:cNvSpPr/>
      </dsp:nvSpPr>
      <dsp:spPr>
        <a:xfrm>
          <a:off x="2997734" y="1124031"/>
          <a:ext cx="2345625" cy="61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Captioning</a:t>
          </a:r>
        </a:p>
      </dsp:txBody>
      <dsp:txXfrm>
        <a:off x="2997734" y="1124031"/>
        <a:ext cx="2345625" cy="615726"/>
      </dsp:txXfrm>
    </dsp:sp>
    <dsp:sp modelId="{2D4196C6-7AED-4B40-976B-A9B2ACDABB21}">
      <dsp:nvSpPr>
        <dsp:cNvPr id="0" name=""/>
        <dsp:cNvSpPr/>
      </dsp:nvSpPr>
      <dsp:spPr>
        <a:xfrm>
          <a:off x="2997734" y="1816530"/>
          <a:ext cx="2345625" cy="216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Use the closed caption (CC) feature or </a:t>
          </a:r>
          <a:br>
            <a:rPr lang="en-US" sz="2000" b="0" i="0" u="none" kern="1200" dirty="0">
              <a:latin typeface="Arial Nova" panose="020B0504020202020204" pitchFamily="34" charset="0"/>
              <a:ea typeface="+mn-ea"/>
              <a:cs typeface="+mn-cs"/>
            </a:rPr>
          </a:br>
          <a:r>
            <a:rPr lang="en-US" sz="2000" b="0" i="0" u="none" kern="1200" dirty="0">
              <a:latin typeface="Arial Nova" panose="020B0504020202020204" pitchFamily="34" charset="0"/>
              <a:ea typeface="+mn-ea"/>
              <a:cs typeface="+mn-cs"/>
            </a:rPr>
            <a:t>captioning link </a:t>
          </a:r>
          <a:br>
            <a:rPr lang="en-US" sz="2000" b="0" i="0" u="none" kern="1200" dirty="0">
              <a:latin typeface="Arial Nova" panose="020B0504020202020204" pitchFamily="34" charset="0"/>
              <a:ea typeface="+mn-ea"/>
              <a:cs typeface="+mn-cs"/>
            </a:rPr>
          </a:br>
          <a:r>
            <a:rPr lang="en-US" sz="2000" b="0" i="0" u="none" kern="1200" dirty="0">
              <a:latin typeface="Arial Nova" panose="020B0504020202020204" pitchFamily="34" charset="0"/>
              <a:ea typeface="+mn-ea"/>
              <a:cs typeface="+mn-cs"/>
            </a:rPr>
            <a:t>in chat</a:t>
          </a:r>
          <a:endParaRPr lang="en-US" sz="2000" kern="1200" dirty="0">
            <a:latin typeface="Arial Nova" panose="020B0504020202020204" pitchFamily="34" charset="0"/>
            <a:ea typeface="+mn-ea"/>
            <a:cs typeface="+mn-cs"/>
          </a:endParaRPr>
        </a:p>
      </dsp:txBody>
      <dsp:txXfrm>
        <a:off x="2997734" y="1816530"/>
        <a:ext cx="2345625" cy="2160072"/>
      </dsp:txXfrm>
    </dsp:sp>
    <dsp:sp modelId="{04AF34DC-5A83-4129-BE5C-2D29DB5D3F9A}">
      <dsp:nvSpPr>
        <dsp:cNvPr id="0" name=""/>
        <dsp:cNvSpPr/>
      </dsp:nvSpPr>
      <dsp:spPr>
        <a:xfrm>
          <a:off x="6516172" y="138003"/>
          <a:ext cx="820968" cy="820968"/>
        </a:xfrm>
        <a:prstGeom prst="rect">
          <a:avLst/>
        </a:prstGeom>
        <a:blipFill>
          <a:blip xmlns:r="http://schemas.openxmlformats.org/officeDocument/2006/relationships" r:embed="rId6">
            <a:lum bright="-40000" contrast="-2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469626-8EB7-4EC2-9A1B-325694D2B6C8}">
      <dsp:nvSpPr>
        <dsp:cNvPr id="0" name=""/>
        <dsp:cNvSpPr/>
      </dsp:nvSpPr>
      <dsp:spPr>
        <a:xfrm>
          <a:off x="5753844" y="1124031"/>
          <a:ext cx="2345625" cy="61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PPT Slides</a:t>
          </a:r>
        </a:p>
      </dsp:txBody>
      <dsp:txXfrm>
        <a:off x="5753844" y="1124031"/>
        <a:ext cx="2345625" cy="615726"/>
      </dsp:txXfrm>
    </dsp:sp>
    <dsp:sp modelId="{940DD730-A00E-431C-8FFE-7B93EEFAF623}">
      <dsp:nvSpPr>
        <dsp:cNvPr id="0" name=""/>
        <dsp:cNvSpPr/>
      </dsp:nvSpPr>
      <dsp:spPr>
        <a:xfrm>
          <a:off x="5753844" y="1816530"/>
          <a:ext cx="2345625" cy="216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Link included in webcast login email and in the chat, or go to this webcast event from the Training page at AskJAN.org</a:t>
          </a:r>
          <a:endParaRPr lang="en-US" sz="2000" kern="1200" dirty="0">
            <a:latin typeface="Arial Nova" panose="020B0504020202020204" pitchFamily="34" charset="0"/>
            <a:ea typeface="+mn-ea"/>
            <a:cs typeface="+mn-cs"/>
          </a:endParaRPr>
        </a:p>
      </dsp:txBody>
      <dsp:txXfrm>
        <a:off x="5753844" y="1816530"/>
        <a:ext cx="2345625" cy="2160072"/>
      </dsp:txXfrm>
    </dsp:sp>
    <dsp:sp modelId="{E7FD961A-0DBF-4C95-8CA1-8ED185F4F1AC}">
      <dsp:nvSpPr>
        <dsp:cNvPr id="0" name=""/>
        <dsp:cNvSpPr/>
      </dsp:nvSpPr>
      <dsp:spPr>
        <a:xfrm>
          <a:off x="9272281" y="138003"/>
          <a:ext cx="820968" cy="820968"/>
        </a:xfrm>
        <a:prstGeom prst="rect">
          <a:avLst/>
        </a:prstGeom>
        <a:blipFill>
          <a:blip xmlns:r="http://schemas.openxmlformats.org/officeDocument/2006/relationships" r:embed="rId8">
            <a:lum bright="-40000" contrast="-2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334A38-49C0-4A7B-A24F-BD24C7484900}">
      <dsp:nvSpPr>
        <dsp:cNvPr id="0" name=""/>
        <dsp:cNvSpPr/>
      </dsp:nvSpPr>
      <dsp:spPr>
        <a:xfrm>
          <a:off x="8509953" y="1124031"/>
          <a:ext cx="2345625" cy="61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Questions</a:t>
          </a:r>
        </a:p>
      </dsp:txBody>
      <dsp:txXfrm>
        <a:off x="8509953" y="1124031"/>
        <a:ext cx="2345625" cy="615726"/>
      </dsp:txXfrm>
    </dsp:sp>
    <dsp:sp modelId="{3F562BBB-09C3-4D90-8E57-061C27833E43}">
      <dsp:nvSpPr>
        <dsp:cNvPr id="0" name=""/>
        <dsp:cNvSpPr/>
      </dsp:nvSpPr>
      <dsp:spPr>
        <a:xfrm>
          <a:off x="8509953" y="1816530"/>
          <a:ext cx="2345625" cy="216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Use the Q&amp;A feature</a:t>
          </a:r>
          <a:endParaRPr lang="en-US" sz="2000" kern="1200" dirty="0">
            <a:latin typeface="Arial Nova" panose="020B0504020202020204" pitchFamily="34" charset="0"/>
            <a:ea typeface="+mn-ea"/>
            <a:cs typeface="+mn-cs"/>
          </a:endParaRPr>
        </a:p>
      </dsp:txBody>
      <dsp:txXfrm>
        <a:off x="8509953" y="1816530"/>
        <a:ext cx="2345625" cy="216007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1/4/2024</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357317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15</a:t>
            </a:fld>
            <a:endParaRPr lang="en-US" dirty="0"/>
          </a:p>
        </p:txBody>
      </p:sp>
    </p:spTree>
    <p:extLst>
      <p:ext uri="{BB962C8B-B14F-4D97-AF65-F5344CB8AC3E}">
        <p14:creationId xmlns:p14="http://schemas.microsoft.com/office/powerpoint/2010/main" val="398494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16</a:t>
            </a:fld>
            <a:endParaRPr lang="en-US" dirty="0"/>
          </a:p>
        </p:txBody>
      </p:sp>
    </p:spTree>
    <p:extLst>
      <p:ext uri="{BB962C8B-B14F-4D97-AF65-F5344CB8AC3E}">
        <p14:creationId xmlns:p14="http://schemas.microsoft.com/office/powerpoint/2010/main" val="354620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17</a:t>
            </a:fld>
            <a:endParaRPr lang="en-US" dirty="0"/>
          </a:p>
        </p:txBody>
      </p:sp>
    </p:spTree>
    <p:extLst>
      <p:ext uri="{BB962C8B-B14F-4D97-AF65-F5344CB8AC3E}">
        <p14:creationId xmlns:p14="http://schemas.microsoft.com/office/powerpoint/2010/main" val="307576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18</a:t>
            </a:fld>
            <a:endParaRPr lang="en-US" dirty="0"/>
          </a:p>
        </p:txBody>
      </p:sp>
    </p:spTree>
    <p:extLst>
      <p:ext uri="{BB962C8B-B14F-4D97-AF65-F5344CB8AC3E}">
        <p14:creationId xmlns:p14="http://schemas.microsoft.com/office/powerpoint/2010/main" val="2653995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19</a:t>
            </a:fld>
            <a:endParaRPr lang="en-US" dirty="0"/>
          </a:p>
        </p:txBody>
      </p:sp>
    </p:spTree>
    <p:extLst>
      <p:ext uri="{BB962C8B-B14F-4D97-AF65-F5344CB8AC3E}">
        <p14:creationId xmlns:p14="http://schemas.microsoft.com/office/powerpoint/2010/main" val="86851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20</a:t>
            </a:fld>
            <a:endParaRPr lang="en-US" dirty="0"/>
          </a:p>
        </p:txBody>
      </p:sp>
    </p:spTree>
    <p:extLst>
      <p:ext uri="{BB962C8B-B14F-4D97-AF65-F5344CB8AC3E}">
        <p14:creationId xmlns:p14="http://schemas.microsoft.com/office/powerpoint/2010/main" val="322609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25</a:t>
            </a:fld>
            <a:endParaRPr lang="en-US" dirty="0"/>
          </a:p>
        </p:txBody>
      </p:sp>
    </p:spTree>
    <p:extLst>
      <p:ext uri="{BB962C8B-B14F-4D97-AF65-F5344CB8AC3E}">
        <p14:creationId xmlns:p14="http://schemas.microsoft.com/office/powerpoint/2010/main" val="2850540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27</a:t>
            </a:fld>
            <a:endParaRPr lang="en-US" dirty="0"/>
          </a:p>
        </p:txBody>
      </p:sp>
    </p:spTree>
    <p:extLst>
      <p:ext uri="{BB962C8B-B14F-4D97-AF65-F5344CB8AC3E}">
        <p14:creationId xmlns:p14="http://schemas.microsoft.com/office/powerpoint/2010/main" val="163771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28</a:t>
            </a:fld>
            <a:endParaRPr lang="en-US" dirty="0"/>
          </a:p>
        </p:txBody>
      </p:sp>
    </p:spTree>
    <p:extLst>
      <p:ext uri="{BB962C8B-B14F-4D97-AF65-F5344CB8AC3E}">
        <p14:creationId xmlns:p14="http://schemas.microsoft.com/office/powerpoint/2010/main" val="422388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29</a:t>
            </a:fld>
            <a:endParaRPr lang="en-US" dirty="0"/>
          </a:p>
        </p:txBody>
      </p:sp>
    </p:spTree>
    <p:extLst>
      <p:ext uri="{BB962C8B-B14F-4D97-AF65-F5344CB8AC3E}">
        <p14:creationId xmlns:p14="http://schemas.microsoft.com/office/powerpoint/2010/main" val="281176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a:t>
            </a:fld>
            <a:endParaRPr lang="en-US" dirty="0"/>
          </a:p>
        </p:txBody>
      </p:sp>
    </p:spTree>
    <p:extLst>
      <p:ext uri="{BB962C8B-B14F-4D97-AF65-F5344CB8AC3E}">
        <p14:creationId xmlns:p14="http://schemas.microsoft.com/office/powerpoint/2010/main" val="1497127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30</a:t>
            </a:fld>
            <a:endParaRPr lang="en-US" dirty="0"/>
          </a:p>
        </p:txBody>
      </p:sp>
    </p:spTree>
    <p:extLst>
      <p:ext uri="{BB962C8B-B14F-4D97-AF65-F5344CB8AC3E}">
        <p14:creationId xmlns:p14="http://schemas.microsoft.com/office/powerpoint/2010/main" val="3562951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31</a:t>
            </a:fld>
            <a:endParaRPr lang="en-US" dirty="0"/>
          </a:p>
        </p:txBody>
      </p:sp>
    </p:spTree>
    <p:extLst>
      <p:ext uri="{BB962C8B-B14F-4D97-AF65-F5344CB8AC3E}">
        <p14:creationId xmlns:p14="http://schemas.microsoft.com/office/powerpoint/2010/main" val="2056605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32</a:t>
            </a:fld>
            <a:endParaRPr lang="en-US" dirty="0"/>
          </a:p>
        </p:txBody>
      </p:sp>
    </p:spTree>
    <p:extLst>
      <p:ext uri="{BB962C8B-B14F-4D97-AF65-F5344CB8AC3E}">
        <p14:creationId xmlns:p14="http://schemas.microsoft.com/office/powerpoint/2010/main" val="3267008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33</a:t>
            </a:fld>
            <a:endParaRPr lang="en-US" dirty="0"/>
          </a:p>
        </p:txBody>
      </p:sp>
    </p:spTree>
    <p:extLst>
      <p:ext uri="{BB962C8B-B14F-4D97-AF65-F5344CB8AC3E}">
        <p14:creationId xmlns:p14="http://schemas.microsoft.com/office/powerpoint/2010/main" val="133035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34</a:t>
            </a:fld>
            <a:endParaRPr lang="en-US" dirty="0"/>
          </a:p>
        </p:txBody>
      </p:sp>
    </p:spTree>
    <p:extLst>
      <p:ext uri="{BB962C8B-B14F-4D97-AF65-F5344CB8AC3E}">
        <p14:creationId xmlns:p14="http://schemas.microsoft.com/office/powerpoint/2010/main" val="2044065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35</a:t>
            </a:fld>
            <a:endParaRPr lang="en-US" dirty="0"/>
          </a:p>
        </p:txBody>
      </p:sp>
    </p:spTree>
    <p:extLst>
      <p:ext uri="{BB962C8B-B14F-4D97-AF65-F5344CB8AC3E}">
        <p14:creationId xmlns:p14="http://schemas.microsoft.com/office/powerpoint/2010/main" val="2905154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36</a:t>
            </a:fld>
            <a:endParaRPr lang="en-US" dirty="0"/>
          </a:p>
        </p:txBody>
      </p:sp>
    </p:spTree>
    <p:extLst>
      <p:ext uri="{BB962C8B-B14F-4D97-AF65-F5344CB8AC3E}">
        <p14:creationId xmlns:p14="http://schemas.microsoft.com/office/powerpoint/2010/main" val="411118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38</a:t>
            </a:fld>
            <a:endParaRPr lang="en-US" dirty="0"/>
          </a:p>
        </p:txBody>
      </p:sp>
    </p:spTree>
    <p:extLst>
      <p:ext uri="{BB962C8B-B14F-4D97-AF65-F5344CB8AC3E}">
        <p14:creationId xmlns:p14="http://schemas.microsoft.com/office/powerpoint/2010/main" val="248827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a:t>
            </a:fld>
            <a:endParaRPr lang="en-US" dirty="0"/>
          </a:p>
        </p:txBody>
      </p:sp>
    </p:spTree>
    <p:extLst>
      <p:ext uri="{BB962C8B-B14F-4D97-AF65-F5344CB8AC3E}">
        <p14:creationId xmlns:p14="http://schemas.microsoft.com/office/powerpoint/2010/main" val="321958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4</a:t>
            </a:fld>
            <a:endParaRPr lang="en-US" dirty="0"/>
          </a:p>
        </p:txBody>
      </p:sp>
    </p:spTree>
    <p:extLst>
      <p:ext uri="{BB962C8B-B14F-4D97-AF65-F5344CB8AC3E}">
        <p14:creationId xmlns:p14="http://schemas.microsoft.com/office/powerpoint/2010/main" val="68679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5</a:t>
            </a:fld>
            <a:endParaRPr lang="en-US" dirty="0"/>
          </a:p>
        </p:txBody>
      </p:sp>
    </p:spTree>
    <p:extLst>
      <p:ext uri="{BB962C8B-B14F-4D97-AF65-F5344CB8AC3E}">
        <p14:creationId xmlns:p14="http://schemas.microsoft.com/office/powerpoint/2010/main" val="275456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7</a:t>
            </a:fld>
            <a:endParaRPr lang="en-US" dirty="0"/>
          </a:p>
        </p:txBody>
      </p:sp>
    </p:spTree>
    <p:extLst>
      <p:ext uri="{BB962C8B-B14F-4D97-AF65-F5344CB8AC3E}">
        <p14:creationId xmlns:p14="http://schemas.microsoft.com/office/powerpoint/2010/main" val="425982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9</a:t>
            </a:fld>
            <a:endParaRPr lang="en-US" dirty="0"/>
          </a:p>
        </p:txBody>
      </p:sp>
    </p:spTree>
    <p:extLst>
      <p:ext uri="{BB962C8B-B14F-4D97-AF65-F5344CB8AC3E}">
        <p14:creationId xmlns:p14="http://schemas.microsoft.com/office/powerpoint/2010/main" val="166848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11</a:t>
            </a:fld>
            <a:endParaRPr lang="en-US" dirty="0"/>
          </a:p>
        </p:txBody>
      </p:sp>
    </p:spTree>
    <p:extLst>
      <p:ext uri="{BB962C8B-B14F-4D97-AF65-F5344CB8AC3E}">
        <p14:creationId xmlns:p14="http://schemas.microsoft.com/office/powerpoint/2010/main" val="199461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13</a:t>
            </a:fld>
            <a:endParaRPr lang="en-US" dirty="0"/>
          </a:p>
        </p:txBody>
      </p:sp>
    </p:spTree>
    <p:extLst>
      <p:ext uri="{BB962C8B-B14F-4D97-AF65-F5344CB8AC3E}">
        <p14:creationId xmlns:p14="http://schemas.microsoft.com/office/powerpoint/2010/main" val="7641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dirty="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1/4/2024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pic>
        <p:nvPicPr>
          <p:cNvPr id="16" name="Picture 15" descr="A white letter on a black background&#10;&#10;Description automatically generated">
            <a:extLst>
              <a:ext uri="{FF2B5EF4-FFF2-40B4-BE49-F238E27FC236}">
                <a16:creationId xmlns:a16="http://schemas.microsoft.com/office/drawing/2014/main" id="{04C55C66-0AEE-3EFC-0EFC-B6108013FC75}"/>
              </a:ext>
            </a:extLst>
          </p:cNvPr>
          <p:cNvPicPr>
            <a:picLocks noChangeAspect="1"/>
          </p:cNvPicPr>
          <p:nvPr userDrawn="1"/>
        </p:nvPicPr>
        <p:blipFill>
          <a:blip r:embed="rId3"/>
          <a:stretch>
            <a:fillRect/>
          </a:stretch>
        </p:blipFill>
        <p:spPr>
          <a:xfrm>
            <a:off x="1182850" y="676451"/>
            <a:ext cx="4949881" cy="1463040"/>
          </a:xfrm>
          <a:prstGeom prst="rect">
            <a:avLst/>
          </a:prstGeom>
        </p:spPr>
      </p:pic>
      <p:pic>
        <p:nvPicPr>
          <p:cNvPr id="18" name="Picture 17" descr="A logo for a company&#10;&#10;Description automatically generated">
            <a:extLst>
              <a:ext uri="{FF2B5EF4-FFF2-40B4-BE49-F238E27FC236}">
                <a16:creationId xmlns:a16="http://schemas.microsoft.com/office/drawing/2014/main" id="{12D93699-7C10-B35A-2FF8-5BFA80EE4ABD}"/>
              </a:ext>
            </a:extLst>
          </p:cNvPr>
          <p:cNvPicPr>
            <a:picLocks noChangeAspect="1"/>
          </p:cNvPicPr>
          <p:nvPr userDrawn="1"/>
        </p:nvPicPr>
        <p:blipFill>
          <a:blip r:embed="rId4"/>
          <a:stretch>
            <a:fillRect/>
          </a:stretch>
        </p:blipFill>
        <p:spPr>
          <a:xfrm>
            <a:off x="1150110" y="5197442"/>
            <a:ext cx="669359" cy="930408"/>
          </a:xfrm>
          <a:prstGeom prst="rect">
            <a:avLst/>
          </a:prstGeom>
        </p:spPr>
      </p:pic>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1/4/2024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1/4/2024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1/4/2024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1/4/2024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1/4/2024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pic>
        <p:nvPicPr>
          <p:cNvPr id="8" name="Picture 7" descr="A blue and white logo&#10;&#10;Description automatically generated">
            <a:extLst>
              <a:ext uri="{FF2B5EF4-FFF2-40B4-BE49-F238E27FC236}">
                <a16:creationId xmlns:a16="http://schemas.microsoft.com/office/drawing/2014/main" id="{D2BD50D9-C00F-D2E4-524A-89FAD3C45A99}"/>
              </a:ext>
            </a:extLst>
          </p:cNvPr>
          <p:cNvPicPr>
            <a:picLocks noChangeAspect="1"/>
          </p:cNvPicPr>
          <p:nvPr userDrawn="1"/>
        </p:nvPicPr>
        <p:blipFill>
          <a:blip r:embed="rId2"/>
          <a:stretch>
            <a:fillRect/>
          </a:stretch>
        </p:blipFill>
        <p:spPr>
          <a:xfrm>
            <a:off x="9916366" y="6019800"/>
            <a:ext cx="2017735" cy="640080"/>
          </a:xfrm>
          <a:prstGeom prst="rect">
            <a:avLst/>
          </a:prstGeom>
        </p:spPr>
      </p:pic>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1/4/2024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1/4/2024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3" name="Slide Number Placeholder 5">
            <a:extLst>
              <a:ext uri="{FF2B5EF4-FFF2-40B4-BE49-F238E27FC236}">
                <a16:creationId xmlns:a16="http://schemas.microsoft.com/office/drawing/2014/main" id="{1981E38B-EBFA-D45E-8A72-4290862441FB}"/>
              </a:ext>
            </a:extLst>
          </p:cNvPr>
          <p:cNvSpPr txBox="1">
            <a:spLocks/>
          </p:cNvSpPr>
          <p:nvPr userDrawn="1"/>
        </p:nvSpPr>
        <p:spPr>
          <a:xfrm>
            <a:off x="9942513" y="6858000"/>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a:t>
            </a:fld>
            <a:endParaRPr lang="en-US"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1/4/2024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
        <p:nvSpPr>
          <p:cNvPr id="3" name="Slide Number Placeholder 5">
            <a:extLst>
              <a:ext uri="{FF2B5EF4-FFF2-40B4-BE49-F238E27FC236}">
                <a16:creationId xmlns:a16="http://schemas.microsoft.com/office/drawing/2014/main" id="{CFBC7F4D-D4B7-EB9E-6A1C-E2E77C875869}"/>
              </a:ext>
            </a:extLst>
          </p:cNvPr>
          <p:cNvSpPr txBox="1">
            <a:spLocks/>
          </p:cNvSpPr>
          <p:nvPr userDrawn="1"/>
        </p:nvSpPr>
        <p:spPr>
          <a:xfrm>
            <a:off x="10234995" y="6822561"/>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a:t>
            </a:fld>
            <a:endParaRPr lang="en-US" dirty="0"/>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1/4/2024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5" name="Footer Placeholder 4"/>
          <p:cNvSpPr>
            <a:spLocks noGrp="1"/>
          </p:cNvSpPr>
          <p:nvPr>
            <p:ph type="ftr" sz="quarter" idx="11"/>
          </p:nvPr>
        </p:nvSpPr>
        <p:spPr/>
        <p:txBody>
          <a:bodyPr/>
          <a:lstStyle/>
          <a:p>
            <a:endParaRPr lang="en-US" noProof="0" dirty="0"/>
          </a:p>
        </p:txBody>
      </p:sp>
      <p:sp>
        <p:nvSpPr>
          <p:cNvPr id="4" name="Date Placeholder 3"/>
          <p:cNvSpPr>
            <a:spLocks noGrp="1"/>
          </p:cNvSpPr>
          <p:nvPr>
            <p:ph type="dt" sz="half" idx="10"/>
          </p:nvPr>
        </p:nvSpPr>
        <p:spPr/>
        <p:txBody>
          <a:bodyPr/>
          <a:lstStyle/>
          <a:p>
            <a:fld id="{8C369370-372E-0846-B090-5E6EF97A3B62}" type="datetime1">
              <a:rPr lang="en-US" noProof="0" smtClean="0"/>
              <a:t>1/4/2024</a:t>
            </a:fld>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1/4/2024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u="none"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eoc.gov/laws/guidance/enforcement-guidance-reasonable-accommodation-and-undue-hardship-under-ad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skjan.org/articles/Requests-For-Medical-Documentation-and-the-ADA.cf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eoc.gov/policy/docs/guidance-inquirie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skjan.org/articles/Medical-Provider-Support-for-Accommodation-Request.cf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skjan.org/articles/To-Ask-or-Not-to-Ask-Knowing-When-to-Request-Medical-Information.cf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skjan.org/articles/Workplace-Flexibility-the-ADA-and-Requesting-Medical-Information.cf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kjan.org/topics/defofdis.cf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kjan.org/Forms/upload/medical.doc" TargetMode="External"/><Relationship Id="rId2" Type="http://schemas.openxmlformats.org/officeDocument/2006/relationships/hyperlink" Target="https://askjan.org/articles/The-Use-of-Sample-Forms-under-the-ADA.cfm" TargetMode="External"/><Relationship Id="rId1" Type="http://schemas.openxmlformats.org/officeDocument/2006/relationships/slideLayout" Target="../slideLayouts/slideLayout2.xml"/><Relationship Id="rId4" Type="http://schemas.openxmlformats.org/officeDocument/2006/relationships/hyperlink" Target="https://www.eeoc.gov/policy/docs/guidance-inquirie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skjan.org/articles/Who-Can-Provide-Medical-Documentation-for-ADA-Purposes.cfm" TargetMode="External"/><Relationship Id="rId2" Type="http://schemas.openxmlformats.org/officeDocument/2006/relationships/hyperlink" Target="https://askjan.org/newsletters/2023/JAN-Newsletter-May-2023.cf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eoc.gov/policy/docs/accommodation.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skjan.org/Forms/upload/medical-2.doc" TargetMode="External"/><Relationship Id="rId2" Type="http://schemas.openxmlformats.org/officeDocument/2006/relationships/hyperlink" Target="https://askjan.org/articles/Medical-Inquiry-in-Response-to-an-Accommodation-Request.cfm" TargetMode="External"/><Relationship Id="rId1" Type="http://schemas.openxmlformats.org/officeDocument/2006/relationships/slideLayout" Target="../slideLayouts/slideLayout2.xml"/><Relationship Id="rId4" Type="http://schemas.openxmlformats.org/officeDocument/2006/relationships/hyperlink" Target="https://askjan.org/articles/A-Flexible-Approach-to-ADA-Medical-Documentation.cf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skjan.org/blogs/jan/2016/05/avoiding-the-waiting-place-after-requesting-medical-information.cf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skjan.org/publications/employers/A-Flexible-Approach-to-ADA-Medical-Documentation.cf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https://askjan.org/publications/consultants-corner/Recertifying-the-Ongoing-Need-for-Accommodation.cf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skjan.org/articles/To-Ask-or-Not-to-Ask-Knowing-When-to-Request-Medical-Information.cf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3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33.png"/><Relationship Id="rId12" Type="http://schemas.openxmlformats.org/officeDocument/2006/relationships/hyperlink" Target="https://twitter.com/JANatJAN"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facebook.com/JobAccommodationNetwork/" TargetMode="External"/><Relationship Id="rId11" Type="http://schemas.openxmlformats.org/officeDocument/2006/relationships/image" Target="../media/image36.svg"/><Relationship Id="rId5" Type="http://schemas.openxmlformats.org/officeDocument/2006/relationships/image" Target="../media/image32.svg"/><Relationship Id="rId15" Type="http://schemas.openxmlformats.org/officeDocument/2006/relationships/hyperlink" Target="https://www.youtube.com/janinformation" TargetMode="External"/><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hyperlink" Target="https://www.linkedin.com/company/job-accommodation-network" TargetMode="External"/><Relationship Id="rId14" Type="http://schemas.openxmlformats.org/officeDocument/2006/relationships/image" Target="../media/image38.sv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www.eeoc.gov/laws/guidance/enforcement-guidance-reasonable-accommodation-and-undue-hardship-under-ada" TargetMode="External"/><Relationship Id="rId3" Type="http://schemas.openxmlformats.org/officeDocument/2006/relationships/hyperlink" Target="https://www.eeoc.gov/laws/guidance/enforcement-guidance-preemployment-disability-related-questions-and-medical" TargetMode="External"/><Relationship Id="rId7" Type="http://schemas.openxmlformats.org/officeDocument/2006/relationships/hyperlink" Target="https://askjan.org/articles/Mother-May-I-Must-I-Should-I.cf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askjan.org/blogs/jan/2018/10/how-can-i-help.cfm" TargetMode="External"/><Relationship Id="rId5" Type="http://schemas.openxmlformats.org/officeDocument/2006/relationships/hyperlink" Target="https://www.eeoc.gov/laws/guidance/enforcement-guidance-disability-related-inquiries-and-medical-examinations-employees" TargetMode="External"/><Relationship Id="rId4" Type="http://schemas.openxmlformats.org/officeDocument/2006/relationships/hyperlink" Target="https://askjan.org/topics/medexinq.cf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skjan.org/articles/To-Ask-or-Not-to-Ask-Knowing-When-to-Request-Medical-Information.cfm" TargetMode="External"/><Relationship Id="rId7" Type="http://schemas.openxmlformats.org/officeDocument/2006/relationships/hyperlink" Target="https://askjan.org/Forms/upload/medical.doc" TargetMode="External"/><Relationship Id="rId2" Type="http://schemas.openxmlformats.org/officeDocument/2006/relationships/hyperlink" Target="https://askjan.org/articles/Medical-Provider-Support-for-Accommodation-Request.cfm" TargetMode="External"/><Relationship Id="rId1" Type="http://schemas.openxmlformats.org/officeDocument/2006/relationships/slideLayout" Target="../slideLayouts/slideLayout2.xml"/><Relationship Id="rId6" Type="http://schemas.openxmlformats.org/officeDocument/2006/relationships/hyperlink" Target="https://askjan.org/articles/The-Use-of-Sample-Forms-under-the-ADA.cfm" TargetMode="External"/><Relationship Id="rId5" Type="http://schemas.openxmlformats.org/officeDocument/2006/relationships/hyperlink" Target="https://askjan.org/topics/defofdis.cfm" TargetMode="External"/><Relationship Id="rId4" Type="http://schemas.openxmlformats.org/officeDocument/2006/relationships/hyperlink" Target="https://askjan.org/articles/Workplace-Flexibility-the-ADA-and-Requesting-Medical-Information.cf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askjan.org/blogs/jan/2016/05/avoiding-the-waiting-place-after-requesting-medical-information.cfm" TargetMode="External"/><Relationship Id="rId3" Type="http://schemas.openxmlformats.org/officeDocument/2006/relationships/hyperlink" Target="https://askjan.org/newsletters/2023/JAN-Newsletter-May-2023.cfm" TargetMode="External"/><Relationship Id="rId7" Type="http://schemas.openxmlformats.org/officeDocument/2006/relationships/hyperlink" Target="https://askjan.org/articles/A-Flexible-Approach-to-ADA-Medical-Documentation.cf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askjan.org/Forms/upload/medical-2.doc" TargetMode="External"/><Relationship Id="rId5" Type="http://schemas.openxmlformats.org/officeDocument/2006/relationships/hyperlink" Target="https://askjan.org/articles/Medical-Inquiry-in-Response-to-an-Accommodation-Request.cfm" TargetMode="External"/><Relationship Id="rId4" Type="http://schemas.openxmlformats.org/officeDocument/2006/relationships/hyperlink" Target="https://askjan.org/articles/Who-Can-Provide-Medical-Documentation-for-ADA-Purposes.cfm" TargetMode="External"/><Relationship Id="rId9" Type="http://schemas.openxmlformats.org/officeDocument/2006/relationships/hyperlink" Target="https://askjan.org/publications/consultants-corner/Recertifying-the-Ongoing-Need-for-Accommodation.cf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askjan.org/topics/medexinq.cfm" TargetMode="External"/><Relationship Id="rId2" Type="http://schemas.openxmlformats.org/officeDocument/2006/relationships/hyperlink" Target="https://www.eeoc.gov/laws/guidance/enforcement-guidance-preemployment-disability-related-questions-and-medic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eoc.gov/laws/guidance/enforcement-guidance-disability-related-inquiries-and-medical-examinations-employe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skjan.org/blogs/jan/2018/10/how-can-i-help.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skjan.org/articles/Mother-May-I-Must-I-Should-I.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154955" y="2285947"/>
            <a:ext cx="10144416" cy="2000585"/>
          </a:xfrm>
        </p:spPr>
        <p:txBody>
          <a:bodyPr/>
          <a:lstStyle/>
          <a:p>
            <a:r>
              <a:rPr lang="en-US" sz="3600" dirty="0">
                <a:solidFill>
                  <a:schemeClr val="bg1"/>
                </a:solidFill>
                <a:effectLst>
                  <a:outerShdw blurRad="38100" dist="38100" dir="2700000" algn="tl">
                    <a:srgbClr val="000000">
                      <a:alpha val="43137"/>
                    </a:srgbClr>
                  </a:outerShdw>
                </a:effectLst>
              </a:rPr>
              <a:t>ADA &amp; Beyond Compliance Considerations: Medical Documentation</a:t>
            </a:r>
            <a:br>
              <a:rPr lang="en-US" sz="3200" b="1"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January 11, 2024</a:t>
            </a:r>
            <a:br>
              <a:rPr lang="en-US" sz="3200" dirty="0">
                <a:solidFill>
                  <a:schemeClr val="bg1"/>
                </a:solidFill>
              </a:rPr>
            </a:br>
            <a:endParaRPr lang="en-US" sz="3600" dirty="0">
              <a:solidFill>
                <a:schemeClr val="bg1"/>
              </a:solidFill>
            </a:endParaRP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154955" y="4286532"/>
            <a:ext cx="8825658" cy="861420"/>
          </a:xfrm>
        </p:spPr>
        <p:txBody>
          <a:bodyPr>
            <a:normAutofit/>
          </a:bodyPr>
          <a:lstStyle/>
          <a:p>
            <a:r>
              <a:rPr lang="en-US" sz="1600" cap="none" dirty="0"/>
              <a:t>Lisa Mathess, Principal Consultant, ADA Specialist</a:t>
            </a:r>
            <a:br>
              <a:rPr lang="en-US" sz="1600" cap="none" dirty="0"/>
            </a:br>
            <a:r>
              <a:rPr lang="en-US" sz="1600" cap="none" dirty="0"/>
              <a:t>Tracie DeFreitas, Program Leader, Director of Training &amp; Outreach</a:t>
            </a:r>
          </a:p>
        </p:txBody>
      </p:sp>
      <p:sp>
        <p:nvSpPr>
          <p:cNvPr id="4" name="TextBox 3">
            <a:extLst>
              <a:ext uri="{FF2B5EF4-FFF2-40B4-BE49-F238E27FC236}">
                <a16:creationId xmlns:a16="http://schemas.microsoft.com/office/drawing/2014/main" id="{F80F855F-2C6B-D6BD-6E75-4FE5E9402D40}"/>
              </a:ext>
            </a:extLst>
          </p:cNvPr>
          <p:cNvSpPr txBox="1"/>
          <p:nvPr/>
        </p:nvSpPr>
        <p:spPr>
          <a:xfrm>
            <a:off x="1817914" y="5429404"/>
            <a:ext cx="8556171" cy="707886"/>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AskJAN.org</a:t>
            </a:r>
          </a:p>
          <a:p>
            <a:r>
              <a:rPr lang="en-US" sz="1200" dirty="0">
                <a:solidFill>
                  <a:schemeClr val="bg1"/>
                </a:solidFill>
                <a:effectLst>
                  <a:outerShdw blurRad="38100" dist="38100" dir="2700000" algn="tl">
                    <a:srgbClr val="000000">
                      <a:alpha val="43137"/>
                    </a:srgbClr>
                  </a:outerShdw>
                </a:effectLst>
              </a:rPr>
              <a:t>JAN is a service of the U.S. Department of Labor’s Office of Disability Employment Policy/ODEP. </a:t>
            </a:r>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145342" y="1067798"/>
            <a:ext cx="10284658" cy="706964"/>
          </a:xfrm>
        </p:spPr>
        <p:txBody>
          <a:bodyPr/>
          <a:lstStyle/>
          <a:p>
            <a:r>
              <a:rPr lang="en-US" sz="3200" dirty="0"/>
              <a:t>Job-Related &amp; Consistent with Business Necessity </a:t>
            </a:r>
            <a:r>
              <a:rPr lang="en-US" sz="1600" dirty="0"/>
              <a:t>(3)</a:t>
            </a:r>
            <a:endParaRPr lang="en-US" sz="3200" dirty="0"/>
          </a:p>
        </p:txBody>
      </p:sp>
      <p:sp>
        <p:nvSpPr>
          <p:cNvPr id="3" name="Content Placeholder 2">
            <a:extLst>
              <a:ext uri="{FF2B5EF4-FFF2-40B4-BE49-F238E27FC236}">
                <a16:creationId xmlns:a16="http://schemas.microsoft.com/office/drawing/2014/main" id="{893D573B-309B-0CF2-A9A7-EFC89F54AF8E}"/>
              </a:ext>
            </a:extLst>
          </p:cNvPr>
          <p:cNvSpPr>
            <a:spLocks noGrp="1"/>
          </p:cNvSpPr>
          <p:nvPr>
            <p:ph idx="1"/>
          </p:nvPr>
        </p:nvSpPr>
        <p:spPr>
          <a:xfrm>
            <a:off x="1154953" y="2358571"/>
            <a:ext cx="10566497" cy="4055676"/>
          </a:xfrm>
        </p:spPr>
        <p:txBody>
          <a:bodyPr>
            <a:noAutofit/>
          </a:bodyPr>
          <a:lstStyle/>
          <a:p>
            <a:pPr marL="0" indent="0">
              <a:spcAft>
                <a:spcPts val="600"/>
              </a:spcAft>
              <a:buNone/>
            </a:pPr>
            <a:r>
              <a:rPr lang="en-US" sz="2600" b="1" dirty="0">
                <a:solidFill>
                  <a:schemeClr val="tx1"/>
                </a:solidFill>
                <a:latin typeface="Arial Nova" panose="020B0504020202020204" pitchFamily="34" charset="0"/>
              </a:rPr>
              <a:t>Key Considerations</a:t>
            </a:r>
          </a:p>
          <a:p>
            <a:pPr>
              <a:spcAft>
                <a:spcPts val="600"/>
              </a:spcAft>
            </a:pPr>
            <a:r>
              <a:rPr lang="en-US" sz="2400" dirty="0">
                <a:solidFill>
                  <a:schemeClr val="tx1"/>
                </a:solidFill>
                <a:latin typeface="Arial Nova" panose="020B0504020202020204" pitchFamily="34" charset="0"/>
              </a:rPr>
              <a:t>Mind medical inquiry rules of other federal and state laws:</a:t>
            </a:r>
          </a:p>
          <a:p>
            <a:pPr lvl="1"/>
            <a:r>
              <a:rPr lang="en-US" sz="2200" dirty="0">
                <a:solidFill>
                  <a:schemeClr val="tx1"/>
                </a:solidFill>
                <a:latin typeface="Arial Nova" panose="020B0504020202020204" pitchFamily="34" charset="0"/>
              </a:rPr>
              <a:t>Pregnant Workers Fairness Act (PWFA)</a:t>
            </a:r>
          </a:p>
          <a:p>
            <a:pPr lvl="1"/>
            <a:r>
              <a:rPr lang="en-US" sz="2200" dirty="0">
                <a:solidFill>
                  <a:schemeClr val="tx1"/>
                </a:solidFill>
                <a:latin typeface="Arial Nova" panose="020B0504020202020204" pitchFamily="34" charset="0"/>
              </a:rPr>
              <a:t>Family and Medical Leave Act (FMLA)</a:t>
            </a:r>
          </a:p>
          <a:p>
            <a:pPr lvl="1"/>
            <a:r>
              <a:rPr lang="en-US" sz="2200" dirty="0">
                <a:solidFill>
                  <a:schemeClr val="tx1"/>
                </a:solidFill>
                <a:latin typeface="Arial Nova" panose="020B0504020202020204" pitchFamily="34" charset="0"/>
              </a:rPr>
              <a:t>Genetic Information Nondiscrimination Act (GINA)</a:t>
            </a:r>
          </a:p>
          <a:p>
            <a:pPr lvl="1">
              <a:spcAft>
                <a:spcPts val="600"/>
              </a:spcAft>
            </a:pPr>
            <a:r>
              <a:rPr lang="en-US" sz="2200" dirty="0">
                <a:solidFill>
                  <a:schemeClr val="tx1"/>
                </a:solidFill>
                <a:latin typeface="Arial Nova" panose="020B0504020202020204" pitchFamily="34" charset="0"/>
              </a:rPr>
              <a:t>E.g., Fair Employment and Housing Act (FEHA) in California</a:t>
            </a:r>
          </a:p>
          <a:p>
            <a:r>
              <a:rPr lang="en-US" sz="2400" dirty="0">
                <a:solidFill>
                  <a:schemeClr val="tx1"/>
                </a:solidFill>
                <a:latin typeface="Arial Nova" panose="020B0504020202020204" pitchFamily="34" charset="0"/>
              </a:rPr>
              <a:t>Treat all medical information as a confidential record</a:t>
            </a: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a:lstStyle/>
          <a:p>
            <a:fld id="{9FF96B15-8338-45D5-A943-561235072D66}" type="slidenum">
              <a:rPr lang="en-US" noProof="0" smtClean="0"/>
              <a:t>10</a:t>
            </a:fld>
            <a:endParaRPr lang="en-US" noProof="0" dirty="0"/>
          </a:p>
        </p:txBody>
      </p:sp>
      <p:pic>
        <p:nvPicPr>
          <p:cNvPr id="5" name="Picture 4">
            <a:extLst>
              <a:ext uri="{FF2B5EF4-FFF2-40B4-BE49-F238E27FC236}">
                <a16:creationId xmlns:a16="http://schemas.microsoft.com/office/drawing/2014/main" id="{90D9697E-93EB-7CC2-80DB-8794D93D9E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3248" y="2358571"/>
            <a:ext cx="721705" cy="721705"/>
          </a:xfrm>
          <a:prstGeom prst="rect">
            <a:avLst/>
          </a:prstGeom>
        </p:spPr>
      </p:pic>
    </p:spTree>
    <p:extLst>
      <p:ext uri="{BB962C8B-B14F-4D97-AF65-F5344CB8AC3E}">
        <p14:creationId xmlns:p14="http://schemas.microsoft.com/office/powerpoint/2010/main" val="67338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145342" y="1067798"/>
            <a:ext cx="10284658" cy="706964"/>
          </a:xfrm>
        </p:spPr>
        <p:txBody>
          <a:bodyPr/>
          <a:lstStyle/>
          <a:p>
            <a:r>
              <a:rPr lang="en-US" sz="3200" dirty="0"/>
              <a:t>Job-Related &amp; Consistent with Business Necessity </a:t>
            </a:r>
            <a:r>
              <a:rPr lang="en-US" sz="1600" dirty="0"/>
              <a:t>(4)</a:t>
            </a:r>
            <a:endParaRPr lang="en-US" sz="3200" dirty="0"/>
          </a:p>
        </p:txBody>
      </p:sp>
      <p:sp>
        <p:nvSpPr>
          <p:cNvPr id="3" name="Content Placeholder 2">
            <a:extLst>
              <a:ext uri="{FF2B5EF4-FFF2-40B4-BE49-F238E27FC236}">
                <a16:creationId xmlns:a16="http://schemas.microsoft.com/office/drawing/2014/main" id="{893D573B-309B-0CF2-A9A7-EFC89F54AF8E}"/>
              </a:ext>
            </a:extLst>
          </p:cNvPr>
          <p:cNvSpPr>
            <a:spLocks noGrp="1"/>
          </p:cNvSpPr>
          <p:nvPr>
            <p:ph idx="1"/>
          </p:nvPr>
        </p:nvSpPr>
        <p:spPr>
          <a:xfrm>
            <a:off x="1154953" y="2358571"/>
            <a:ext cx="10566497" cy="4055676"/>
          </a:xfrm>
        </p:spPr>
        <p:txBody>
          <a:bodyPr>
            <a:noAutofit/>
          </a:bodyPr>
          <a:lstStyle/>
          <a:p>
            <a:pPr marL="0" indent="0">
              <a:spcAft>
                <a:spcPts val="600"/>
              </a:spcAft>
              <a:buNone/>
            </a:pPr>
            <a:r>
              <a:rPr lang="en-US" sz="2600" b="1" dirty="0">
                <a:solidFill>
                  <a:schemeClr val="tx1"/>
                </a:solidFill>
                <a:latin typeface="Arial Nova" panose="020B0504020202020204" pitchFamily="34" charset="0"/>
              </a:rPr>
              <a:t>Key Considerations</a:t>
            </a:r>
          </a:p>
          <a:p>
            <a:pPr>
              <a:spcAft>
                <a:spcPts val="600"/>
              </a:spcAft>
            </a:pPr>
            <a:r>
              <a:rPr lang="en-US" sz="2400" dirty="0">
                <a:solidFill>
                  <a:schemeClr val="tx1"/>
                </a:solidFill>
                <a:latin typeface="Arial Nova" panose="020B0504020202020204" pitchFamily="34" charset="0"/>
              </a:rPr>
              <a:t>Fitness-for-duty or independent medical examination (IME) must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be job related and consistent with business necessity under the ADA</a:t>
            </a:r>
          </a:p>
          <a:p>
            <a:pPr>
              <a:spcAft>
                <a:spcPts val="600"/>
              </a:spcAft>
            </a:pPr>
            <a:r>
              <a:rPr lang="en-US" sz="2400" dirty="0">
                <a:solidFill>
                  <a:schemeClr val="tx1"/>
                </a:solidFill>
                <a:latin typeface="Arial Nova" panose="020B0504020202020204" pitchFamily="34" charset="0"/>
              </a:rPr>
              <a:t>Return-to-work release may be requested per employer policy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(e.g., after an absence of 5 days)</a:t>
            </a:r>
          </a:p>
          <a:p>
            <a:pPr>
              <a:spcAft>
                <a:spcPts val="600"/>
              </a:spcAft>
            </a:pPr>
            <a:r>
              <a:rPr lang="en-US" sz="2400" dirty="0">
                <a:solidFill>
                  <a:schemeClr val="tx1"/>
                </a:solidFill>
                <a:latin typeface="Arial Nova" panose="020B0504020202020204" pitchFamily="34" charset="0"/>
              </a:rPr>
              <a:t>FMLA fitness-for-duty certification may be requested when employee is notified in advance and in accordance with employer policy</a:t>
            </a:r>
          </a:p>
          <a:p>
            <a:endParaRPr lang="en-US" sz="2400" dirty="0">
              <a:solidFill>
                <a:schemeClr val="tx1"/>
              </a:solidFill>
              <a:latin typeface="Arial Nova" panose="020B0504020202020204" pitchFamily="34" charset="0"/>
            </a:endParaRPr>
          </a:p>
          <a:p>
            <a:endParaRPr lang="en-US" sz="2400" dirty="0">
              <a:solidFill>
                <a:schemeClr val="tx1"/>
              </a:solidFill>
              <a:latin typeface="Arial Nova" panose="020B0504020202020204" pitchFamily="34" charset="0"/>
            </a:endParaRPr>
          </a:p>
          <a:p>
            <a:endParaRPr lang="en-US" sz="24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a:lstStyle/>
          <a:p>
            <a:fld id="{9FF96B15-8338-45D5-A943-561235072D66}" type="slidenum">
              <a:rPr lang="en-US" noProof="0" smtClean="0"/>
              <a:t>11</a:t>
            </a:fld>
            <a:endParaRPr lang="en-US" noProof="0" dirty="0"/>
          </a:p>
        </p:txBody>
      </p:sp>
      <p:pic>
        <p:nvPicPr>
          <p:cNvPr id="5" name="Picture 4">
            <a:extLst>
              <a:ext uri="{FF2B5EF4-FFF2-40B4-BE49-F238E27FC236}">
                <a16:creationId xmlns:a16="http://schemas.microsoft.com/office/drawing/2014/main" id="{90D9697E-93EB-7CC2-80DB-8794D93D9E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248" y="2358571"/>
            <a:ext cx="721705" cy="721705"/>
          </a:xfrm>
          <a:prstGeom prst="rect">
            <a:avLst/>
          </a:prstGeom>
        </p:spPr>
      </p:pic>
    </p:spTree>
    <p:extLst>
      <p:ext uri="{BB962C8B-B14F-4D97-AF65-F5344CB8AC3E}">
        <p14:creationId xmlns:p14="http://schemas.microsoft.com/office/powerpoint/2010/main" val="49776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7900-AE6D-2830-EBC4-B992083463B4}"/>
              </a:ext>
            </a:extLst>
          </p:cNvPr>
          <p:cNvSpPr>
            <a:spLocks noGrp="1"/>
          </p:cNvSpPr>
          <p:nvPr>
            <p:ph type="title"/>
          </p:nvPr>
        </p:nvSpPr>
        <p:spPr>
          <a:xfrm>
            <a:off x="1154953" y="973668"/>
            <a:ext cx="10035784" cy="706964"/>
          </a:xfrm>
        </p:spPr>
        <p:txBody>
          <a:bodyPr/>
          <a:lstStyle/>
          <a:p>
            <a:r>
              <a:rPr lang="en-US" sz="3200" dirty="0"/>
              <a:t>Documentation to Support ADA Request</a:t>
            </a:r>
          </a:p>
        </p:txBody>
      </p:sp>
      <p:sp>
        <p:nvSpPr>
          <p:cNvPr id="3" name="Content Placeholder 2">
            <a:extLst>
              <a:ext uri="{FF2B5EF4-FFF2-40B4-BE49-F238E27FC236}">
                <a16:creationId xmlns:a16="http://schemas.microsoft.com/office/drawing/2014/main" id="{E7D109B3-A36E-F874-9786-0686B310F483}"/>
              </a:ext>
            </a:extLst>
          </p:cNvPr>
          <p:cNvSpPr>
            <a:spLocks noGrp="1"/>
          </p:cNvSpPr>
          <p:nvPr>
            <p:ph idx="1"/>
          </p:nvPr>
        </p:nvSpPr>
        <p:spPr>
          <a:xfrm>
            <a:off x="1154953" y="2358571"/>
            <a:ext cx="10035784" cy="4203700"/>
          </a:xfrm>
        </p:spPr>
        <p:txBody>
          <a:bodyPr>
            <a:normAutofit fontScale="92500"/>
          </a:bodyPr>
          <a:lstStyle/>
          <a:p>
            <a:pPr marL="0" indent="0">
              <a:spcAft>
                <a:spcPts val="600"/>
              </a:spcAft>
              <a:buNone/>
            </a:pPr>
            <a:r>
              <a:rPr lang="en-US" sz="2800" b="1" i="1" dirty="0">
                <a:solidFill>
                  <a:schemeClr val="tx1"/>
                </a:solidFill>
                <a:latin typeface="Arial Nova" panose="020B0504020202020204" pitchFamily="34" charset="0"/>
              </a:rPr>
              <a:t>May</a:t>
            </a:r>
            <a:r>
              <a:rPr lang="en-US" sz="2800" b="1" dirty="0">
                <a:solidFill>
                  <a:schemeClr val="tx1"/>
                </a:solidFill>
                <a:latin typeface="Arial Nova" panose="020B0504020202020204" pitchFamily="34" charset="0"/>
              </a:rPr>
              <a:t> an employer ask an employee for medical documentation </a:t>
            </a:r>
            <a:br>
              <a:rPr lang="en-US" sz="2800" b="1" dirty="0">
                <a:solidFill>
                  <a:schemeClr val="tx1"/>
                </a:solidFill>
                <a:latin typeface="Arial Nova" panose="020B0504020202020204" pitchFamily="34" charset="0"/>
              </a:rPr>
            </a:br>
            <a:r>
              <a:rPr lang="en-US" sz="2800" b="1" dirty="0">
                <a:solidFill>
                  <a:schemeClr val="tx1"/>
                </a:solidFill>
                <a:latin typeface="Arial Nova" panose="020B0504020202020204" pitchFamily="34" charset="0"/>
              </a:rPr>
              <a:t>to support their ADA accommodation request?</a:t>
            </a:r>
          </a:p>
          <a:p>
            <a:pPr>
              <a:spcAft>
                <a:spcPts val="600"/>
              </a:spcAft>
            </a:pPr>
            <a:r>
              <a:rPr lang="en-US" sz="2400" dirty="0">
                <a:solidFill>
                  <a:schemeClr val="tx1"/>
                </a:solidFill>
                <a:latin typeface="Arial Nova" panose="020B0504020202020204" pitchFamily="34" charset="0"/>
              </a:rPr>
              <a:t>Yes, when job-related and consistent with business necessity</a:t>
            </a:r>
          </a:p>
          <a:p>
            <a:pPr>
              <a:spcAft>
                <a:spcPts val="600"/>
              </a:spcAft>
            </a:pPr>
            <a:r>
              <a:rPr lang="en-US" sz="2400" dirty="0">
                <a:solidFill>
                  <a:schemeClr val="tx1"/>
                </a:solidFill>
                <a:latin typeface="Arial Nova" panose="020B0504020202020204" pitchFamily="34" charset="0"/>
              </a:rPr>
              <a:t>May request reasonable documentation—establishes an ADA disability and need for reasonable accommodation</a:t>
            </a:r>
          </a:p>
          <a:p>
            <a:pPr>
              <a:spcAft>
                <a:spcPts val="600"/>
              </a:spcAft>
            </a:pPr>
            <a:r>
              <a:rPr lang="en-US" sz="2400" dirty="0">
                <a:solidFill>
                  <a:schemeClr val="tx1"/>
                </a:solidFill>
                <a:latin typeface="Arial Nova" panose="020B0504020202020204" pitchFamily="34" charset="0"/>
              </a:rPr>
              <a:t>May request that the documentation come from an appropriate healthcare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or rehabilitation professional</a:t>
            </a:r>
          </a:p>
          <a:p>
            <a:pPr marL="0" marR="0" lvl="0" indent="0" algn="l"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2"/>
              </a:rPr>
              <a:t>Reasonable Accommodation &amp; Undue Hardship under the ADA</a:t>
            </a:r>
            <a:b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(EEOC) Q.6</a:t>
            </a:r>
            <a:endParaRPr lang="en-US" sz="2200" dirty="0"/>
          </a:p>
        </p:txBody>
      </p:sp>
      <p:sp>
        <p:nvSpPr>
          <p:cNvPr id="4" name="Slide Number Placeholder 3">
            <a:extLst>
              <a:ext uri="{FF2B5EF4-FFF2-40B4-BE49-F238E27FC236}">
                <a16:creationId xmlns:a16="http://schemas.microsoft.com/office/drawing/2014/main" id="{1EC6874B-9AF2-5889-6F56-C136260D8D91}"/>
              </a:ext>
            </a:extLst>
          </p:cNvPr>
          <p:cNvSpPr>
            <a:spLocks noGrp="1"/>
          </p:cNvSpPr>
          <p:nvPr>
            <p:ph type="sldNum" sz="quarter" idx="12"/>
          </p:nvPr>
        </p:nvSpPr>
        <p:spPr/>
        <p:txBody>
          <a:bodyPr/>
          <a:lstStyle/>
          <a:p>
            <a:fld id="{9FF96B15-8338-45D5-A943-561235072D66}" type="slidenum">
              <a:rPr lang="en-US" noProof="0" smtClean="0"/>
              <a:t>12</a:t>
            </a:fld>
            <a:endParaRPr lang="en-US" noProof="0" dirty="0"/>
          </a:p>
        </p:txBody>
      </p:sp>
    </p:spTree>
    <p:extLst>
      <p:ext uri="{BB962C8B-B14F-4D97-AF65-F5344CB8AC3E}">
        <p14:creationId xmlns:p14="http://schemas.microsoft.com/office/powerpoint/2010/main" val="412309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A141-1F31-FBA9-0D5A-A49EA213BF4D}"/>
              </a:ext>
            </a:extLst>
          </p:cNvPr>
          <p:cNvSpPr>
            <a:spLocks noGrp="1"/>
          </p:cNvSpPr>
          <p:nvPr>
            <p:ph type="title"/>
          </p:nvPr>
        </p:nvSpPr>
        <p:spPr>
          <a:xfrm>
            <a:off x="1154953" y="973668"/>
            <a:ext cx="10035784" cy="706964"/>
          </a:xfrm>
        </p:spPr>
        <p:txBody>
          <a:bodyPr/>
          <a:lstStyle/>
          <a:p>
            <a:r>
              <a:rPr lang="en-US" dirty="0"/>
              <a:t>Documentation &amp; the </a:t>
            </a:r>
            <a:br>
              <a:rPr lang="en-US" dirty="0"/>
            </a:br>
            <a:r>
              <a:rPr lang="en-US" dirty="0"/>
              <a:t>Accommodation Process</a:t>
            </a:r>
          </a:p>
        </p:txBody>
      </p:sp>
      <p:sp>
        <p:nvSpPr>
          <p:cNvPr id="3" name="Content Placeholder 2">
            <a:extLst>
              <a:ext uri="{FF2B5EF4-FFF2-40B4-BE49-F238E27FC236}">
                <a16:creationId xmlns:a16="http://schemas.microsoft.com/office/drawing/2014/main" id="{178240BB-862D-83E1-1FC3-004E71CDCAB8}"/>
              </a:ext>
            </a:extLst>
          </p:cNvPr>
          <p:cNvSpPr>
            <a:spLocks noGrp="1"/>
          </p:cNvSpPr>
          <p:nvPr>
            <p:ph idx="1"/>
          </p:nvPr>
        </p:nvSpPr>
        <p:spPr>
          <a:xfrm>
            <a:off x="1154955" y="2435289"/>
            <a:ext cx="10035784" cy="3978958"/>
          </a:xfrm>
        </p:spPr>
        <p:txBody>
          <a:bodyPr>
            <a:normAutofit/>
          </a:bodyPr>
          <a:lstStyle/>
          <a:p>
            <a:pPr marL="0" indent="0">
              <a:spcAft>
                <a:spcPts val="600"/>
              </a:spcAft>
              <a:buNone/>
            </a:pPr>
            <a:r>
              <a:rPr lang="en-US" sz="2800" b="1" i="1" dirty="0">
                <a:solidFill>
                  <a:schemeClr val="tx1"/>
                </a:solidFill>
                <a:latin typeface="Arial Nova" panose="020B0504020202020204" pitchFamily="34" charset="0"/>
              </a:rPr>
              <a:t>Must</a:t>
            </a:r>
            <a:r>
              <a:rPr lang="en-US" sz="2800" b="1" dirty="0">
                <a:solidFill>
                  <a:schemeClr val="tx1"/>
                </a:solidFill>
                <a:latin typeface="Arial Nova" panose="020B0504020202020204" pitchFamily="34" charset="0"/>
              </a:rPr>
              <a:t> an employer request medical documentation while engaging in the accommodation process?</a:t>
            </a:r>
          </a:p>
          <a:p>
            <a:pPr>
              <a:spcAft>
                <a:spcPts val="600"/>
              </a:spcAft>
            </a:pPr>
            <a:r>
              <a:rPr lang="en-US" sz="2400" dirty="0">
                <a:solidFill>
                  <a:schemeClr val="tx1"/>
                </a:solidFill>
                <a:latin typeface="Arial Nova" panose="020B0504020202020204" pitchFamily="34" charset="0"/>
              </a:rPr>
              <a:t>No! ADA does not require documentation to accommodate</a:t>
            </a:r>
          </a:p>
          <a:p>
            <a:pPr>
              <a:spcAft>
                <a:spcPts val="600"/>
              </a:spcAft>
            </a:pPr>
            <a:r>
              <a:rPr lang="en-US" sz="2400" dirty="0">
                <a:solidFill>
                  <a:schemeClr val="tx1"/>
                </a:solidFill>
                <a:latin typeface="Arial Nova" panose="020B0504020202020204" pitchFamily="34" charset="0"/>
              </a:rPr>
              <a:t>No ADA required process, forms, or timeframe for requesting documentation</a:t>
            </a:r>
          </a:p>
          <a:p>
            <a:pPr>
              <a:spcAft>
                <a:spcPts val="600"/>
              </a:spcAft>
            </a:pPr>
            <a:r>
              <a:rPr lang="en-US" sz="2400" dirty="0">
                <a:solidFill>
                  <a:schemeClr val="tx1"/>
                </a:solidFill>
                <a:latin typeface="Arial Nova" panose="020B0504020202020204" pitchFamily="34" charset="0"/>
              </a:rPr>
              <a:t>No ADA specified timeframe for employee to comply with request</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3"/>
              </a:rPr>
              <a:t>Requests for Medical Documentation &amp; the ADA</a:t>
            </a: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endParaRPr lang="en-US" sz="2000" dirty="0"/>
          </a:p>
        </p:txBody>
      </p:sp>
      <p:sp>
        <p:nvSpPr>
          <p:cNvPr id="4" name="Slide Number Placeholder 3">
            <a:extLst>
              <a:ext uri="{FF2B5EF4-FFF2-40B4-BE49-F238E27FC236}">
                <a16:creationId xmlns:a16="http://schemas.microsoft.com/office/drawing/2014/main" id="{C915A7F7-9909-F996-E281-DFC11574D3E3}"/>
              </a:ext>
            </a:extLst>
          </p:cNvPr>
          <p:cNvSpPr>
            <a:spLocks noGrp="1"/>
          </p:cNvSpPr>
          <p:nvPr>
            <p:ph type="sldNum" sz="quarter" idx="12"/>
          </p:nvPr>
        </p:nvSpPr>
        <p:spPr/>
        <p:txBody>
          <a:bodyPr/>
          <a:lstStyle/>
          <a:p>
            <a:fld id="{9FF96B15-8338-45D5-A943-561235072D66}" type="slidenum">
              <a:rPr lang="en-US" noProof="0" smtClean="0"/>
              <a:t>13</a:t>
            </a:fld>
            <a:endParaRPr lang="en-US" noProof="0" dirty="0"/>
          </a:p>
        </p:txBody>
      </p:sp>
    </p:spTree>
    <p:extLst>
      <p:ext uri="{BB962C8B-B14F-4D97-AF65-F5344CB8AC3E}">
        <p14:creationId xmlns:p14="http://schemas.microsoft.com/office/powerpoint/2010/main" val="317941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3858-F7E9-B892-1D98-27DFEB7715B7}"/>
              </a:ext>
            </a:extLst>
          </p:cNvPr>
          <p:cNvSpPr>
            <a:spLocks noGrp="1"/>
          </p:cNvSpPr>
          <p:nvPr>
            <p:ph type="title"/>
          </p:nvPr>
        </p:nvSpPr>
        <p:spPr/>
        <p:txBody>
          <a:bodyPr/>
          <a:lstStyle/>
          <a:p>
            <a:r>
              <a:rPr lang="en-US" dirty="0"/>
              <a:t>What is the Objective?</a:t>
            </a:r>
          </a:p>
        </p:txBody>
      </p:sp>
      <p:sp>
        <p:nvSpPr>
          <p:cNvPr id="3" name="Content Placeholder 2">
            <a:extLst>
              <a:ext uri="{FF2B5EF4-FFF2-40B4-BE49-F238E27FC236}">
                <a16:creationId xmlns:a16="http://schemas.microsoft.com/office/drawing/2014/main" id="{CD7215B1-CC67-8DF0-9932-8CA35F3D50AB}"/>
              </a:ext>
            </a:extLst>
          </p:cNvPr>
          <p:cNvSpPr>
            <a:spLocks noGrp="1"/>
          </p:cNvSpPr>
          <p:nvPr>
            <p:ph idx="1"/>
          </p:nvPr>
        </p:nvSpPr>
        <p:spPr>
          <a:xfrm>
            <a:off x="1154953" y="2468032"/>
            <a:ext cx="10035785" cy="3878980"/>
          </a:xfrm>
        </p:spPr>
        <p:txBody>
          <a:bodyPr>
            <a:normAutofit fontScale="92500"/>
          </a:bodyPr>
          <a:lstStyle/>
          <a:p>
            <a:pPr marL="0" indent="0">
              <a:spcAft>
                <a:spcPts val="600"/>
              </a:spcAft>
              <a:buNone/>
            </a:pPr>
            <a:r>
              <a:rPr lang="en-US" sz="2800" b="1" dirty="0">
                <a:solidFill>
                  <a:schemeClr val="tx1"/>
                </a:solidFill>
                <a:latin typeface="Arial Nova" panose="020B0504020202020204" pitchFamily="34" charset="0"/>
              </a:rPr>
              <a:t>Consider the objective when requesting medical information:</a:t>
            </a:r>
          </a:p>
          <a:p>
            <a:pPr>
              <a:spcAft>
                <a:spcPts val="600"/>
              </a:spcAft>
            </a:pPr>
            <a:r>
              <a:rPr lang="en-US" sz="2400" dirty="0">
                <a:solidFill>
                  <a:schemeClr val="tx1"/>
                </a:solidFill>
                <a:latin typeface="Arial Nova" panose="020B0504020202020204" pitchFamily="34" charset="0"/>
              </a:rPr>
              <a:t>Establish impairment and limitations</a:t>
            </a:r>
          </a:p>
          <a:p>
            <a:pPr>
              <a:spcAft>
                <a:spcPts val="600"/>
              </a:spcAft>
            </a:pPr>
            <a:r>
              <a:rPr lang="en-US" sz="2400" dirty="0">
                <a:solidFill>
                  <a:schemeClr val="tx1"/>
                </a:solidFill>
                <a:latin typeface="Arial Nova" panose="020B0504020202020204" pitchFamily="34" charset="0"/>
              </a:rPr>
              <a:t>Understand the impact of the impairment and limitations on employee/work</a:t>
            </a:r>
          </a:p>
          <a:p>
            <a:pPr>
              <a:spcAft>
                <a:spcPts val="600"/>
              </a:spcAft>
            </a:pPr>
            <a:r>
              <a:rPr lang="en-US" sz="2400" dirty="0">
                <a:solidFill>
                  <a:schemeClr val="tx1"/>
                </a:solidFill>
                <a:latin typeface="Arial Nova" panose="020B0504020202020204" pitchFamily="34" charset="0"/>
              </a:rPr>
              <a:t>Support the employee’s need for accommodation</a:t>
            </a:r>
          </a:p>
          <a:p>
            <a:pPr>
              <a:spcAft>
                <a:spcPts val="600"/>
              </a:spcAft>
            </a:pPr>
            <a:r>
              <a:rPr lang="en-US" sz="2400" dirty="0">
                <a:solidFill>
                  <a:schemeClr val="tx1"/>
                </a:solidFill>
                <a:latin typeface="Arial Nova" panose="020B0504020202020204" pitchFamily="34" charset="0"/>
              </a:rPr>
              <a:t>Learn about the employee’s ability to stay at or return to work</a:t>
            </a:r>
          </a:p>
          <a:p>
            <a:pPr>
              <a:spcAft>
                <a:spcPts val="600"/>
              </a:spcAft>
            </a:pPr>
            <a:r>
              <a:rPr lang="en-US" sz="2400" dirty="0">
                <a:solidFill>
                  <a:schemeClr val="tx1"/>
                </a:solidFill>
                <a:latin typeface="Arial Nova" panose="020B0504020202020204" pitchFamily="34" charset="0"/>
              </a:rPr>
              <a:t>Evaluate fitness for duty</a:t>
            </a:r>
          </a:p>
          <a:p>
            <a:pPr>
              <a:spcAft>
                <a:spcPts val="600"/>
              </a:spcAft>
            </a:pPr>
            <a:r>
              <a:rPr lang="en-US" sz="2400" dirty="0">
                <a:solidFill>
                  <a:schemeClr val="tx1"/>
                </a:solidFill>
                <a:latin typeface="Arial Nova" panose="020B0504020202020204" pitchFamily="34" charset="0"/>
              </a:rPr>
              <a:t>Analyze whether direct threat exists</a:t>
            </a:r>
            <a:endParaRPr lang="en-US"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529F6ADA-3EAF-6309-6B77-65BC2FAFB9C2}"/>
              </a:ext>
            </a:extLst>
          </p:cNvPr>
          <p:cNvSpPr>
            <a:spLocks noGrp="1"/>
          </p:cNvSpPr>
          <p:nvPr>
            <p:ph type="sldNum" sz="quarter" idx="12"/>
          </p:nvPr>
        </p:nvSpPr>
        <p:spPr/>
        <p:txBody>
          <a:bodyPr/>
          <a:lstStyle/>
          <a:p>
            <a:fld id="{9FF96B15-8338-45D5-A943-561235072D66}" type="slidenum">
              <a:rPr lang="en-US" noProof="0" smtClean="0"/>
              <a:t>14</a:t>
            </a:fld>
            <a:endParaRPr lang="en-US" noProof="0" dirty="0"/>
          </a:p>
        </p:txBody>
      </p:sp>
    </p:spTree>
    <p:extLst>
      <p:ext uri="{BB962C8B-B14F-4D97-AF65-F5344CB8AC3E}">
        <p14:creationId xmlns:p14="http://schemas.microsoft.com/office/powerpoint/2010/main" val="156468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FFF5-CEF8-2188-EF59-80861D6BC586}"/>
              </a:ext>
            </a:extLst>
          </p:cNvPr>
          <p:cNvSpPr>
            <a:spLocks noGrp="1"/>
          </p:cNvSpPr>
          <p:nvPr>
            <p:ph type="title"/>
          </p:nvPr>
        </p:nvSpPr>
        <p:spPr/>
        <p:txBody>
          <a:bodyPr/>
          <a:lstStyle/>
          <a:p>
            <a:r>
              <a:rPr lang="en-US" dirty="0"/>
              <a:t>Insufficient Documentation</a:t>
            </a:r>
          </a:p>
        </p:txBody>
      </p:sp>
      <p:sp>
        <p:nvSpPr>
          <p:cNvPr id="3" name="Content Placeholder 2">
            <a:extLst>
              <a:ext uri="{FF2B5EF4-FFF2-40B4-BE49-F238E27FC236}">
                <a16:creationId xmlns:a16="http://schemas.microsoft.com/office/drawing/2014/main" id="{5DA945DC-DA87-FABE-2459-192B96D68B38}"/>
              </a:ext>
            </a:extLst>
          </p:cNvPr>
          <p:cNvSpPr>
            <a:spLocks noGrp="1"/>
          </p:cNvSpPr>
          <p:nvPr>
            <p:ph idx="1"/>
          </p:nvPr>
        </p:nvSpPr>
        <p:spPr>
          <a:xfrm>
            <a:off x="1154953" y="2369411"/>
            <a:ext cx="10035784" cy="4098730"/>
          </a:xfrm>
        </p:spPr>
        <p:txBody>
          <a:bodyPr>
            <a:normAutofit/>
          </a:bodyPr>
          <a:lstStyle/>
          <a:p>
            <a:pPr marL="0" indent="0">
              <a:buNone/>
            </a:pPr>
            <a:r>
              <a:rPr lang="en-US" sz="2600" b="1" dirty="0">
                <a:solidFill>
                  <a:schemeClr val="tx1"/>
                </a:solidFill>
                <a:latin typeface="Arial Nova" panose="020B0504020202020204" pitchFamily="34" charset="0"/>
              </a:rPr>
              <a:t>When might documentation be considered insufficient?</a:t>
            </a:r>
          </a:p>
          <a:p>
            <a:pPr>
              <a:spcAft>
                <a:spcPts val="600"/>
              </a:spcAft>
            </a:pPr>
            <a:r>
              <a:rPr lang="en-US" sz="2200" dirty="0">
                <a:solidFill>
                  <a:schemeClr val="tx1"/>
                </a:solidFill>
                <a:latin typeface="Arial Nova" panose="020B0504020202020204" pitchFamily="34" charset="0"/>
              </a:rPr>
              <a:t>Does not specify the existence of a medical condition and need for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reasonable accommodation</a:t>
            </a:r>
          </a:p>
          <a:p>
            <a:pPr>
              <a:spcAft>
                <a:spcPts val="600"/>
              </a:spcAft>
            </a:pPr>
            <a:r>
              <a:rPr lang="en-US" sz="2200" dirty="0">
                <a:solidFill>
                  <a:schemeClr val="tx1"/>
                </a:solidFill>
                <a:latin typeface="Arial Nova" panose="020B0504020202020204" pitchFamily="34" charset="0"/>
              </a:rPr>
              <a:t>Does not specify the functional limitations due to the impairment </a:t>
            </a:r>
          </a:p>
          <a:p>
            <a:pPr>
              <a:spcAft>
                <a:spcPts val="600"/>
              </a:spcAft>
            </a:pPr>
            <a:r>
              <a:rPr lang="en-US" sz="2200" dirty="0">
                <a:solidFill>
                  <a:schemeClr val="tx1"/>
                </a:solidFill>
                <a:latin typeface="Arial Nova" panose="020B0504020202020204" pitchFamily="34" charset="0"/>
              </a:rPr>
              <a:t>Healthcare professional does not have the expertise to give an opinion about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the impairment and limitations imposed </a:t>
            </a:r>
          </a:p>
          <a:p>
            <a:pPr>
              <a:spcAft>
                <a:spcPts val="600"/>
              </a:spcAft>
            </a:pPr>
            <a:r>
              <a:rPr lang="en-US" sz="2200" dirty="0">
                <a:solidFill>
                  <a:schemeClr val="tx1"/>
                </a:solidFill>
                <a:latin typeface="Arial Nova" panose="020B0504020202020204" pitchFamily="34" charset="0"/>
              </a:rPr>
              <a:t>Information is not credible or is fraudulent</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3">
                  <a:extLst>
                    <a:ext uri="{A12FA001-AC4F-418D-AE19-62706E023703}">
                      <ahyp:hlinkClr xmlns:ahyp="http://schemas.microsoft.com/office/drawing/2018/hyperlinkcolor" val="tx"/>
                    </a:ext>
                  </a:extLst>
                </a:hlinkClick>
              </a:rPr>
              <a:t>Disability-Related Inquiries &amp; Medical Examinations of Employees</a:t>
            </a:r>
            <a:br>
              <a:rPr kumimoji="0" lang="en-US" sz="20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(EEOC) Q.11</a:t>
            </a:r>
            <a:endParaRPr lang="en-US" sz="2000" dirty="0"/>
          </a:p>
        </p:txBody>
      </p:sp>
      <p:sp>
        <p:nvSpPr>
          <p:cNvPr id="4" name="Slide Number Placeholder 3">
            <a:extLst>
              <a:ext uri="{FF2B5EF4-FFF2-40B4-BE49-F238E27FC236}">
                <a16:creationId xmlns:a16="http://schemas.microsoft.com/office/drawing/2014/main" id="{8E9F8C4E-B580-DC0C-CE58-D4282ADEE88D}"/>
              </a:ext>
            </a:extLst>
          </p:cNvPr>
          <p:cNvSpPr>
            <a:spLocks noGrp="1"/>
          </p:cNvSpPr>
          <p:nvPr>
            <p:ph type="sldNum" sz="quarter" idx="12"/>
          </p:nvPr>
        </p:nvSpPr>
        <p:spPr/>
        <p:txBody>
          <a:bodyPr/>
          <a:lstStyle/>
          <a:p>
            <a:fld id="{9FF96B15-8338-45D5-A943-561235072D66}" type="slidenum">
              <a:rPr lang="en-US" noProof="0" smtClean="0"/>
              <a:t>15</a:t>
            </a:fld>
            <a:endParaRPr lang="en-US" noProof="0" dirty="0"/>
          </a:p>
        </p:txBody>
      </p:sp>
    </p:spTree>
    <p:extLst>
      <p:ext uri="{BB962C8B-B14F-4D97-AF65-F5344CB8AC3E}">
        <p14:creationId xmlns:p14="http://schemas.microsoft.com/office/powerpoint/2010/main" val="68182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F61D-B696-9D37-CEBA-BC5439116C36}"/>
              </a:ext>
            </a:extLst>
          </p:cNvPr>
          <p:cNvSpPr>
            <a:spLocks noGrp="1"/>
          </p:cNvSpPr>
          <p:nvPr>
            <p:ph type="title"/>
          </p:nvPr>
        </p:nvSpPr>
        <p:spPr/>
        <p:txBody>
          <a:bodyPr/>
          <a:lstStyle/>
          <a:p>
            <a:r>
              <a:rPr lang="en-US" dirty="0"/>
              <a:t>Healthcare Provider’s Role</a:t>
            </a:r>
            <a:r>
              <a:rPr lang="en-US" baseline="30000" dirty="0"/>
              <a:t>1</a:t>
            </a:r>
          </a:p>
        </p:txBody>
      </p:sp>
      <p:sp>
        <p:nvSpPr>
          <p:cNvPr id="3" name="Content Placeholder 2">
            <a:extLst>
              <a:ext uri="{FF2B5EF4-FFF2-40B4-BE49-F238E27FC236}">
                <a16:creationId xmlns:a16="http://schemas.microsoft.com/office/drawing/2014/main" id="{43409957-A40B-2DD6-5FAC-1AE9A6E9E1B8}"/>
              </a:ext>
            </a:extLst>
          </p:cNvPr>
          <p:cNvSpPr>
            <a:spLocks noGrp="1"/>
          </p:cNvSpPr>
          <p:nvPr>
            <p:ph idx="1"/>
          </p:nvPr>
        </p:nvSpPr>
        <p:spPr>
          <a:xfrm>
            <a:off x="1154953" y="2351573"/>
            <a:ext cx="10035786" cy="3532759"/>
          </a:xfrm>
        </p:spPr>
        <p:txBody>
          <a:bodyPr>
            <a:normAutofit fontScale="77500" lnSpcReduction="20000"/>
          </a:bodyPr>
          <a:lstStyle/>
          <a:p>
            <a:pPr marL="0" indent="0">
              <a:spcAft>
                <a:spcPts val="600"/>
              </a:spcAft>
              <a:buNone/>
            </a:pPr>
            <a:r>
              <a:rPr lang="en-US" sz="2600" b="1" dirty="0">
                <a:solidFill>
                  <a:schemeClr val="tx1"/>
                </a:solidFill>
                <a:latin typeface="Arial Nova" panose="020B0504020202020204" pitchFamily="34" charset="0"/>
              </a:rPr>
              <a:t>What is a healthcare provider’s role in providing documentation?</a:t>
            </a:r>
          </a:p>
          <a:p>
            <a:pPr>
              <a:lnSpc>
                <a:spcPct val="110000"/>
              </a:lnSpc>
              <a:spcAft>
                <a:spcPts val="600"/>
              </a:spcAft>
            </a:pPr>
            <a:r>
              <a:rPr lang="en-US" sz="2400" dirty="0">
                <a:solidFill>
                  <a:schemeClr val="tx1"/>
                </a:solidFill>
                <a:latin typeface="Arial Nova" panose="020B0504020202020204" pitchFamily="34" charset="0"/>
              </a:rPr>
              <a:t>To provide information about:</a:t>
            </a:r>
          </a:p>
          <a:p>
            <a:pPr lvl="1">
              <a:lnSpc>
                <a:spcPct val="110000"/>
              </a:lnSpc>
              <a:spcAft>
                <a:spcPts val="600"/>
              </a:spcAft>
            </a:pPr>
            <a:r>
              <a:rPr lang="en-US" sz="2100" dirty="0">
                <a:solidFill>
                  <a:schemeClr val="tx1"/>
                </a:solidFill>
                <a:latin typeface="Arial Nova" panose="020B0504020202020204" pitchFamily="34" charset="0"/>
              </a:rPr>
              <a:t>Diagnosed impairment or a general statement about the medical condition</a:t>
            </a:r>
          </a:p>
          <a:p>
            <a:pPr lvl="1">
              <a:lnSpc>
                <a:spcPct val="110000"/>
              </a:lnSpc>
              <a:spcAft>
                <a:spcPts val="600"/>
              </a:spcAft>
            </a:pPr>
            <a:r>
              <a:rPr lang="en-US" sz="2100" dirty="0">
                <a:solidFill>
                  <a:schemeClr val="tx1"/>
                </a:solidFill>
                <a:latin typeface="Arial Nova" panose="020B0504020202020204" pitchFamily="34" charset="0"/>
              </a:rPr>
              <a:t>What major life activity the impairment substantially limits</a:t>
            </a:r>
          </a:p>
          <a:p>
            <a:pPr lvl="1">
              <a:lnSpc>
                <a:spcPct val="110000"/>
              </a:lnSpc>
              <a:spcAft>
                <a:spcPts val="600"/>
              </a:spcAft>
            </a:pPr>
            <a:r>
              <a:rPr lang="en-US" sz="2100" dirty="0">
                <a:solidFill>
                  <a:schemeClr val="tx1"/>
                </a:solidFill>
                <a:latin typeface="Arial Nova" panose="020B0504020202020204" pitchFamily="34" charset="0"/>
              </a:rPr>
              <a:t>What limitations are prompting the need for accommodation</a:t>
            </a:r>
          </a:p>
          <a:p>
            <a:pPr>
              <a:lnSpc>
                <a:spcPct val="110000"/>
              </a:lnSpc>
              <a:spcAft>
                <a:spcPts val="600"/>
              </a:spcAft>
            </a:pPr>
            <a:r>
              <a:rPr lang="en-US" sz="2200" dirty="0">
                <a:solidFill>
                  <a:schemeClr val="tx1"/>
                </a:solidFill>
                <a:latin typeface="Arial Nova" panose="020B0504020202020204" pitchFamily="34" charset="0"/>
              </a:rPr>
              <a:t>NOT to recommend or say that accommodation is medically required</a:t>
            </a:r>
          </a:p>
          <a:p>
            <a:pPr>
              <a:lnSpc>
                <a:spcPct val="110000"/>
              </a:lnSpc>
              <a:spcAft>
                <a:spcPts val="600"/>
              </a:spcAft>
            </a:pPr>
            <a:r>
              <a:rPr lang="en-US" sz="2200" dirty="0">
                <a:solidFill>
                  <a:schemeClr val="tx1"/>
                </a:solidFill>
                <a:latin typeface="Arial Nova" panose="020B0504020202020204" pitchFamily="34" charset="0"/>
              </a:rPr>
              <a:t>NOT to lock the patient into one accommodation</a:t>
            </a:r>
          </a:p>
          <a:p>
            <a:pPr marL="0" marR="0" lvl="0" indent="0" algn="l" defTabSz="914400" rtl="0" eaLnBrk="1" fontAlgn="auto" latinLnBrk="0" hangingPunct="1">
              <a:lnSpc>
                <a:spcPct val="110000"/>
              </a:lnSpc>
              <a:spcBef>
                <a:spcPts val="1000"/>
              </a:spcBef>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3"/>
              </a:rPr>
              <a:t>Practical Guidance for Medical Professionals</a:t>
            </a:r>
            <a: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p>
          <a:p>
            <a:pPr marL="0" indent="0">
              <a:buNone/>
            </a:pPr>
            <a:endParaRPr lang="en-US" dirty="0"/>
          </a:p>
        </p:txBody>
      </p:sp>
      <p:sp>
        <p:nvSpPr>
          <p:cNvPr id="5" name="Footer Placeholder 4">
            <a:extLst>
              <a:ext uri="{FF2B5EF4-FFF2-40B4-BE49-F238E27FC236}">
                <a16:creationId xmlns:a16="http://schemas.microsoft.com/office/drawing/2014/main" id="{D5B76BF0-9D1D-C152-8113-8746506B66B5}"/>
              </a:ext>
            </a:extLst>
          </p:cNvPr>
          <p:cNvSpPr>
            <a:spLocks noGrp="1"/>
          </p:cNvSpPr>
          <p:nvPr>
            <p:ph type="ftr" sz="quarter" idx="11"/>
          </p:nvPr>
        </p:nvSpPr>
        <p:spPr>
          <a:xfrm>
            <a:off x="1154953" y="5989675"/>
            <a:ext cx="8545638" cy="304801"/>
          </a:xfrm>
        </p:spPr>
        <p:txBody>
          <a:bodyPr/>
          <a:lstStyle/>
          <a:p>
            <a:r>
              <a:rPr lang="en-US" sz="1400" b="0" baseline="30000" dirty="0">
                <a:solidFill>
                  <a:schemeClr val="tx1"/>
                </a:solidFill>
                <a:latin typeface="Arial Nova" panose="020B0504020202020204" pitchFamily="34" charset="0"/>
              </a:rPr>
              <a:t>1</a:t>
            </a:r>
            <a:r>
              <a:rPr lang="en-US" sz="1400" b="0" dirty="0">
                <a:solidFill>
                  <a:schemeClr val="tx1"/>
                </a:solidFill>
                <a:latin typeface="Arial Nova" panose="020B0504020202020204" pitchFamily="34" charset="0"/>
              </a:rPr>
              <a:t>Appropriate healthcare or other professional will depend on the disability and limitations it imposes. </a:t>
            </a:r>
          </a:p>
        </p:txBody>
      </p:sp>
      <p:sp>
        <p:nvSpPr>
          <p:cNvPr id="4" name="Slide Number Placeholder 3">
            <a:extLst>
              <a:ext uri="{FF2B5EF4-FFF2-40B4-BE49-F238E27FC236}">
                <a16:creationId xmlns:a16="http://schemas.microsoft.com/office/drawing/2014/main" id="{3C8E0210-7E70-2C0A-5426-43E0453DA594}"/>
              </a:ext>
            </a:extLst>
          </p:cNvPr>
          <p:cNvSpPr>
            <a:spLocks noGrp="1"/>
          </p:cNvSpPr>
          <p:nvPr>
            <p:ph type="sldNum" sz="quarter" idx="12"/>
          </p:nvPr>
        </p:nvSpPr>
        <p:spPr/>
        <p:txBody>
          <a:bodyPr/>
          <a:lstStyle/>
          <a:p>
            <a:fld id="{9FF96B15-8338-45D5-A943-561235072D66}" type="slidenum">
              <a:rPr lang="en-US" noProof="0" smtClean="0"/>
              <a:t>16</a:t>
            </a:fld>
            <a:endParaRPr lang="en-US" noProof="0" dirty="0"/>
          </a:p>
        </p:txBody>
      </p:sp>
    </p:spTree>
    <p:extLst>
      <p:ext uri="{BB962C8B-B14F-4D97-AF65-F5344CB8AC3E}">
        <p14:creationId xmlns:p14="http://schemas.microsoft.com/office/powerpoint/2010/main" val="233653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rotWithShape="1">
          <a:blip r:embed="rId3"/>
          <a:srcRect l="23061" r="30814" b="1"/>
          <a:stretch/>
        </p:blipFill>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2" name="Rectangle 1">
            <a:extLst>
              <a:ext uri="{FF2B5EF4-FFF2-40B4-BE49-F238E27FC236}">
                <a16:creationId xmlns:a16="http://schemas.microsoft.com/office/drawing/2014/main" id="{30CD1DCE-8173-1ACD-8E19-BCBE7634AB4C}"/>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1032883" y="2561165"/>
            <a:ext cx="4332493" cy="1735668"/>
          </a:xfrm>
        </p:spPr>
        <p:txBody>
          <a:bodyPr anchor="b">
            <a:normAutofit fontScale="90000"/>
          </a:bodyPr>
          <a:lstStyle/>
          <a:p>
            <a:r>
              <a:rPr lang="en-US" sz="3200" dirty="0"/>
              <a:t>Medical Documentation Scenarios &amp; </a:t>
            </a:r>
            <a:br>
              <a:rPr lang="en-US" sz="3200" dirty="0"/>
            </a:br>
            <a:r>
              <a:rPr lang="en-US" sz="3200" dirty="0"/>
              <a:t>Accommodation Process Strategies</a:t>
            </a:r>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52540" y="295729"/>
            <a:ext cx="838199" cy="767687"/>
          </a:xfrm>
        </p:spPr>
        <p:txBody>
          <a:bodyPr anchor="b">
            <a:normAutofit/>
          </a:bodyPr>
          <a:lstStyle/>
          <a:p>
            <a:pPr marL="0" marR="0" lvl="0" indent="0" defTabSz="457200" rtl="0" eaLnBrk="1" fontAlgn="auto" latinLnBrk="0" hangingPunct="1">
              <a:spcBef>
                <a:spcPts val="0"/>
              </a:spcBef>
              <a:spcAft>
                <a:spcPts val="600"/>
              </a:spcAft>
              <a:buClrTx/>
              <a:buSzTx/>
              <a:buFontTx/>
              <a:buNone/>
              <a:tabLst/>
              <a:defRPr/>
            </a:pPr>
            <a:fld id="{9FF96B15-8338-45D5-A943-561235072D66}"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17</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06555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62EC41-5220-A1A2-4E3B-BB495B9A365C}"/>
              </a:ext>
            </a:extLst>
          </p:cNvPr>
          <p:cNvSpPr>
            <a:spLocks noGrp="1"/>
          </p:cNvSpPr>
          <p:nvPr>
            <p:ph type="title"/>
          </p:nvPr>
        </p:nvSpPr>
        <p:spPr/>
        <p:txBody>
          <a:bodyPr/>
          <a:lstStyle/>
          <a:p>
            <a:r>
              <a:rPr lang="en-US" dirty="0"/>
              <a:t>Common Missteps</a:t>
            </a:r>
          </a:p>
        </p:txBody>
      </p:sp>
      <p:sp>
        <p:nvSpPr>
          <p:cNvPr id="7" name="Content Placeholder 6">
            <a:extLst>
              <a:ext uri="{FF2B5EF4-FFF2-40B4-BE49-F238E27FC236}">
                <a16:creationId xmlns:a16="http://schemas.microsoft.com/office/drawing/2014/main" id="{E5A0DD3B-BF8F-0030-CAE0-0649E08495E8}"/>
              </a:ext>
            </a:extLst>
          </p:cNvPr>
          <p:cNvSpPr>
            <a:spLocks noGrp="1"/>
          </p:cNvSpPr>
          <p:nvPr>
            <p:ph idx="1"/>
          </p:nvPr>
        </p:nvSpPr>
        <p:spPr>
          <a:xfrm>
            <a:off x="1154955" y="2398226"/>
            <a:ext cx="10035784" cy="3958771"/>
          </a:xfrm>
        </p:spPr>
        <p:txBody>
          <a:bodyPr>
            <a:normAutofit fontScale="92500" lnSpcReduction="20000"/>
          </a:bodyPr>
          <a:lstStyle/>
          <a:p>
            <a:pPr>
              <a:lnSpc>
                <a:spcPct val="110000"/>
              </a:lnSpc>
              <a:spcAft>
                <a:spcPts val="600"/>
              </a:spcAft>
            </a:pPr>
            <a:r>
              <a:rPr lang="en-US" sz="2400" dirty="0">
                <a:solidFill>
                  <a:schemeClr val="tx1"/>
                </a:solidFill>
                <a:latin typeface="Arial Nova" panose="020B0504020202020204" pitchFamily="34" charset="0"/>
              </a:rPr>
              <a:t>Asking for unnecessary information or information that is known,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or using a standard form</a:t>
            </a:r>
          </a:p>
          <a:p>
            <a:pPr>
              <a:lnSpc>
                <a:spcPct val="110000"/>
              </a:lnSpc>
              <a:spcAft>
                <a:spcPts val="600"/>
              </a:spcAft>
            </a:pPr>
            <a:r>
              <a:rPr lang="en-US" sz="2400" dirty="0">
                <a:solidFill>
                  <a:schemeClr val="tx1"/>
                </a:solidFill>
                <a:latin typeface="Arial Nova" panose="020B0504020202020204" pitchFamily="34" charset="0"/>
              </a:rPr>
              <a:t>Requiring documentation from a medical doctor</a:t>
            </a:r>
          </a:p>
          <a:p>
            <a:pPr>
              <a:lnSpc>
                <a:spcPct val="110000"/>
              </a:lnSpc>
              <a:spcAft>
                <a:spcPts val="600"/>
              </a:spcAft>
            </a:pPr>
            <a:r>
              <a:rPr lang="en-US" sz="2400" dirty="0">
                <a:solidFill>
                  <a:schemeClr val="tx1"/>
                </a:solidFill>
                <a:latin typeface="Arial Nova" panose="020B0504020202020204" pitchFamily="34" charset="0"/>
              </a:rPr>
              <a:t>Making a vague request or not following up and ending up stuck in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“the waiting place”</a:t>
            </a:r>
          </a:p>
          <a:p>
            <a:pPr>
              <a:lnSpc>
                <a:spcPct val="110000"/>
              </a:lnSpc>
              <a:spcAft>
                <a:spcPts val="600"/>
              </a:spcAft>
            </a:pPr>
            <a:r>
              <a:rPr lang="en-US" sz="2400" dirty="0">
                <a:solidFill>
                  <a:schemeClr val="tx1"/>
                </a:solidFill>
                <a:latin typeface="Arial Nova" panose="020B0504020202020204" pitchFamily="34" charset="0"/>
              </a:rPr>
              <a:t>Requiring a release for complete medical records</a:t>
            </a:r>
          </a:p>
          <a:p>
            <a:pPr>
              <a:lnSpc>
                <a:spcPct val="110000"/>
              </a:lnSpc>
              <a:spcAft>
                <a:spcPts val="600"/>
              </a:spcAft>
            </a:pPr>
            <a:r>
              <a:rPr lang="en-US" sz="2400" dirty="0">
                <a:solidFill>
                  <a:schemeClr val="tx1"/>
                </a:solidFill>
                <a:latin typeface="Arial Nova" panose="020B0504020202020204" pitchFamily="34" charset="0"/>
              </a:rPr>
              <a:t>Requiring regular and/or frequent recertification (e.g., monthly or annually)</a:t>
            </a:r>
          </a:p>
          <a:p>
            <a:pPr>
              <a:lnSpc>
                <a:spcPct val="110000"/>
              </a:lnSpc>
              <a:spcAft>
                <a:spcPts val="600"/>
              </a:spcAft>
            </a:pPr>
            <a:r>
              <a:rPr lang="en-US" sz="2400" dirty="0">
                <a:solidFill>
                  <a:schemeClr val="tx1"/>
                </a:solidFill>
                <a:latin typeface="Arial Nova" panose="020B0504020202020204" pitchFamily="34" charset="0"/>
              </a:rPr>
              <a:t>Requesting an independent medical or fitness for duty examination that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is not job-related and consistent with business necessity</a:t>
            </a:r>
          </a:p>
          <a:p>
            <a:endParaRPr lang="en-US" dirty="0"/>
          </a:p>
        </p:txBody>
      </p:sp>
      <p:sp>
        <p:nvSpPr>
          <p:cNvPr id="5" name="Slide Number Placeholder 4">
            <a:extLst>
              <a:ext uri="{FF2B5EF4-FFF2-40B4-BE49-F238E27FC236}">
                <a16:creationId xmlns:a16="http://schemas.microsoft.com/office/drawing/2014/main" id="{24000613-DE79-3CFB-8C99-36CBF180F5DA}"/>
              </a:ext>
            </a:extLst>
          </p:cNvPr>
          <p:cNvSpPr>
            <a:spLocks noGrp="1"/>
          </p:cNvSpPr>
          <p:nvPr>
            <p:ph type="sldNum" sz="quarter" idx="12"/>
          </p:nvPr>
        </p:nvSpPr>
        <p:spPr/>
        <p:txBody>
          <a:bodyPr/>
          <a:lstStyle/>
          <a:p>
            <a:fld id="{9FF96B15-8338-45D5-A943-561235072D66}" type="slidenum">
              <a:rPr lang="en-US" noProof="0" smtClean="0"/>
              <a:t>18</a:t>
            </a:fld>
            <a:endParaRPr lang="en-US" noProof="0" dirty="0"/>
          </a:p>
        </p:txBody>
      </p:sp>
    </p:spTree>
    <p:extLst>
      <p:ext uri="{BB962C8B-B14F-4D97-AF65-F5344CB8AC3E}">
        <p14:creationId xmlns:p14="http://schemas.microsoft.com/office/powerpoint/2010/main" val="390291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D7E3-74E2-5609-0650-1BDBBFCADAE4}"/>
              </a:ext>
            </a:extLst>
          </p:cNvPr>
          <p:cNvSpPr>
            <a:spLocks noGrp="1"/>
          </p:cNvSpPr>
          <p:nvPr>
            <p:ph type="title"/>
          </p:nvPr>
        </p:nvSpPr>
        <p:spPr/>
        <p:txBody>
          <a:bodyPr/>
          <a:lstStyle/>
          <a:p>
            <a:r>
              <a:rPr lang="en-US" sz="3200" dirty="0"/>
              <a:t>Scenarios—</a:t>
            </a:r>
            <a:br>
              <a:rPr lang="en-US" sz="3200" dirty="0"/>
            </a:br>
            <a:r>
              <a:rPr lang="en-US" sz="3200" dirty="0"/>
              <a:t>Unnecessary Request for Documentation</a:t>
            </a:r>
          </a:p>
        </p:txBody>
      </p:sp>
      <p:sp>
        <p:nvSpPr>
          <p:cNvPr id="3" name="Content Placeholder 2">
            <a:extLst>
              <a:ext uri="{FF2B5EF4-FFF2-40B4-BE49-F238E27FC236}">
                <a16:creationId xmlns:a16="http://schemas.microsoft.com/office/drawing/2014/main" id="{42F072F8-C439-C213-E9F9-56FEF28458BD}"/>
              </a:ext>
            </a:extLst>
          </p:cNvPr>
          <p:cNvSpPr>
            <a:spLocks noGrp="1"/>
          </p:cNvSpPr>
          <p:nvPr>
            <p:ph idx="1"/>
          </p:nvPr>
        </p:nvSpPr>
        <p:spPr>
          <a:xfrm>
            <a:off x="1154953" y="2426218"/>
            <a:ext cx="10035784" cy="3871945"/>
          </a:xfrm>
        </p:spPr>
        <p:txBody>
          <a:bodyPr>
            <a:normAutofit fontScale="92500" lnSpcReduction="10000"/>
          </a:bodyPr>
          <a:lstStyle/>
          <a:p>
            <a:pPr>
              <a:lnSpc>
                <a:spcPct val="110000"/>
              </a:lnSpc>
              <a:spcAft>
                <a:spcPts val="600"/>
              </a:spcAft>
            </a:pPr>
            <a:r>
              <a:rPr lang="en-US" sz="2400" dirty="0">
                <a:solidFill>
                  <a:schemeClr val="tx1"/>
                </a:solidFill>
                <a:latin typeface="Arial Nova" panose="020B0504020202020204" pitchFamily="34" charset="0"/>
              </a:rPr>
              <a:t>Clarice requests a different workstation because her wheelchair does not fit under the current workstation.</a:t>
            </a:r>
          </a:p>
          <a:p>
            <a:pPr>
              <a:lnSpc>
                <a:spcPct val="110000"/>
              </a:lnSpc>
              <a:spcAft>
                <a:spcPts val="600"/>
              </a:spcAft>
            </a:pPr>
            <a:r>
              <a:rPr lang="en-US" sz="2400" dirty="0">
                <a:solidFill>
                  <a:schemeClr val="tx1"/>
                </a:solidFill>
                <a:latin typeface="Arial Nova" panose="020B0504020202020204" pitchFamily="34" charset="0"/>
              </a:rPr>
              <a:t>Keaton requests a flexible schedule to attend physical therapy twice weekly. All employees in Keaton’s department have the option to work a flexible schedule. </a:t>
            </a:r>
          </a:p>
          <a:p>
            <a:pPr>
              <a:lnSpc>
                <a:spcPct val="110000"/>
              </a:lnSpc>
              <a:spcAft>
                <a:spcPts val="600"/>
              </a:spcAft>
            </a:pPr>
            <a:r>
              <a:rPr lang="en-US" sz="2400" dirty="0">
                <a:solidFill>
                  <a:schemeClr val="tx1"/>
                </a:solidFill>
                <a:latin typeface="Arial Nova" panose="020B0504020202020204" pitchFamily="34" charset="0"/>
              </a:rPr>
              <a:t>Jack requests a modification to a previously approved telework accommodation to allow an additional day.</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hlinkClick r:id="rId3"/>
              </a:rPr>
              <a:t>To Ask, or Not to Ask?</a:t>
            </a:r>
            <a:r>
              <a:rPr kumimoji="0" lang="en-US" sz="2200" b="0" i="0" u="none" strike="noStrike" kern="1200" cap="none" spc="0" normalizeH="0" baseline="0" noProof="0" dirty="0">
                <a:ln>
                  <a:noFill/>
                </a:ln>
                <a:solidFill>
                  <a:srgbClr val="00498F"/>
                </a:solidFill>
                <a:effectLst/>
                <a:uLnTx/>
                <a:uFillTx/>
                <a:latin typeface="Arial Nova" panose="020B0504020202020204" pitchFamily="34" charset="0"/>
                <a:hlinkClick r:id="rId3"/>
              </a:rPr>
              <a:t>—</a:t>
            </a:r>
            <a:r>
              <a:rPr kumimoji="0" lang="en-US" sz="22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hlinkClick r:id="rId3"/>
              </a:rPr>
              <a:t>Knowing When to Request Medical Information</a:t>
            </a:r>
            <a:r>
              <a:rPr kumimoji="0" lang="en-US" sz="22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rPr>
              <a:t> </a:t>
            </a:r>
            <a: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(JAN)</a:t>
            </a:r>
            <a:endParaRPr kumimoji="0" lang="en-US" sz="2200" b="0" i="0" u="none" strike="noStrike" kern="1200" cap="none" spc="0" normalizeH="0" baseline="0" noProof="0" dirty="0">
              <a:ln>
                <a:noFill/>
              </a:ln>
              <a:solidFill>
                <a:srgbClr val="555555"/>
              </a:solidFill>
              <a:effectLst/>
              <a:uLnTx/>
              <a:uFillTx/>
              <a:latin typeface="Arial Nova" panose="020B0504020202020204" pitchFamily="34" charset="0"/>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2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4"/>
              </a:rPr>
              <a:t>Workplace Flexibility, the ADA, &amp; Requesting Medical Information</a:t>
            </a:r>
            <a:r>
              <a:rPr kumimoji="0" lang="en-US" sz="22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endParaRPr kumimoji="0" lang="en-US" sz="2200" b="0" i="0" u="none" strike="noStrike" kern="1200" cap="none" spc="0" normalizeH="0" baseline="0" noProof="0" dirty="0">
              <a:ln>
                <a:noFill/>
              </a:ln>
              <a:solidFill>
                <a:srgbClr val="555555"/>
              </a:solidFill>
              <a:effectLst/>
              <a:uLnTx/>
              <a:uFillTx/>
              <a:latin typeface="Arial Nova" panose="020B0504020202020204" pitchFamily="34" charset="0"/>
              <a:ea typeface="+mn-ea"/>
              <a:cs typeface="+mn-cs"/>
            </a:endParaRPr>
          </a:p>
        </p:txBody>
      </p:sp>
      <p:sp>
        <p:nvSpPr>
          <p:cNvPr id="4" name="Slide Number Placeholder 3">
            <a:extLst>
              <a:ext uri="{FF2B5EF4-FFF2-40B4-BE49-F238E27FC236}">
                <a16:creationId xmlns:a16="http://schemas.microsoft.com/office/drawing/2014/main" id="{3434228C-A555-7A77-072A-BAADA331F4F1}"/>
              </a:ext>
            </a:extLst>
          </p:cNvPr>
          <p:cNvSpPr>
            <a:spLocks noGrp="1"/>
          </p:cNvSpPr>
          <p:nvPr>
            <p:ph type="sldNum" sz="quarter" idx="12"/>
          </p:nvPr>
        </p:nvSpPr>
        <p:spPr/>
        <p:txBody>
          <a:bodyPr/>
          <a:lstStyle/>
          <a:p>
            <a:fld id="{9FF96B15-8338-45D5-A943-561235072D66}" type="slidenum">
              <a:rPr lang="en-US" noProof="0" smtClean="0"/>
              <a:t>19</a:t>
            </a:fld>
            <a:endParaRPr lang="en-US" noProof="0" dirty="0"/>
          </a:p>
        </p:txBody>
      </p:sp>
    </p:spTree>
    <p:extLst>
      <p:ext uri="{BB962C8B-B14F-4D97-AF65-F5344CB8AC3E}">
        <p14:creationId xmlns:p14="http://schemas.microsoft.com/office/powerpoint/2010/main" val="230787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p:txBody>
          <a:bodyPr/>
          <a:lstStyle/>
          <a:p>
            <a:r>
              <a:rPr lang="en-US" dirty="0"/>
              <a:t>Training Overview</a:t>
            </a:r>
          </a:p>
        </p:txBody>
      </p:sp>
      <p:sp>
        <p:nvSpPr>
          <p:cNvPr id="4" name="Text Placeholder 3">
            <a:extLst>
              <a:ext uri="{FF2B5EF4-FFF2-40B4-BE49-F238E27FC236}">
                <a16:creationId xmlns:a16="http://schemas.microsoft.com/office/drawing/2014/main" id="{0436469F-A292-4492-BAAB-2F581AD4AC1D}"/>
              </a:ext>
            </a:extLst>
          </p:cNvPr>
          <p:cNvSpPr>
            <a:spLocks noGrp="1"/>
          </p:cNvSpPr>
          <p:nvPr>
            <p:ph idx="1"/>
          </p:nvPr>
        </p:nvSpPr>
        <p:spPr>
          <a:xfrm>
            <a:off x="1154953" y="2360645"/>
            <a:ext cx="10035786" cy="4201626"/>
          </a:xfrm>
        </p:spPr>
        <p:txBody>
          <a:bodyPr>
            <a:normAutofit fontScale="85000" lnSpcReduction="10000"/>
          </a:bodyPr>
          <a:lstStyle/>
          <a:p>
            <a:pPr marL="0" indent="0">
              <a:buNone/>
            </a:pPr>
            <a:r>
              <a:rPr lang="en-US" sz="2800" dirty="0">
                <a:solidFill>
                  <a:schemeClr val="tx1"/>
                </a:solidFill>
                <a:latin typeface="Arial Nova" panose="020B0504020202020204" pitchFamily="34" charset="0"/>
                <a:cs typeface="Arial" panose="020B0604020202020204" pitchFamily="34" charset="0"/>
              </a:rPr>
              <a:t>ADA &amp; Beyond Compliance Considerations: Medical Documentation</a:t>
            </a:r>
            <a:br>
              <a:rPr lang="en-US" sz="1600" dirty="0">
                <a:solidFill>
                  <a:schemeClr val="tx1"/>
                </a:solidFill>
                <a:latin typeface="Arial Nova" panose="020B0504020202020204" pitchFamily="34" charset="0"/>
                <a:cs typeface="Arial" panose="020B0604020202020204" pitchFamily="34" charset="0"/>
              </a:rPr>
            </a:br>
            <a:r>
              <a:rPr lang="en-US" sz="1600" dirty="0">
                <a:solidFill>
                  <a:schemeClr val="tx1"/>
                </a:solidFill>
                <a:latin typeface="Arial Nova" panose="020B0504020202020204" pitchFamily="34" charset="0"/>
                <a:cs typeface="Arial" panose="020B0604020202020204" pitchFamily="34" charset="0"/>
              </a:rPr>
              <a:t>01/11/2024</a:t>
            </a:r>
          </a:p>
          <a:p>
            <a:pPr marL="0" indent="0">
              <a:lnSpc>
                <a:spcPct val="110000"/>
              </a:lnSpc>
              <a:buNone/>
            </a:pPr>
            <a:r>
              <a:rPr lang="en-US" sz="2400" dirty="0">
                <a:solidFill>
                  <a:schemeClr val="tx1"/>
                </a:solidFill>
                <a:latin typeface="Arial Nova" panose="020B0504020202020204" pitchFamily="34" charset="0"/>
                <a:cs typeface="Arial" panose="020B0604020202020204" pitchFamily="34" charset="0"/>
              </a:rPr>
              <a:t>When an employer requests medical documentation pursuant to the Americans with Disabilities Act (ADA), there is more to consider than just checking boxes off a list. Offering flexibility in the process by accepting alternative forms of medical information and documentation and focusing on functional limitations to support accommodation requests can help bridge the gap between what is technically allowable under the ADA and meeting the needs of employees with disabilities. This JAN training will include information about what the ADA requires with respect to medical inquiries, common scenarios when employers request medical documentation, and beyond-compliance strategies for employers to consider when navigating the ADA accommodation process.</a:t>
            </a:r>
          </a:p>
          <a:p>
            <a:r>
              <a:rPr lang="en-US" sz="2400" dirty="0">
                <a:solidFill>
                  <a:schemeClr val="tx1"/>
                </a:solidFill>
                <a:latin typeface="Arial Nova" panose="020B0504020202020204" pitchFamily="34" charset="0"/>
                <a:cs typeface="Arial" panose="020B0604020202020204" pitchFamily="34" charset="0"/>
              </a:rPr>
              <a:t>60 minutes</a:t>
            </a:r>
          </a:p>
        </p:txBody>
      </p:sp>
      <p:sp>
        <p:nvSpPr>
          <p:cNvPr id="3" name="Slide Number Placeholder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a:lstStyle/>
          <a:p>
            <a:fld id="{9FF96B15-8338-45D5-A943-561235072D66}" type="slidenum">
              <a:rPr lang="en-US" smtClean="0"/>
              <a:t>2</a:t>
            </a:fld>
            <a:endParaRPr lang="en-US" dirty="0"/>
          </a:p>
        </p:txBody>
      </p:sp>
    </p:spTree>
    <p:extLst>
      <p:ext uri="{BB962C8B-B14F-4D97-AF65-F5344CB8AC3E}">
        <p14:creationId xmlns:p14="http://schemas.microsoft.com/office/powerpoint/2010/main" val="232105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54D2-7BCE-D8D3-CC0D-27B290E774AE}"/>
              </a:ext>
            </a:extLst>
          </p:cNvPr>
          <p:cNvSpPr>
            <a:spLocks noGrp="1"/>
          </p:cNvSpPr>
          <p:nvPr>
            <p:ph type="title"/>
          </p:nvPr>
        </p:nvSpPr>
        <p:spPr/>
        <p:txBody>
          <a:bodyPr/>
          <a:lstStyle/>
          <a:p>
            <a:r>
              <a:rPr lang="en-US" dirty="0"/>
              <a:t>What is Known?</a:t>
            </a:r>
          </a:p>
        </p:txBody>
      </p:sp>
      <p:sp>
        <p:nvSpPr>
          <p:cNvPr id="3" name="Content Placeholder 2">
            <a:extLst>
              <a:ext uri="{FF2B5EF4-FFF2-40B4-BE49-F238E27FC236}">
                <a16:creationId xmlns:a16="http://schemas.microsoft.com/office/drawing/2014/main" id="{CF60C34B-C635-562F-2E0A-55243CC3A5CD}"/>
              </a:ext>
            </a:extLst>
          </p:cNvPr>
          <p:cNvSpPr>
            <a:spLocks noGrp="1"/>
          </p:cNvSpPr>
          <p:nvPr>
            <p:ph idx="1"/>
          </p:nvPr>
        </p:nvSpPr>
        <p:spPr>
          <a:xfrm>
            <a:off x="1154955" y="2482476"/>
            <a:ext cx="10035784" cy="3945218"/>
          </a:xfrm>
        </p:spPr>
        <p:txBody>
          <a:bodyPr>
            <a:normAutofit fontScale="55000" lnSpcReduction="20000"/>
          </a:bodyPr>
          <a:lstStyle/>
          <a:p>
            <a:pPr marL="0" indent="0">
              <a:spcAft>
                <a:spcPts val="600"/>
              </a:spcAft>
              <a:buNone/>
            </a:pPr>
            <a:r>
              <a:rPr lang="en-US" sz="4400" b="1" dirty="0">
                <a:solidFill>
                  <a:schemeClr val="tx1"/>
                </a:solidFill>
                <a:latin typeface="Arial Nova" panose="020B0504020202020204" pitchFamily="34" charset="0"/>
              </a:rPr>
              <a:t>Before making a request, consider what is known:</a:t>
            </a:r>
          </a:p>
          <a:p>
            <a:pPr>
              <a:lnSpc>
                <a:spcPct val="120000"/>
              </a:lnSpc>
              <a:spcAft>
                <a:spcPts val="600"/>
              </a:spcAft>
            </a:pPr>
            <a:r>
              <a:rPr lang="en-US" sz="3600" dirty="0">
                <a:solidFill>
                  <a:schemeClr val="tx1"/>
                </a:solidFill>
                <a:latin typeface="Arial Nova" panose="020B0504020202020204" pitchFamily="34" charset="0"/>
              </a:rPr>
              <a:t>Is the request covered under current policy?</a:t>
            </a:r>
          </a:p>
          <a:p>
            <a:pPr>
              <a:lnSpc>
                <a:spcPct val="120000"/>
              </a:lnSpc>
              <a:spcAft>
                <a:spcPts val="600"/>
              </a:spcAft>
            </a:pPr>
            <a:r>
              <a:rPr lang="en-US" sz="3600" dirty="0">
                <a:solidFill>
                  <a:schemeClr val="tx1"/>
                </a:solidFill>
                <a:latin typeface="Arial Nova" panose="020B0504020202020204" pitchFamily="34" charset="0"/>
              </a:rPr>
              <a:t>Is the medical condition or need for accommodation known, obvious, or already documented?</a:t>
            </a:r>
          </a:p>
          <a:p>
            <a:pPr>
              <a:lnSpc>
                <a:spcPct val="120000"/>
              </a:lnSpc>
              <a:spcAft>
                <a:spcPts val="600"/>
              </a:spcAft>
            </a:pPr>
            <a:r>
              <a:rPr lang="en-US" sz="3600" dirty="0">
                <a:solidFill>
                  <a:schemeClr val="tx1"/>
                </a:solidFill>
                <a:latin typeface="Arial Nova" panose="020B0504020202020204" pitchFamily="34" charset="0"/>
              </a:rPr>
              <a:t>Is it known how and for what duration the limitations will affect the employee’s ability to perform job duties?</a:t>
            </a:r>
          </a:p>
          <a:p>
            <a:pPr>
              <a:lnSpc>
                <a:spcPct val="120000"/>
              </a:lnSpc>
              <a:spcAft>
                <a:spcPts val="600"/>
              </a:spcAft>
            </a:pPr>
            <a:r>
              <a:rPr lang="en-US" sz="3600" dirty="0">
                <a:solidFill>
                  <a:schemeClr val="tx1"/>
                </a:solidFill>
                <a:latin typeface="Arial Nova" panose="020B0504020202020204" pitchFamily="34" charset="0"/>
              </a:rPr>
              <a:t>Is it possible to provide an effective, reasonable accommodation without documentation?</a:t>
            </a:r>
          </a:p>
          <a:p>
            <a:pPr marL="0" marR="0" lvl="0" indent="0" algn="l"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3"/>
              </a:rPr>
              <a:t>Definition of Disability</a:t>
            </a:r>
            <a:r>
              <a:rPr kumimoji="0" lang="en-US" sz="3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endParaRPr lang="en-US" sz="3600" dirty="0"/>
          </a:p>
        </p:txBody>
      </p:sp>
      <p:sp>
        <p:nvSpPr>
          <p:cNvPr id="4" name="Slide Number Placeholder 3">
            <a:extLst>
              <a:ext uri="{FF2B5EF4-FFF2-40B4-BE49-F238E27FC236}">
                <a16:creationId xmlns:a16="http://schemas.microsoft.com/office/drawing/2014/main" id="{B3EDCF6E-112E-FF77-51EB-C8E9BEDCECD2}"/>
              </a:ext>
            </a:extLst>
          </p:cNvPr>
          <p:cNvSpPr>
            <a:spLocks noGrp="1"/>
          </p:cNvSpPr>
          <p:nvPr>
            <p:ph type="sldNum" sz="quarter" idx="12"/>
          </p:nvPr>
        </p:nvSpPr>
        <p:spPr/>
        <p:txBody>
          <a:bodyPr/>
          <a:lstStyle/>
          <a:p>
            <a:fld id="{9FF96B15-8338-45D5-A943-561235072D66}" type="slidenum">
              <a:rPr lang="en-US" noProof="0" smtClean="0"/>
              <a:t>20</a:t>
            </a:fld>
            <a:endParaRPr lang="en-US" noProof="0" dirty="0"/>
          </a:p>
        </p:txBody>
      </p:sp>
    </p:spTree>
    <p:extLst>
      <p:ext uri="{BB962C8B-B14F-4D97-AF65-F5344CB8AC3E}">
        <p14:creationId xmlns:p14="http://schemas.microsoft.com/office/powerpoint/2010/main" val="164589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992C-FFD8-D1B4-CDA1-9104599B7EC6}"/>
              </a:ext>
            </a:extLst>
          </p:cNvPr>
          <p:cNvSpPr>
            <a:spLocks noGrp="1"/>
          </p:cNvSpPr>
          <p:nvPr>
            <p:ph type="title"/>
          </p:nvPr>
        </p:nvSpPr>
        <p:spPr/>
        <p:txBody>
          <a:bodyPr/>
          <a:lstStyle/>
          <a:p>
            <a:r>
              <a:rPr lang="en-US" dirty="0"/>
              <a:t>Accessing Documentation</a:t>
            </a:r>
          </a:p>
        </p:txBody>
      </p:sp>
      <p:sp>
        <p:nvSpPr>
          <p:cNvPr id="3" name="Content Placeholder 2">
            <a:extLst>
              <a:ext uri="{FF2B5EF4-FFF2-40B4-BE49-F238E27FC236}">
                <a16:creationId xmlns:a16="http://schemas.microsoft.com/office/drawing/2014/main" id="{CC153268-4CA4-7DAF-3DEE-1244377A2C67}"/>
              </a:ext>
            </a:extLst>
          </p:cNvPr>
          <p:cNvSpPr>
            <a:spLocks noGrp="1"/>
          </p:cNvSpPr>
          <p:nvPr>
            <p:ph idx="1"/>
          </p:nvPr>
        </p:nvSpPr>
        <p:spPr>
          <a:xfrm>
            <a:off x="1154953" y="2394675"/>
            <a:ext cx="10035786" cy="3844212"/>
          </a:xfrm>
        </p:spPr>
        <p:txBody>
          <a:bodyPr>
            <a:normAutofit fontScale="92500" lnSpcReduction="10000"/>
          </a:bodyPr>
          <a:lstStyle/>
          <a:p>
            <a:pPr marL="0" indent="0">
              <a:spcAft>
                <a:spcPts val="600"/>
              </a:spcAft>
              <a:buNone/>
            </a:pPr>
            <a:r>
              <a:rPr lang="en-US" sz="2600" b="1" dirty="0">
                <a:solidFill>
                  <a:schemeClr val="tx1"/>
                </a:solidFill>
                <a:latin typeface="Arial Nova" panose="020B0504020202020204" pitchFamily="34" charset="0"/>
              </a:rPr>
              <a:t>Is it appropriate to request a release of complete medical records?</a:t>
            </a:r>
          </a:p>
          <a:p>
            <a:pPr>
              <a:lnSpc>
                <a:spcPct val="110000"/>
              </a:lnSpc>
            </a:pPr>
            <a:r>
              <a:rPr lang="en-US" sz="2200" dirty="0">
                <a:solidFill>
                  <a:schemeClr val="tx1"/>
                </a:solidFill>
                <a:latin typeface="Arial Nova" panose="020B0504020202020204" pitchFamily="34" charset="0"/>
              </a:rPr>
              <a:t>No! Do not use a medical release form that constitutes a general release for all medical records (EEOC)</a:t>
            </a:r>
          </a:p>
          <a:p>
            <a:pPr>
              <a:lnSpc>
                <a:spcPct val="110000"/>
              </a:lnSpc>
            </a:pPr>
            <a:r>
              <a:rPr lang="en-US" sz="2200" dirty="0">
                <a:solidFill>
                  <a:schemeClr val="tx1"/>
                </a:solidFill>
                <a:latin typeface="Arial Nova" panose="020B0504020202020204" pitchFamily="34" charset="0"/>
              </a:rPr>
              <a:t>Allow the individual the opportunity to obtain the information directly—</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no need for medical release</a:t>
            </a:r>
          </a:p>
          <a:p>
            <a:pPr>
              <a:lnSpc>
                <a:spcPct val="110000"/>
              </a:lnSpc>
              <a:spcAft>
                <a:spcPts val="600"/>
              </a:spcAft>
            </a:pPr>
            <a:r>
              <a:rPr lang="en-US" sz="2200" dirty="0">
                <a:solidFill>
                  <a:schemeClr val="tx1"/>
                </a:solidFill>
                <a:latin typeface="Arial Nova" panose="020B0504020202020204" pitchFamily="34" charset="0"/>
              </a:rPr>
              <a:t>Use a customizable form or letter requesting specific job-related information</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0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2"/>
              </a:rPr>
              <a:t>The Use of Sample Forms under the ADA</a:t>
            </a:r>
            <a:r>
              <a:rPr kumimoji="0" lang="en-US" sz="20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endPar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lvl="1" indent="0" defTabSz="914400">
              <a:lnSpc>
                <a:spcPct val="110000"/>
              </a:lnSpc>
              <a:spcBef>
                <a:spcPts val="500"/>
              </a:spcBef>
              <a:spcAft>
                <a:spcPts val="600"/>
              </a:spcAft>
              <a:buClrTx/>
              <a:buSzTx/>
              <a:buNone/>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hlinkClick r:id="rId3"/>
              </a:rPr>
              <a:t>Sample Medical Inquiry in Response to an Accommodation Request</a:t>
            </a: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rPr>
              <a:t> (JAN)</a:t>
            </a:r>
          </a:p>
          <a:p>
            <a:pPr marL="0" lvl="1" indent="0" defTabSz="914400">
              <a:lnSpc>
                <a:spcPct val="110000"/>
              </a:lnSpc>
              <a:spcBef>
                <a:spcPts val="500"/>
              </a:spcBef>
              <a:spcAft>
                <a:spcPts val="600"/>
              </a:spcAft>
              <a:buClrTx/>
              <a:buSzTx/>
              <a:buNone/>
              <a:defRPr/>
            </a:pPr>
            <a:r>
              <a:rPr kumimoji="0" lang="en-US" sz="2000" b="0" i="0" u="none" strike="noStrike" kern="1200" cap="none" spc="0" normalizeH="0" baseline="0" noProof="0" dirty="0">
                <a:ln>
                  <a:noFill/>
                </a:ln>
                <a:solidFill>
                  <a:srgbClr val="002C5F"/>
                </a:solidFill>
                <a:effectLst/>
                <a:uLnTx/>
                <a:uFillTx/>
                <a:latin typeface="Arial Nova" panose="020B0504020202020204" pitchFamily="34" charset="0"/>
                <a:hlinkClick r:id="rId4"/>
              </a:rPr>
              <a:t>Disability-Related Inquiries &amp; Medical Examinations of Employees</a:t>
            </a:r>
            <a:r>
              <a:rPr kumimoji="0" lang="en-US" sz="2000" b="0" i="0" u="none" strike="noStrike" kern="1200" cap="none" spc="0" normalizeH="0" baseline="0" noProof="0" dirty="0">
                <a:ln>
                  <a:noFill/>
                </a:ln>
                <a:solidFill>
                  <a:srgbClr val="002C5F"/>
                </a:solidFill>
                <a:effectLst/>
                <a:uLnTx/>
                <a:uFillTx/>
                <a:latin typeface="Arial Nova" panose="020B0504020202020204" pitchFamily="34" charset="0"/>
              </a:rPr>
              <a:t> </a:t>
            </a:r>
            <a:r>
              <a:rPr kumimoji="0" lang="en-US" sz="2000" b="0" i="0" u="none" strike="noStrike" kern="1200" cap="none" spc="0" normalizeH="0" baseline="0" noProof="0" dirty="0">
                <a:ln>
                  <a:noFill/>
                </a:ln>
                <a:solidFill>
                  <a:schemeClr val="tx1"/>
                </a:solidFill>
                <a:effectLst/>
                <a:uLnTx/>
                <a:uFillTx/>
                <a:latin typeface="Arial Nova" panose="020B0504020202020204" pitchFamily="34" charset="0"/>
              </a:rPr>
              <a:t>(EEOC) Q.10</a:t>
            </a:r>
            <a:endParaRPr lang="en-US" sz="2000" dirty="0"/>
          </a:p>
        </p:txBody>
      </p:sp>
      <p:sp>
        <p:nvSpPr>
          <p:cNvPr id="4" name="Slide Number Placeholder 3">
            <a:extLst>
              <a:ext uri="{FF2B5EF4-FFF2-40B4-BE49-F238E27FC236}">
                <a16:creationId xmlns:a16="http://schemas.microsoft.com/office/drawing/2014/main" id="{5321B659-5BEA-4027-A2DD-413F1E79674A}"/>
              </a:ext>
            </a:extLst>
          </p:cNvPr>
          <p:cNvSpPr>
            <a:spLocks noGrp="1"/>
          </p:cNvSpPr>
          <p:nvPr>
            <p:ph type="sldNum" sz="quarter" idx="12"/>
          </p:nvPr>
        </p:nvSpPr>
        <p:spPr/>
        <p:txBody>
          <a:bodyPr/>
          <a:lstStyle/>
          <a:p>
            <a:fld id="{9FF96B15-8338-45D5-A943-561235072D66}" type="slidenum">
              <a:rPr lang="en-US" noProof="0" smtClean="0"/>
              <a:t>21</a:t>
            </a:fld>
            <a:endParaRPr lang="en-US" noProof="0" dirty="0"/>
          </a:p>
        </p:txBody>
      </p:sp>
    </p:spTree>
    <p:extLst>
      <p:ext uri="{BB962C8B-B14F-4D97-AF65-F5344CB8AC3E}">
        <p14:creationId xmlns:p14="http://schemas.microsoft.com/office/powerpoint/2010/main" val="367372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D665-8907-F4B7-116F-E8E0F851C3C0}"/>
              </a:ext>
            </a:extLst>
          </p:cNvPr>
          <p:cNvSpPr>
            <a:spLocks noGrp="1"/>
          </p:cNvSpPr>
          <p:nvPr>
            <p:ph type="title"/>
          </p:nvPr>
        </p:nvSpPr>
        <p:spPr/>
        <p:txBody>
          <a:bodyPr/>
          <a:lstStyle/>
          <a:p>
            <a:r>
              <a:rPr lang="en-US" dirty="0"/>
              <a:t>Scenarios—</a:t>
            </a:r>
            <a:br>
              <a:rPr lang="en-US" dirty="0"/>
            </a:br>
            <a:r>
              <a:rPr lang="en-US" dirty="0"/>
              <a:t>Requiring Documentation from an MD</a:t>
            </a:r>
          </a:p>
        </p:txBody>
      </p:sp>
      <p:sp>
        <p:nvSpPr>
          <p:cNvPr id="3" name="Content Placeholder 2">
            <a:extLst>
              <a:ext uri="{FF2B5EF4-FFF2-40B4-BE49-F238E27FC236}">
                <a16:creationId xmlns:a16="http://schemas.microsoft.com/office/drawing/2014/main" id="{8B6574C1-43F9-54C0-C1E8-7B2FA4273CEE}"/>
              </a:ext>
            </a:extLst>
          </p:cNvPr>
          <p:cNvSpPr>
            <a:spLocks noGrp="1"/>
          </p:cNvSpPr>
          <p:nvPr>
            <p:ph idx="1"/>
          </p:nvPr>
        </p:nvSpPr>
        <p:spPr>
          <a:xfrm>
            <a:off x="1154953" y="2342242"/>
            <a:ext cx="10035784" cy="4220029"/>
          </a:xfrm>
        </p:spPr>
        <p:txBody>
          <a:bodyPr>
            <a:normAutofit/>
          </a:bodyPr>
          <a:lstStyle/>
          <a:p>
            <a:pPr>
              <a:spcAft>
                <a:spcPts val="600"/>
              </a:spcAft>
            </a:pPr>
            <a:r>
              <a:rPr lang="en-US" sz="2200" dirty="0">
                <a:solidFill>
                  <a:schemeClr val="tx1"/>
                </a:solidFill>
                <a:latin typeface="Arial Nova" panose="020B0504020202020204" pitchFamily="34" charset="0"/>
              </a:rPr>
              <a:t>Cindy experiences extreme anxiety when assisting angry customers on the telephone. She requested reassignment as an accommodation and provided documentation from a licensed mental health counselor showing she has generalized anxiety disorder. The employer refused to accept it because the counselor is not a medical doctor.</a:t>
            </a:r>
          </a:p>
          <a:p>
            <a:pPr>
              <a:spcAft>
                <a:spcPts val="600"/>
              </a:spcAft>
            </a:pPr>
            <a:r>
              <a:rPr lang="en-US" sz="2200" dirty="0">
                <a:solidFill>
                  <a:schemeClr val="tx1"/>
                </a:solidFill>
                <a:latin typeface="Arial Nova" panose="020B0504020202020204" pitchFamily="34" charset="0"/>
              </a:rPr>
              <a:t>Buddy’s chiropractor recommends periodic breaks for stretching and rest to manage pain caused by a chronic back condition. Buddy’s employer says a chiropractor is not qualified to provide ADA documentation.</a:t>
            </a:r>
          </a:p>
          <a:p>
            <a:pPr marL="0" marR="0" lvl="0" indent="0" algn="l" defTabSz="914400" rtl="0" eaLnBrk="1" fontAlgn="auto" latinLnBrk="0" hangingPunct="1">
              <a:spcBef>
                <a:spcPts val="1000"/>
              </a:spcBef>
              <a:spcAft>
                <a:spcPts val="600"/>
              </a:spcAft>
              <a:buClrTx/>
              <a:buSzTx/>
              <a:buFont typeface="Wingdings 3" charset="2"/>
              <a:buNone/>
              <a:tabLst/>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2"/>
              </a:rPr>
              <a:t>JAN Newsletter Q&amp;A, May 2023</a:t>
            </a: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p>
          <a:p>
            <a:pPr marL="0" marR="0" lvl="0" indent="0" algn="l" defTabSz="914400" rtl="0" eaLnBrk="1" fontAlgn="auto" latinLnBrk="0" hangingPunct="1">
              <a:spcBef>
                <a:spcPts val="10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3"/>
              </a:rPr>
              <a:t>Who Can Provide Medical Documentation for ADA Purposes?</a:t>
            </a: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endParaRPr lang="en-US" dirty="0"/>
          </a:p>
        </p:txBody>
      </p:sp>
      <p:sp>
        <p:nvSpPr>
          <p:cNvPr id="4" name="Slide Number Placeholder 3">
            <a:extLst>
              <a:ext uri="{FF2B5EF4-FFF2-40B4-BE49-F238E27FC236}">
                <a16:creationId xmlns:a16="http://schemas.microsoft.com/office/drawing/2014/main" id="{E0631279-CBF0-EB86-77FF-0B6E5843E68A}"/>
              </a:ext>
            </a:extLst>
          </p:cNvPr>
          <p:cNvSpPr>
            <a:spLocks noGrp="1"/>
          </p:cNvSpPr>
          <p:nvPr>
            <p:ph type="sldNum" sz="quarter" idx="12"/>
          </p:nvPr>
        </p:nvSpPr>
        <p:spPr/>
        <p:txBody>
          <a:bodyPr/>
          <a:lstStyle/>
          <a:p>
            <a:fld id="{9FF96B15-8338-45D5-A943-561235072D66}" type="slidenum">
              <a:rPr lang="en-US" noProof="0" smtClean="0"/>
              <a:t>22</a:t>
            </a:fld>
            <a:endParaRPr lang="en-US" noProof="0" dirty="0"/>
          </a:p>
        </p:txBody>
      </p:sp>
    </p:spTree>
    <p:extLst>
      <p:ext uri="{BB962C8B-B14F-4D97-AF65-F5344CB8AC3E}">
        <p14:creationId xmlns:p14="http://schemas.microsoft.com/office/powerpoint/2010/main" val="169814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DDD8-BDAD-10C8-2CAE-B2AC428D3FAA}"/>
              </a:ext>
            </a:extLst>
          </p:cNvPr>
          <p:cNvSpPr>
            <a:spLocks noGrp="1"/>
          </p:cNvSpPr>
          <p:nvPr>
            <p:ph type="title"/>
          </p:nvPr>
        </p:nvSpPr>
        <p:spPr>
          <a:xfrm>
            <a:off x="1154953" y="973668"/>
            <a:ext cx="9197587" cy="706964"/>
          </a:xfrm>
        </p:spPr>
        <p:txBody>
          <a:bodyPr/>
          <a:lstStyle/>
          <a:p>
            <a:r>
              <a:rPr lang="en-US" sz="3200" dirty="0"/>
              <a:t>Who Can Provide</a:t>
            </a:r>
            <a:br>
              <a:rPr lang="en-US" sz="3200" dirty="0"/>
            </a:br>
            <a:r>
              <a:rPr lang="en-US" sz="3200" dirty="0"/>
              <a:t>Information for ADA Purposes?</a:t>
            </a:r>
          </a:p>
        </p:txBody>
      </p:sp>
      <p:sp>
        <p:nvSpPr>
          <p:cNvPr id="3" name="Content Placeholder 2">
            <a:extLst>
              <a:ext uri="{FF2B5EF4-FFF2-40B4-BE49-F238E27FC236}">
                <a16:creationId xmlns:a16="http://schemas.microsoft.com/office/drawing/2014/main" id="{AA9F9B51-5230-F19A-0C42-389E1E1EBD23}"/>
              </a:ext>
            </a:extLst>
          </p:cNvPr>
          <p:cNvSpPr>
            <a:spLocks noGrp="1"/>
          </p:cNvSpPr>
          <p:nvPr>
            <p:ph idx="1"/>
          </p:nvPr>
        </p:nvSpPr>
        <p:spPr>
          <a:xfrm>
            <a:off x="1154955" y="2468032"/>
            <a:ext cx="10035784" cy="4026074"/>
          </a:xfrm>
        </p:spPr>
        <p:txBody>
          <a:bodyPr/>
          <a:lstStyle/>
          <a:p>
            <a:r>
              <a:rPr lang="en-US" sz="2400" dirty="0">
                <a:solidFill>
                  <a:schemeClr val="tx1"/>
                </a:solidFill>
                <a:latin typeface="Arial Nova" panose="020B0504020202020204" pitchFamily="34" charset="0"/>
              </a:rPr>
              <a:t>Appropriate healthcare or rehabilitation professional who is familiar with the individual's impairment and functional limitations</a:t>
            </a:r>
          </a:p>
          <a:p>
            <a:pPr lvl="1"/>
            <a:r>
              <a:rPr lang="en-US" sz="2200" dirty="0">
                <a:solidFill>
                  <a:schemeClr val="tx1"/>
                </a:solidFill>
                <a:latin typeface="Arial Nova" panose="020B0504020202020204" pitchFamily="34" charset="0"/>
              </a:rPr>
              <a:t>Doctor, physician assistant, nurse practitioner, psychiatrist, psychologist,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licensed counselor, etc.</a:t>
            </a:r>
          </a:p>
          <a:p>
            <a:pPr lvl="1"/>
            <a:r>
              <a:rPr lang="en-US" sz="2200" dirty="0">
                <a:solidFill>
                  <a:schemeClr val="tx1"/>
                </a:solidFill>
                <a:latin typeface="Arial Nova" panose="020B0504020202020204" pitchFamily="34" charset="0"/>
              </a:rPr>
              <a:t>Vocational rehabilitation specialist, job coach, occupational or physical therapist, social worker, etc.</a:t>
            </a:r>
          </a:p>
          <a:p>
            <a:pPr lvl="1">
              <a:spcAft>
                <a:spcPts val="600"/>
              </a:spcAft>
            </a:pPr>
            <a:r>
              <a:rPr lang="en-US" sz="2200" dirty="0">
                <a:solidFill>
                  <a:schemeClr val="tx1"/>
                </a:solidFill>
                <a:latin typeface="Arial Nova" panose="020B0504020202020204" pitchFamily="34" charset="0"/>
              </a:rPr>
              <a:t>“Non-traditional” healthcare providers—chiropractor, acupuncturist, reflexologist, etc.</a:t>
            </a:r>
          </a:p>
          <a:p>
            <a:pPr marL="0" marR="0" lvl="0" indent="0" algn="l" defTabSz="914400" rtl="0" eaLnBrk="1" fontAlgn="auto" latinLnBrk="0" hangingPunct="1">
              <a:spcBef>
                <a:spcPts val="10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2">
                  <a:extLst>
                    <a:ext uri="{A12FA001-AC4F-418D-AE19-62706E023703}">
                      <ahyp:hlinkClr xmlns:ahyp="http://schemas.microsoft.com/office/drawing/2018/hyperlinkcolor" val="tx"/>
                    </a:ext>
                  </a:extLst>
                </a:hlinkClick>
              </a:rPr>
              <a:t>Reasonable Accommodation &amp; Undue Hardship</a:t>
            </a:r>
            <a:r>
              <a:rPr kumimoji="0" lang="en-US" sz="20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(EEOC) Q.6</a:t>
            </a:r>
            <a:endParaRPr kumimoji="0" lang="en-US" sz="2000" b="0" i="0" u="none" strike="noStrike" kern="1200" cap="none" spc="0" normalizeH="0" baseline="0" noProof="0" dirty="0">
              <a:ln>
                <a:noFill/>
              </a:ln>
              <a:solidFill>
                <a:srgbClr val="555555"/>
              </a:solidFill>
              <a:effectLst/>
              <a:uLnTx/>
              <a:uFillTx/>
              <a:latin typeface="Arial Nova" panose="020B0504020202020204" pitchFamily="34" charset="0"/>
              <a:ea typeface="+mn-e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18267822-F722-E6FF-4334-3CD0E7FB35F0}"/>
              </a:ext>
            </a:extLst>
          </p:cNvPr>
          <p:cNvSpPr>
            <a:spLocks noGrp="1"/>
          </p:cNvSpPr>
          <p:nvPr>
            <p:ph type="sldNum" sz="quarter" idx="12"/>
          </p:nvPr>
        </p:nvSpPr>
        <p:spPr/>
        <p:txBody>
          <a:bodyPr/>
          <a:lstStyle/>
          <a:p>
            <a:fld id="{9FF96B15-8338-45D5-A943-561235072D66}" type="slidenum">
              <a:rPr lang="en-US" noProof="0" smtClean="0"/>
              <a:t>23</a:t>
            </a:fld>
            <a:endParaRPr lang="en-US" noProof="0" dirty="0"/>
          </a:p>
        </p:txBody>
      </p:sp>
    </p:spTree>
    <p:extLst>
      <p:ext uri="{BB962C8B-B14F-4D97-AF65-F5344CB8AC3E}">
        <p14:creationId xmlns:p14="http://schemas.microsoft.com/office/powerpoint/2010/main" val="2806529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62A8-81EB-943A-B7D6-F7B2AFDDEF64}"/>
              </a:ext>
            </a:extLst>
          </p:cNvPr>
          <p:cNvSpPr>
            <a:spLocks noGrp="1"/>
          </p:cNvSpPr>
          <p:nvPr>
            <p:ph type="title"/>
          </p:nvPr>
        </p:nvSpPr>
        <p:spPr>
          <a:xfrm>
            <a:off x="1154953" y="973668"/>
            <a:ext cx="9197587" cy="706964"/>
          </a:xfrm>
        </p:spPr>
        <p:txBody>
          <a:bodyPr/>
          <a:lstStyle/>
          <a:p>
            <a:r>
              <a:rPr lang="en-US" sz="3200" dirty="0"/>
              <a:t>Scenarios—Documentation Delay</a:t>
            </a:r>
          </a:p>
        </p:txBody>
      </p:sp>
      <p:sp>
        <p:nvSpPr>
          <p:cNvPr id="3" name="Content Placeholder 2">
            <a:extLst>
              <a:ext uri="{FF2B5EF4-FFF2-40B4-BE49-F238E27FC236}">
                <a16:creationId xmlns:a16="http://schemas.microsoft.com/office/drawing/2014/main" id="{B900E9DA-710B-C40F-6C37-E574ECE2E9C2}"/>
              </a:ext>
            </a:extLst>
          </p:cNvPr>
          <p:cNvSpPr>
            <a:spLocks noGrp="1"/>
          </p:cNvSpPr>
          <p:nvPr>
            <p:ph idx="1"/>
          </p:nvPr>
        </p:nvSpPr>
        <p:spPr>
          <a:xfrm>
            <a:off x="1154955" y="2358573"/>
            <a:ext cx="10035784" cy="4096016"/>
          </a:xfrm>
        </p:spPr>
        <p:txBody>
          <a:bodyPr>
            <a:normAutofit/>
          </a:bodyPr>
          <a:lstStyle/>
          <a:p>
            <a:r>
              <a:rPr lang="en-US" sz="2200" dirty="0">
                <a:solidFill>
                  <a:schemeClr val="tx1"/>
                </a:solidFill>
                <a:latin typeface="Arial Nova" panose="020B0504020202020204" pitchFamily="34" charset="0"/>
              </a:rPr>
              <a:t>Ralphie’s employer required ADA forms to be completed by a healthcare provider. No deadline was provided for returning the forms. After two weeks, the employer closed the accommodation request, stating Ralphie failed to provide the required information.</a:t>
            </a:r>
          </a:p>
          <a:p>
            <a:pPr>
              <a:spcAft>
                <a:spcPts val="600"/>
              </a:spcAft>
            </a:pPr>
            <a:r>
              <a:rPr lang="en-US" sz="2200" dirty="0">
                <a:solidFill>
                  <a:schemeClr val="tx1"/>
                </a:solidFill>
                <a:latin typeface="Arial Nova" panose="020B0504020202020204" pitchFamily="34" charset="0"/>
              </a:rPr>
              <a:t>Lucy was unable to get a timely appointment with a specialist to obtain documentation to support a modified break schedule needed to manage diabetes. She requested additional time to provide the documentation.</a:t>
            </a:r>
          </a:p>
          <a:p>
            <a:pPr marL="0" marR="0" lvl="0" indent="0" algn="l" defTabSz="457200" rtl="0" eaLnBrk="1" fontAlgn="auto" latinLnBrk="0" hangingPunct="1">
              <a:spcBef>
                <a:spcPts val="1000"/>
              </a:spcBef>
              <a:spcAft>
                <a:spcPts val="600"/>
              </a:spcAft>
              <a:buClr>
                <a:srgbClr val="2395D2"/>
              </a:buClr>
              <a:buSzPct val="80000"/>
              <a:buFont typeface="Wingdings 3" charset="2"/>
              <a:buNone/>
              <a:tabLst/>
              <a:defRPr/>
            </a:pPr>
            <a:r>
              <a:rPr kumimoji="0" lang="en-US" sz="20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hlinkClick r:id="rId2"/>
              </a:rPr>
              <a:t>Medical Inquiry in Response to an Accommodation Request </a:t>
            </a: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and</a:t>
            </a:r>
            <a:r>
              <a:rPr kumimoji="0" lang="en-US" sz="2000" b="0" i="0" u="none" strike="noStrike" kern="1200" cap="none" spc="0" normalizeH="0" baseline="0" noProof="0" dirty="0">
                <a:ln>
                  <a:noFill/>
                </a:ln>
                <a:solidFill>
                  <a:srgbClr val="555555"/>
                </a:solidFill>
                <a:effectLst/>
                <a:uLnTx/>
                <a:uFillTx/>
                <a:latin typeface="Arial Nova" panose="020B0504020202020204" pitchFamily="34" charset="0"/>
                <a:ea typeface="+mn-ea"/>
                <a:cs typeface="+mn-cs"/>
              </a:rPr>
              <a:t> </a:t>
            </a:r>
            <a:r>
              <a:rPr kumimoji="0" lang="en-US" sz="20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hlinkClick r:id="rId3"/>
              </a:rPr>
              <a:t>Sample Form</a:t>
            </a:r>
            <a:r>
              <a:rPr kumimoji="0" lang="en-US" sz="20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(JAN)</a:t>
            </a:r>
            <a:endPar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914400" rtl="0" eaLnBrk="1" fontAlgn="auto" latinLnBrk="0" hangingPunct="1">
              <a:spcBef>
                <a:spcPts val="1000"/>
              </a:spcBef>
              <a:spcAft>
                <a:spcPts val="600"/>
              </a:spcAft>
              <a:buClrTx/>
              <a:buSzTx/>
              <a:buFont typeface="Arial" panose="020B0604020202020204" pitchFamily="34" charset="0"/>
              <a:buNone/>
              <a:tabLst/>
              <a:defRPr/>
            </a:pPr>
            <a:r>
              <a:rPr kumimoji="0" lang="en-US" sz="20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4"/>
              </a:rPr>
              <a:t>A Flexible Approach to ADA Medical Documentation</a:t>
            </a:r>
            <a:r>
              <a:rPr kumimoji="0" lang="en-US" sz="20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endParaRPr kumimoji="0" lang="en-US" sz="2000" b="0" i="0" u="none" strike="noStrike" kern="1200" cap="none" spc="0" normalizeH="0" baseline="0" noProof="0" dirty="0">
              <a:ln>
                <a:noFill/>
              </a:ln>
              <a:solidFill>
                <a:srgbClr val="555555"/>
              </a:solidFill>
              <a:effectLst/>
              <a:uLnTx/>
              <a:uFillTx/>
              <a:latin typeface="Arial Nova" panose="020B0504020202020204" pitchFamily="34" charset="0"/>
              <a:ea typeface="+mn-ea"/>
              <a:cs typeface="+mn-cs"/>
            </a:endParaRPr>
          </a:p>
        </p:txBody>
      </p:sp>
      <p:sp>
        <p:nvSpPr>
          <p:cNvPr id="4" name="Slide Number Placeholder 3">
            <a:extLst>
              <a:ext uri="{FF2B5EF4-FFF2-40B4-BE49-F238E27FC236}">
                <a16:creationId xmlns:a16="http://schemas.microsoft.com/office/drawing/2014/main" id="{56807CFA-24AE-68EA-A1A2-1820772AE0B9}"/>
              </a:ext>
            </a:extLst>
          </p:cNvPr>
          <p:cNvSpPr>
            <a:spLocks noGrp="1"/>
          </p:cNvSpPr>
          <p:nvPr>
            <p:ph type="sldNum" sz="quarter" idx="12"/>
          </p:nvPr>
        </p:nvSpPr>
        <p:spPr/>
        <p:txBody>
          <a:bodyPr/>
          <a:lstStyle/>
          <a:p>
            <a:fld id="{9FF96B15-8338-45D5-A943-561235072D66}" type="slidenum">
              <a:rPr lang="en-US" noProof="0" smtClean="0"/>
              <a:t>24</a:t>
            </a:fld>
            <a:endParaRPr lang="en-US" noProof="0" dirty="0"/>
          </a:p>
        </p:txBody>
      </p:sp>
    </p:spTree>
    <p:extLst>
      <p:ext uri="{BB962C8B-B14F-4D97-AF65-F5344CB8AC3E}">
        <p14:creationId xmlns:p14="http://schemas.microsoft.com/office/powerpoint/2010/main" val="144249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BAE3-2EB9-C686-01AC-B6BD70817716}"/>
              </a:ext>
            </a:extLst>
          </p:cNvPr>
          <p:cNvSpPr>
            <a:spLocks noGrp="1"/>
          </p:cNvSpPr>
          <p:nvPr>
            <p:ph type="title"/>
          </p:nvPr>
        </p:nvSpPr>
        <p:spPr/>
        <p:txBody>
          <a:bodyPr/>
          <a:lstStyle/>
          <a:p>
            <a:r>
              <a:rPr lang="en-US" dirty="0"/>
              <a:t>Avoid the Waiting Place!</a:t>
            </a:r>
          </a:p>
        </p:txBody>
      </p:sp>
      <p:sp>
        <p:nvSpPr>
          <p:cNvPr id="3" name="Content Placeholder 2">
            <a:extLst>
              <a:ext uri="{FF2B5EF4-FFF2-40B4-BE49-F238E27FC236}">
                <a16:creationId xmlns:a16="http://schemas.microsoft.com/office/drawing/2014/main" id="{D691F3D0-3F5B-6C0B-6D21-BE9FE1FFD80F}"/>
              </a:ext>
            </a:extLst>
          </p:cNvPr>
          <p:cNvSpPr>
            <a:spLocks noGrp="1"/>
          </p:cNvSpPr>
          <p:nvPr>
            <p:ph idx="1"/>
          </p:nvPr>
        </p:nvSpPr>
        <p:spPr>
          <a:xfrm>
            <a:off x="1154955" y="2407298"/>
            <a:ext cx="10517092" cy="4020395"/>
          </a:xfrm>
        </p:spPr>
        <p:txBody>
          <a:bodyPr>
            <a:normAutofit fontScale="92500" lnSpcReduction="10000"/>
          </a:bodyPr>
          <a:lstStyle/>
          <a:p>
            <a:pPr>
              <a:spcAft>
                <a:spcPts val="600"/>
              </a:spcAft>
            </a:pPr>
            <a:r>
              <a:rPr lang="en-US" sz="2400" dirty="0">
                <a:solidFill>
                  <a:schemeClr val="tx1"/>
                </a:solidFill>
                <a:latin typeface="Arial Nova" panose="020B0504020202020204" pitchFamily="34" charset="0"/>
              </a:rPr>
              <a:t>Have a reasonable accommodation policy that guides the process</a:t>
            </a:r>
          </a:p>
          <a:p>
            <a:pPr>
              <a:spcAft>
                <a:spcPts val="600"/>
              </a:spcAft>
            </a:pPr>
            <a:r>
              <a:rPr lang="en-US" sz="2400" dirty="0">
                <a:solidFill>
                  <a:schemeClr val="tx1"/>
                </a:solidFill>
                <a:latin typeface="Arial Nova" panose="020B0504020202020204" pitchFamily="34" charset="0"/>
              </a:rPr>
              <a:t>Be clear about what medical information is necessary and why</a:t>
            </a:r>
          </a:p>
          <a:p>
            <a:pPr>
              <a:spcAft>
                <a:spcPts val="600"/>
              </a:spcAft>
            </a:pPr>
            <a:r>
              <a:rPr lang="en-US" sz="2400" dirty="0">
                <a:solidFill>
                  <a:schemeClr val="tx1"/>
                </a:solidFill>
                <a:latin typeface="Arial Nova" panose="020B0504020202020204" pitchFamily="34" charset="0"/>
              </a:rPr>
              <a:t>Ask specific job-related questions about impairment, limitations, impact on performing job duties, and need for accommodation—</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don’t send job description alone!</a:t>
            </a:r>
          </a:p>
          <a:p>
            <a:pPr>
              <a:spcAft>
                <a:spcPts val="600"/>
              </a:spcAft>
            </a:pPr>
            <a:r>
              <a:rPr lang="en-US" sz="2400" dirty="0">
                <a:solidFill>
                  <a:schemeClr val="tx1"/>
                </a:solidFill>
                <a:latin typeface="Arial Nova" panose="020B0504020202020204" pitchFamily="34" charset="0"/>
              </a:rPr>
              <a:t>Request that documentation be provided within a reasonable time frame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(e.g., fifteen calendar days)</a:t>
            </a:r>
          </a:p>
          <a:p>
            <a:pPr>
              <a:spcAft>
                <a:spcPts val="600"/>
              </a:spcAft>
            </a:pPr>
            <a:r>
              <a:rPr lang="en-US" sz="2400" dirty="0">
                <a:solidFill>
                  <a:schemeClr val="tx1"/>
                </a:solidFill>
                <a:latin typeface="Arial Nova" panose="020B0504020202020204" pitchFamily="34" charset="0"/>
              </a:rPr>
              <a:t>Remind the employee of approaching deadline</a:t>
            </a:r>
          </a:p>
          <a:p>
            <a:pPr marL="0" indent="0">
              <a:buNone/>
            </a:pPr>
            <a:r>
              <a:rPr kumimoji="0" lang="en-US" sz="22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3"/>
              </a:rPr>
              <a:t>Avoiding “The Waiting Place” After Requesting Medical Information</a:t>
            </a:r>
            <a:r>
              <a:rPr kumimoji="0" lang="en-US" sz="22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endParaRPr lang="en-US" sz="2200" dirty="0"/>
          </a:p>
        </p:txBody>
      </p:sp>
      <p:sp>
        <p:nvSpPr>
          <p:cNvPr id="4" name="Slide Number Placeholder 3">
            <a:extLst>
              <a:ext uri="{FF2B5EF4-FFF2-40B4-BE49-F238E27FC236}">
                <a16:creationId xmlns:a16="http://schemas.microsoft.com/office/drawing/2014/main" id="{8073739A-3975-1493-5EC3-606B7CDD19C0}"/>
              </a:ext>
            </a:extLst>
          </p:cNvPr>
          <p:cNvSpPr>
            <a:spLocks noGrp="1"/>
          </p:cNvSpPr>
          <p:nvPr>
            <p:ph type="sldNum" sz="quarter" idx="12"/>
          </p:nvPr>
        </p:nvSpPr>
        <p:spPr/>
        <p:txBody>
          <a:bodyPr/>
          <a:lstStyle/>
          <a:p>
            <a:fld id="{9FF96B15-8338-45D5-A943-561235072D66}" type="slidenum">
              <a:rPr lang="en-US" noProof="0" smtClean="0"/>
              <a:t>25</a:t>
            </a:fld>
            <a:endParaRPr lang="en-US" noProof="0" dirty="0"/>
          </a:p>
        </p:txBody>
      </p:sp>
    </p:spTree>
    <p:extLst>
      <p:ext uri="{BB962C8B-B14F-4D97-AF65-F5344CB8AC3E}">
        <p14:creationId xmlns:p14="http://schemas.microsoft.com/office/powerpoint/2010/main" val="111455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2BFA-BD8D-FD9F-4623-1D6F94DC0C2A}"/>
              </a:ext>
            </a:extLst>
          </p:cNvPr>
          <p:cNvSpPr>
            <a:spLocks noGrp="1"/>
          </p:cNvSpPr>
          <p:nvPr>
            <p:ph type="title"/>
          </p:nvPr>
        </p:nvSpPr>
        <p:spPr>
          <a:xfrm>
            <a:off x="1154953" y="973668"/>
            <a:ext cx="8761413" cy="706964"/>
          </a:xfrm>
        </p:spPr>
        <p:txBody>
          <a:bodyPr/>
          <a:lstStyle/>
          <a:p>
            <a:r>
              <a:rPr lang="en-US" dirty="0"/>
              <a:t>Flexible Approach to ADA </a:t>
            </a:r>
            <a:br>
              <a:rPr lang="en-US" dirty="0"/>
            </a:br>
            <a:r>
              <a:rPr lang="en-US" dirty="0"/>
              <a:t>Medical Documentation</a:t>
            </a:r>
          </a:p>
        </p:txBody>
      </p:sp>
      <p:sp>
        <p:nvSpPr>
          <p:cNvPr id="3" name="Content Placeholder 2">
            <a:extLst>
              <a:ext uri="{FF2B5EF4-FFF2-40B4-BE49-F238E27FC236}">
                <a16:creationId xmlns:a16="http://schemas.microsoft.com/office/drawing/2014/main" id="{C23F2FE4-6B46-DD1B-F632-BD71B9F2636E}"/>
              </a:ext>
            </a:extLst>
          </p:cNvPr>
          <p:cNvSpPr>
            <a:spLocks noGrp="1"/>
          </p:cNvSpPr>
          <p:nvPr>
            <p:ph idx="1"/>
          </p:nvPr>
        </p:nvSpPr>
        <p:spPr>
          <a:xfrm>
            <a:off x="1154955" y="2397967"/>
            <a:ext cx="10035784" cy="4164304"/>
          </a:xfrm>
        </p:spPr>
        <p:txBody>
          <a:bodyPr>
            <a:normAutofit lnSpcReduction="10000"/>
          </a:bodyPr>
          <a:lstStyle/>
          <a:p>
            <a:pPr marL="0" indent="0">
              <a:spcAft>
                <a:spcPts val="600"/>
              </a:spcAft>
              <a:buNone/>
            </a:pPr>
            <a:r>
              <a:rPr lang="en-US" sz="2600" b="1" dirty="0">
                <a:solidFill>
                  <a:schemeClr val="tx1"/>
                </a:solidFill>
                <a:latin typeface="Arial Nova" panose="020B0504020202020204" pitchFamily="34" charset="0"/>
              </a:rPr>
              <a:t>What if the ADA information is not received or is insufficient?</a:t>
            </a:r>
          </a:p>
          <a:p>
            <a:pPr>
              <a:spcAft>
                <a:spcPts val="600"/>
              </a:spcAft>
            </a:pPr>
            <a:r>
              <a:rPr lang="en-US" sz="2200" dirty="0">
                <a:solidFill>
                  <a:schemeClr val="tx1"/>
                </a:solidFill>
                <a:latin typeface="Arial Nova" panose="020B0504020202020204" pitchFamily="34" charset="0"/>
              </a:rPr>
              <a:t>Consider employee’s effort and be flexible, but do what is necessary to obtain sufficient information</a:t>
            </a:r>
          </a:p>
          <a:p>
            <a:pPr>
              <a:spcAft>
                <a:spcPts val="600"/>
              </a:spcAft>
            </a:pPr>
            <a:r>
              <a:rPr lang="en-US" sz="2200" dirty="0">
                <a:solidFill>
                  <a:schemeClr val="tx1"/>
                </a:solidFill>
                <a:latin typeface="Arial Nova" panose="020B0504020202020204" pitchFamily="34" charset="0"/>
              </a:rPr>
              <a:t>Accept alternative forms of medical information (e.g., brief note from primary care provider, or information from a past medical appointment) or contact the healthcare provider directly with the employee's authorization</a:t>
            </a:r>
          </a:p>
          <a:p>
            <a:pPr>
              <a:spcAft>
                <a:spcPts val="600"/>
              </a:spcAft>
            </a:pPr>
            <a:r>
              <a:rPr lang="en-US" sz="2200" dirty="0">
                <a:solidFill>
                  <a:schemeClr val="tx1"/>
                </a:solidFill>
                <a:latin typeface="Arial Nova" panose="020B0504020202020204" pitchFamily="34" charset="0"/>
              </a:rPr>
              <a:t>Accept information from an alternative healthcare, rehabilitation, or other qualified professional who is knowledgeable about the health condition and need for accommodation (e.g., primary care physician, physician assistant, nurse practitioner, licensed social worker or professional counselor, rehabilitation counselor, etc.)</a:t>
            </a:r>
            <a:endParaRPr lang="en-US" dirty="0"/>
          </a:p>
        </p:txBody>
      </p:sp>
      <p:sp>
        <p:nvSpPr>
          <p:cNvPr id="4" name="Slide Number Placeholder 3">
            <a:extLst>
              <a:ext uri="{FF2B5EF4-FFF2-40B4-BE49-F238E27FC236}">
                <a16:creationId xmlns:a16="http://schemas.microsoft.com/office/drawing/2014/main" id="{8FCD5BFF-0394-BA48-717A-2E5165900507}"/>
              </a:ext>
            </a:extLst>
          </p:cNvPr>
          <p:cNvSpPr>
            <a:spLocks noGrp="1"/>
          </p:cNvSpPr>
          <p:nvPr>
            <p:ph type="sldNum" sz="quarter" idx="12"/>
          </p:nvPr>
        </p:nvSpPr>
        <p:spPr/>
        <p:txBody>
          <a:bodyPr/>
          <a:lstStyle/>
          <a:p>
            <a:fld id="{9FF96B15-8338-45D5-A943-561235072D66}" type="slidenum">
              <a:rPr lang="en-US" noProof="0" smtClean="0"/>
              <a:t>26</a:t>
            </a:fld>
            <a:endParaRPr lang="en-US" noProof="0" dirty="0"/>
          </a:p>
        </p:txBody>
      </p:sp>
    </p:spTree>
    <p:extLst>
      <p:ext uri="{BB962C8B-B14F-4D97-AF65-F5344CB8AC3E}">
        <p14:creationId xmlns:p14="http://schemas.microsoft.com/office/powerpoint/2010/main" val="335917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9007-33CE-F2C5-C983-56DDBCA4E518}"/>
              </a:ext>
            </a:extLst>
          </p:cNvPr>
          <p:cNvSpPr>
            <a:spLocks noGrp="1"/>
          </p:cNvSpPr>
          <p:nvPr>
            <p:ph type="title"/>
          </p:nvPr>
        </p:nvSpPr>
        <p:spPr/>
        <p:txBody>
          <a:bodyPr/>
          <a:lstStyle/>
          <a:p>
            <a:r>
              <a:rPr lang="en-US" dirty="0"/>
              <a:t>Flexible Approach to ADA </a:t>
            </a:r>
            <a:br>
              <a:rPr lang="en-US" dirty="0"/>
            </a:br>
            <a:r>
              <a:rPr lang="en-US" dirty="0"/>
              <a:t>Medical Documentation </a:t>
            </a:r>
            <a:r>
              <a:rPr lang="en-US" sz="1600" dirty="0"/>
              <a:t>(2)</a:t>
            </a:r>
          </a:p>
        </p:txBody>
      </p:sp>
      <p:sp>
        <p:nvSpPr>
          <p:cNvPr id="3" name="Content Placeholder 2">
            <a:extLst>
              <a:ext uri="{FF2B5EF4-FFF2-40B4-BE49-F238E27FC236}">
                <a16:creationId xmlns:a16="http://schemas.microsoft.com/office/drawing/2014/main" id="{95C524AD-84CB-C6EE-93B3-038AFF926776}"/>
              </a:ext>
            </a:extLst>
          </p:cNvPr>
          <p:cNvSpPr>
            <a:spLocks noGrp="1"/>
          </p:cNvSpPr>
          <p:nvPr>
            <p:ph idx="1"/>
          </p:nvPr>
        </p:nvSpPr>
        <p:spPr>
          <a:xfrm>
            <a:off x="1154955" y="2387368"/>
            <a:ext cx="10035784" cy="3864535"/>
          </a:xfrm>
        </p:spPr>
        <p:txBody>
          <a:bodyPr>
            <a:normAutofit fontScale="92500" lnSpcReduction="10000"/>
          </a:bodyPr>
          <a:lstStyle/>
          <a:p>
            <a:pPr marL="0" indent="0">
              <a:lnSpc>
                <a:spcPct val="120000"/>
              </a:lnSpc>
              <a:spcAft>
                <a:spcPts val="600"/>
              </a:spcAft>
              <a:buNone/>
            </a:pPr>
            <a:r>
              <a:rPr lang="en-US" sz="2600" b="1" dirty="0">
                <a:solidFill>
                  <a:schemeClr val="tx1"/>
                </a:solidFill>
                <a:latin typeface="Arial Nova" panose="020B0504020202020204" pitchFamily="34" charset="0"/>
              </a:rPr>
              <a:t>Key Considerations</a:t>
            </a:r>
          </a:p>
          <a:p>
            <a:pPr>
              <a:lnSpc>
                <a:spcPct val="120000"/>
              </a:lnSpc>
              <a:spcAft>
                <a:spcPts val="600"/>
              </a:spcAft>
            </a:pPr>
            <a:r>
              <a:rPr lang="en-US" sz="2400" dirty="0">
                <a:solidFill>
                  <a:schemeClr val="tx1"/>
                </a:solidFill>
                <a:latin typeface="Arial Nova" panose="020B0504020202020204" pitchFamily="34" charset="0"/>
              </a:rPr>
              <a:t>Allow medical documentation extension(s) when feasible</a:t>
            </a:r>
          </a:p>
          <a:p>
            <a:pPr>
              <a:lnSpc>
                <a:spcPct val="120000"/>
              </a:lnSpc>
              <a:spcAft>
                <a:spcPts val="600"/>
              </a:spcAft>
            </a:pPr>
            <a:r>
              <a:rPr lang="en-US" sz="2400" dirty="0">
                <a:solidFill>
                  <a:schemeClr val="tx1"/>
                </a:solidFill>
                <a:latin typeface="Arial Nova" panose="020B0504020202020204" pitchFamily="34" charset="0"/>
              </a:rPr>
              <a:t>Rely on information from the employee and provide temporary accommodations while waiting for medical documentation</a:t>
            </a:r>
          </a:p>
          <a:p>
            <a:pPr>
              <a:lnSpc>
                <a:spcPct val="120000"/>
              </a:lnSpc>
              <a:spcAft>
                <a:spcPts val="600"/>
              </a:spcAft>
            </a:pPr>
            <a:r>
              <a:rPr lang="en-US" sz="2400" dirty="0">
                <a:solidFill>
                  <a:schemeClr val="tx1"/>
                </a:solidFill>
                <a:latin typeface="Arial Nova" panose="020B0504020202020204" pitchFamily="34" charset="0"/>
              </a:rPr>
              <a:t>Partner with the employee to explore solutions</a:t>
            </a:r>
          </a:p>
          <a:p>
            <a:pPr>
              <a:lnSpc>
                <a:spcPct val="120000"/>
              </a:lnSpc>
              <a:spcAft>
                <a:spcPts val="600"/>
              </a:spcAft>
            </a:pPr>
            <a:r>
              <a:rPr lang="en-US" sz="2400" dirty="0">
                <a:solidFill>
                  <a:schemeClr val="tx1"/>
                </a:solidFill>
                <a:latin typeface="Arial Nova" panose="020B0504020202020204" pitchFamily="34" charset="0"/>
              </a:rPr>
              <a:t>Forgo medical documentation when possible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3"/>
              </a:rPr>
              <a:t>A Flexible Approach to ADA Medical Documentation</a:t>
            </a:r>
            <a:r>
              <a:rPr kumimoji="0" lang="en-US" sz="2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p>
          <a:p>
            <a:pPr marL="0" indent="0">
              <a:buNone/>
            </a:pPr>
            <a:endParaRPr lang="en-US" dirty="0"/>
          </a:p>
        </p:txBody>
      </p:sp>
      <p:sp>
        <p:nvSpPr>
          <p:cNvPr id="4" name="Slide Number Placeholder 3">
            <a:extLst>
              <a:ext uri="{FF2B5EF4-FFF2-40B4-BE49-F238E27FC236}">
                <a16:creationId xmlns:a16="http://schemas.microsoft.com/office/drawing/2014/main" id="{AA6B5709-67F9-6016-0184-BE4302BDCC5B}"/>
              </a:ext>
            </a:extLst>
          </p:cNvPr>
          <p:cNvSpPr>
            <a:spLocks noGrp="1"/>
          </p:cNvSpPr>
          <p:nvPr>
            <p:ph type="sldNum" sz="quarter" idx="12"/>
          </p:nvPr>
        </p:nvSpPr>
        <p:spPr/>
        <p:txBody>
          <a:bodyPr/>
          <a:lstStyle/>
          <a:p>
            <a:fld id="{9FF96B15-8338-45D5-A943-561235072D66}" type="slidenum">
              <a:rPr lang="en-US" noProof="0" smtClean="0"/>
              <a:t>27</a:t>
            </a:fld>
            <a:endParaRPr lang="en-US" noProof="0" dirty="0"/>
          </a:p>
        </p:txBody>
      </p:sp>
      <p:pic>
        <p:nvPicPr>
          <p:cNvPr id="5" name="Picture 4">
            <a:extLst>
              <a:ext uri="{FF2B5EF4-FFF2-40B4-BE49-F238E27FC236}">
                <a16:creationId xmlns:a16="http://schemas.microsoft.com/office/drawing/2014/main" id="{CA65DA99-CED0-C4DB-46FE-5AE24909027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5563" y="2387368"/>
            <a:ext cx="719390" cy="719390"/>
          </a:xfrm>
          <a:prstGeom prst="rect">
            <a:avLst/>
          </a:prstGeom>
        </p:spPr>
      </p:pic>
    </p:spTree>
    <p:extLst>
      <p:ext uri="{BB962C8B-B14F-4D97-AF65-F5344CB8AC3E}">
        <p14:creationId xmlns:p14="http://schemas.microsoft.com/office/powerpoint/2010/main" val="207073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C6A7-B1E0-0824-013D-BA40BF063B46}"/>
              </a:ext>
            </a:extLst>
          </p:cNvPr>
          <p:cNvSpPr>
            <a:spLocks noGrp="1"/>
          </p:cNvSpPr>
          <p:nvPr>
            <p:ph type="title"/>
          </p:nvPr>
        </p:nvSpPr>
        <p:spPr/>
        <p:txBody>
          <a:bodyPr/>
          <a:lstStyle/>
          <a:p>
            <a:r>
              <a:rPr lang="en-US" sz="3200" dirty="0"/>
              <a:t>Scenarios—Requiring Regular and/or Frequent Recertification </a:t>
            </a:r>
          </a:p>
        </p:txBody>
      </p:sp>
      <p:sp>
        <p:nvSpPr>
          <p:cNvPr id="3" name="Content Placeholder 2">
            <a:extLst>
              <a:ext uri="{FF2B5EF4-FFF2-40B4-BE49-F238E27FC236}">
                <a16:creationId xmlns:a16="http://schemas.microsoft.com/office/drawing/2014/main" id="{FABF1A0C-6F9E-A19A-E398-FAB551514B58}"/>
              </a:ext>
            </a:extLst>
          </p:cNvPr>
          <p:cNvSpPr>
            <a:spLocks noGrp="1"/>
          </p:cNvSpPr>
          <p:nvPr>
            <p:ph idx="1"/>
          </p:nvPr>
        </p:nvSpPr>
        <p:spPr>
          <a:xfrm>
            <a:off x="1154955" y="2603499"/>
            <a:ext cx="10035784" cy="3958771"/>
          </a:xfrm>
        </p:spPr>
        <p:txBody>
          <a:bodyPr>
            <a:normAutofit fontScale="92500"/>
          </a:bodyPr>
          <a:lstStyle/>
          <a:p>
            <a:pPr>
              <a:lnSpc>
                <a:spcPct val="110000"/>
              </a:lnSpc>
              <a:spcAft>
                <a:spcPts val="600"/>
              </a:spcAft>
            </a:pPr>
            <a:r>
              <a:rPr lang="en-US" sz="2400" dirty="0">
                <a:solidFill>
                  <a:schemeClr val="tx1"/>
                </a:solidFill>
                <a:latin typeface="Arial Nova" panose="020B0504020202020204" pitchFamily="34" charset="0"/>
              </a:rPr>
              <a:t>Jovie was approved to wear earbuds as an accommodation to help reduce distractions and improve focus and productivity. Medical documentation shows Jovie’s health condition is ongoing and the accommodation need is indefinite, but the employer requires a new medical note every six months.</a:t>
            </a:r>
          </a:p>
          <a:p>
            <a:pPr>
              <a:lnSpc>
                <a:spcPct val="110000"/>
              </a:lnSpc>
              <a:spcAft>
                <a:spcPts val="600"/>
              </a:spcAft>
            </a:pPr>
            <a:r>
              <a:rPr lang="en-US" sz="2400" dirty="0">
                <a:solidFill>
                  <a:schemeClr val="tx1"/>
                </a:solidFill>
                <a:latin typeface="Arial Nova" panose="020B0504020202020204" pitchFamily="34" charset="0"/>
              </a:rPr>
              <a:t>Greenway Press is trying to reduce telework and get employees back to the workplace. To do so, it is implementing routine updates of medical documentation to recertify the ongoing need for previously approved telework accommodations.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3"/>
              </a:rPr>
              <a:t>Recertifying the Ongoing Need for Accommodation</a:t>
            </a:r>
            <a:r>
              <a:rPr kumimoji="0" lang="en-US" sz="2200" b="0" i="0"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endParaRPr kumimoji="0" lang="en-US" sz="2200" b="0" i="0" strike="noStrike" kern="1200" cap="none" spc="0" normalizeH="0" baseline="0" noProof="0" dirty="0">
              <a:ln>
                <a:noFill/>
              </a:ln>
              <a:solidFill>
                <a:srgbClr val="555555"/>
              </a:solidFill>
              <a:effectLst/>
              <a:uLnTx/>
              <a:uFillTx/>
              <a:latin typeface="Arial Nova" panose="020B0504020202020204" pitchFamily="34" charset="0"/>
              <a:ea typeface="+mn-e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E582BADD-0024-06E0-A4E8-A952127FAA42}"/>
              </a:ext>
            </a:extLst>
          </p:cNvPr>
          <p:cNvSpPr>
            <a:spLocks noGrp="1"/>
          </p:cNvSpPr>
          <p:nvPr>
            <p:ph type="sldNum" sz="quarter" idx="12"/>
          </p:nvPr>
        </p:nvSpPr>
        <p:spPr/>
        <p:txBody>
          <a:bodyPr/>
          <a:lstStyle/>
          <a:p>
            <a:fld id="{9FF96B15-8338-45D5-A943-561235072D66}" type="slidenum">
              <a:rPr lang="en-US" noProof="0" smtClean="0"/>
              <a:t>28</a:t>
            </a:fld>
            <a:endParaRPr lang="en-US" noProof="0" dirty="0"/>
          </a:p>
        </p:txBody>
      </p:sp>
    </p:spTree>
    <p:extLst>
      <p:ext uri="{BB962C8B-B14F-4D97-AF65-F5344CB8AC3E}">
        <p14:creationId xmlns:p14="http://schemas.microsoft.com/office/powerpoint/2010/main" val="4166471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4F69-A74D-B3BA-77CA-972C2E31746B}"/>
              </a:ext>
            </a:extLst>
          </p:cNvPr>
          <p:cNvSpPr>
            <a:spLocks noGrp="1"/>
          </p:cNvSpPr>
          <p:nvPr>
            <p:ph type="title"/>
          </p:nvPr>
        </p:nvSpPr>
        <p:spPr/>
        <p:txBody>
          <a:bodyPr/>
          <a:lstStyle/>
          <a:p>
            <a:r>
              <a:rPr lang="en-US" dirty="0"/>
              <a:t>Pause on Recertification</a:t>
            </a:r>
          </a:p>
        </p:txBody>
      </p:sp>
      <p:sp>
        <p:nvSpPr>
          <p:cNvPr id="3" name="Content Placeholder 2">
            <a:extLst>
              <a:ext uri="{FF2B5EF4-FFF2-40B4-BE49-F238E27FC236}">
                <a16:creationId xmlns:a16="http://schemas.microsoft.com/office/drawing/2014/main" id="{AA390EF7-5C17-0138-86EA-19D4A0C03EAF}"/>
              </a:ext>
            </a:extLst>
          </p:cNvPr>
          <p:cNvSpPr>
            <a:spLocks noGrp="1"/>
          </p:cNvSpPr>
          <p:nvPr>
            <p:ph idx="1"/>
          </p:nvPr>
        </p:nvSpPr>
        <p:spPr>
          <a:xfrm>
            <a:off x="1154955" y="2332651"/>
            <a:ext cx="10035784" cy="4135384"/>
          </a:xfrm>
        </p:spPr>
        <p:txBody>
          <a:bodyPr>
            <a:normAutofit/>
          </a:bodyPr>
          <a:lstStyle/>
          <a:p>
            <a:pPr marL="0" indent="0">
              <a:lnSpc>
                <a:spcPct val="110000"/>
              </a:lnSpc>
              <a:spcAft>
                <a:spcPts val="600"/>
              </a:spcAft>
              <a:buNone/>
            </a:pPr>
            <a:r>
              <a:rPr lang="en-US" sz="2400" b="1" dirty="0">
                <a:solidFill>
                  <a:schemeClr val="tx1"/>
                </a:solidFill>
                <a:latin typeface="Arial Nova" panose="020B0504020202020204" pitchFamily="34" charset="0"/>
              </a:rPr>
              <a:t>Key Considerations</a:t>
            </a:r>
          </a:p>
          <a:p>
            <a:pPr>
              <a:lnSpc>
                <a:spcPct val="110000"/>
              </a:lnSpc>
              <a:spcAft>
                <a:spcPts val="600"/>
              </a:spcAft>
            </a:pPr>
            <a:r>
              <a:rPr lang="en-US" sz="2200" dirty="0">
                <a:solidFill>
                  <a:schemeClr val="tx1"/>
                </a:solidFill>
                <a:latin typeface="Arial Nova" panose="020B0504020202020204" pitchFamily="34" charset="0"/>
              </a:rPr>
              <a:t>May check in periodically to ask whether the accommodation is effective,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but pause on recertification</a:t>
            </a:r>
          </a:p>
          <a:p>
            <a:pPr>
              <a:lnSpc>
                <a:spcPct val="110000"/>
              </a:lnSpc>
              <a:spcAft>
                <a:spcPts val="600"/>
              </a:spcAft>
            </a:pPr>
            <a:r>
              <a:rPr lang="en-US" sz="2200" dirty="0">
                <a:solidFill>
                  <a:schemeClr val="tx1"/>
                </a:solidFill>
                <a:latin typeface="Arial Nova" panose="020B0504020202020204" pitchFamily="34" charset="0"/>
              </a:rPr>
              <a:t>Only ask for updated medical documentation if the available information is not sufficient to substantiate that the employee has a disability and needs the accommodation requested</a:t>
            </a:r>
          </a:p>
          <a:p>
            <a:pPr>
              <a:lnSpc>
                <a:spcPct val="110000"/>
              </a:lnSpc>
              <a:spcAft>
                <a:spcPts val="600"/>
              </a:spcAft>
            </a:pPr>
            <a:r>
              <a:rPr lang="en-US" sz="2200" dirty="0">
                <a:solidFill>
                  <a:schemeClr val="tx1"/>
                </a:solidFill>
                <a:latin typeface="Arial Nova" panose="020B0504020202020204" pitchFamily="34" charset="0"/>
              </a:rPr>
              <a:t>Don't remove existing accommodations without adequate warning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to the employee</a:t>
            </a:r>
          </a:p>
        </p:txBody>
      </p:sp>
      <p:sp>
        <p:nvSpPr>
          <p:cNvPr id="4" name="Slide Number Placeholder 3">
            <a:extLst>
              <a:ext uri="{FF2B5EF4-FFF2-40B4-BE49-F238E27FC236}">
                <a16:creationId xmlns:a16="http://schemas.microsoft.com/office/drawing/2014/main" id="{771795FD-9D79-5900-F53B-D342E01E44E2}"/>
              </a:ext>
            </a:extLst>
          </p:cNvPr>
          <p:cNvSpPr>
            <a:spLocks noGrp="1"/>
          </p:cNvSpPr>
          <p:nvPr>
            <p:ph type="sldNum" sz="quarter" idx="12"/>
          </p:nvPr>
        </p:nvSpPr>
        <p:spPr/>
        <p:txBody>
          <a:bodyPr/>
          <a:lstStyle/>
          <a:p>
            <a:fld id="{9FF96B15-8338-45D5-A943-561235072D66}" type="slidenum">
              <a:rPr lang="en-US" noProof="0" smtClean="0"/>
              <a:t>29</a:t>
            </a:fld>
            <a:endParaRPr lang="en-US" noProof="0" dirty="0"/>
          </a:p>
        </p:txBody>
      </p:sp>
      <p:pic>
        <p:nvPicPr>
          <p:cNvPr id="5" name="Picture 4">
            <a:extLst>
              <a:ext uri="{FF2B5EF4-FFF2-40B4-BE49-F238E27FC236}">
                <a16:creationId xmlns:a16="http://schemas.microsoft.com/office/drawing/2014/main" id="{2F083A90-062B-293B-77DB-04DCAF0E89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9466" y="2332651"/>
            <a:ext cx="725487" cy="719390"/>
          </a:xfrm>
          <a:prstGeom prst="rect">
            <a:avLst/>
          </a:prstGeom>
        </p:spPr>
      </p:pic>
    </p:spTree>
    <p:extLst>
      <p:ext uri="{BB962C8B-B14F-4D97-AF65-F5344CB8AC3E}">
        <p14:creationId xmlns:p14="http://schemas.microsoft.com/office/powerpoint/2010/main" val="411652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a:xfrm>
            <a:off x="1154953" y="973668"/>
            <a:ext cx="8761413" cy="706964"/>
          </a:xfrm>
        </p:spPr>
        <p:txBody>
          <a:bodyPr anchor="ctr">
            <a:normAutofit/>
          </a:bodyPr>
          <a:lstStyle/>
          <a:p>
            <a:r>
              <a:rPr lang="en-US" dirty="0"/>
              <a:t>Housekeeping</a:t>
            </a:r>
          </a:p>
        </p:txBody>
      </p:sp>
      <p:graphicFrame>
        <p:nvGraphicFramePr>
          <p:cNvPr id="8" name="Content Placeholder 6" descr="Timeline placeholder ">
            <a:extLst>
              <a:ext uri="{FF2B5EF4-FFF2-40B4-BE49-F238E27FC236}">
                <a16:creationId xmlns:a16="http://schemas.microsoft.com/office/drawing/2014/main" id="{1E200075-8BD0-D14A-764B-DEA8FE7BDC22}"/>
              </a:ext>
            </a:extLst>
          </p:cNvPr>
          <p:cNvGraphicFramePr>
            <a:graphicFrameLocks/>
          </p:cNvGraphicFramePr>
          <p:nvPr>
            <p:extLst>
              <p:ext uri="{D42A27DB-BD31-4B8C-83A1-F6EECF244321}">
                <p14:modId xmlns:p14="http://schemas.microsoft.com/office/powerpoint/2010/main" val="855663620"/>
              </p:ext>
            </p:extLst>
          </p:nvPr>
        </p:nvGraphicFramePr>
        <p:xfrm>
          <a:off x="667236" y="2295526"/>
          <a:ext cx="10857528" cy="4114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6B48CA6F-C72D-F944-B10D-0504BB669B47}"/>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smtClean="0"/>
              <a:pPr>
                <a:spcAft>
                  <a:spcPts val="600"/>
                </a:spcAft>
              </a:pPr>
              <a:t>3</a:t>
            </a:fld>
            <a:endParaRPr lang="en-US" dirty="0"/>
          </a:p>
        </p:txBody>
      </p:sp>
    </p:spTree>
    <p:extLst>
      <p:ext uri="{BB962C8B-B14F-4D97-AF65-F5344CB8AC3E}">
        <p14:creationId xmlns:p14="http://schemas.microsoft.com/office/powerpoint/2010/main" val="94487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4524-5BD6-4443-6D31-1E86C0463D99}"/>
              </a:ext>
            </a:extLst>
          </p:cNvPr>
          <p:cNvSpPr>
            <a:spLocks noGrp="1"/>
          </p:cNvSpPr>
          <p:nvPr>
            <p:ph type="title"/>
          </p:nvPr>
        </p:nvSpPr>
        <p:spPr/>
        <p:txBody>
          <a:bodyPr/>
          <a:lstStyle/>
          <a:p>
            <a:r>
              <a:rPr lang="en-US" dirty="0"/>
              <a:t>ADA Medical Documentation</a:t>
            </a:r>
            <a:br>
              <a:rPr lang="en-US" dirty="0"/>
            </a:br>
            <a:r>
              <a:rPr lang="en-US" dirty="0"/>
              <a:t>Key Take-Aways</a:t>
            </a:r>
          </a:p>
        </p:txBody>
      </p:sp>
      <p:sp>
        <p:nvSpPr>
          <p:cNvPr id="3" name="Content Placeholder 2">
            <a:extLst>
              <a:ext uri="{FF2B5EF4-FFF2-40B4-BE49-F238E27FC236}">
                <a16:creationId xmlns:a16="http://schemas.microsoft.com/office/drawing/2014/main" id="{DA3E43FE-1AA2-137C-6844-3B18CA2A2E8D}"/>
              </a:ext>
            </a:extLst>
          </p:cNvPr>
          <p:cNvSpPr>
            <a:spLocks noGrp="1"/>
          </p:cNvSpPr>
          <p:nvPr>
            <p:ph idx="1"/>
          </p:nvPr>
        </p:nvSpPr>
        <p:spPr>
          <a:xfrm>
            <a:off x="1154955" y="2498035"/>
            <a:ext cx="10035784" cy="4064235"/>
          </a:xfrm>
        </p:spPr>
        <p:txBody>
          <a:bodyPr/>
          <a:lstStyle/>
          <a:p>
            <a:pPr>
              <a:spcAft>
                <a:spcPts val="600"/>
              </a:spcAft>
            </a:pPr>
            <a:r>
              <a:rPr lang="en-US" sz="2200" dirty="0">
                <a:solidFill>
                  <a:schemeClr val="tx1"/>
                </a:solidFill>
                <a:latin typeface="Arial Nova" panose="020B0504020202020204" pitchFamily="34" charset="0"/>
              </a:rPr>
              <a:t>Determine whether accommodation request is covered under current policy</a:t>
            </a:r>
          </a:p>
          <a:p>
            <a:pPr>
              <a:spcAft>
                <a:spcPts val="600"/>
              </a:spcAft>
            </a:pPr>
            <a:r>
              <a:rPr lang="en-US" sz="2200" dirty="0">
                <a:solidFill>
                  <a:schemeClr val="tx1"/>
                </a:solidFill>
                <a:latin typeface="Arial Nova" panose="020B0504020202020204" pitchFamily="34" charset="0"/>
              </a:rPr>
              <a:t>Assess what is already known/documented about the medical condition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and need for accommodation before requesting medical documentation</a:t>
            </a:r>
          </a:p>
          <a:p>
            <a:pPr>
              <a:spcAft>
                <a:spcPts val="600"/>
              </a:spcAft>
            </a:pPr>
            <a:r>
              <a:rPr lang="en-US" sz="2200" dirty="0">
                <a:solidFill>
                  <a:schemeClr val="tx1"/>
                </a:solidFill>
                <a:latin typeface="Arial Nova" panose="020B0504020202020204" pitchFamily="34" charset="0"/>
              </a:rPr>
              <a:t>Specify what type of information is necessary regarding the disability, its functional limitations, and the need for reasonable accommodation</a:t>
            </a:r>
          </a:p>
          <a:p>
            <a:pPr>
              <a:spcAft>
                <a:spcPts val="600"/>
              </a:spcAft>
            </a:pPr>
            <a:r>
              <a:rPr lang="en-US" sz="2200" dirty="0">
                <a:solidFill>
                  <a:schemeClr val="tx1"/>
                </a:solidFill>
                <a:latin typeface="Arial Nova" panose="020B0504020202020204" pitchFamily="34" charset="0"/>
              </a:rPr>
              <a:t>Discuss with the employee the nature of their disability and functional limitations as an alternative to requesting documentation, when feasible</a:t>
            </a:r>
          </a:p>
          <a:p>
            <a:pPr marL="0" indent="0">
              <a:buNone/>
            </a:pPr>
            <a:r>
              <a:rPr lang="en-US" sz="2000" dirty="0">
                <a:solidFill>
                  <a:schemeClr val="tx1"/>
                </a:solidFill>
                <a:latin typeface="Arial Nova" panose="020B0504020202020204" pitchFamily="34" charset="0"/>
                <a:hlinkClick r:id="rId3"/>
              </a:rPr>
              <a:t>To Ask, or Not to Ask?—Knowing When to Request Medical Information</a:t>
            </a:r>
            <a:r>
              <a:rPr lang="en-US" sz="2000" dirty="0">
                <a:solidFill>
                  <a:schemeClr val="tx1"/>
                </a:solidFill>
                <a:latin typeface="Arial Nova" panose="020B0504020202020204" pitchFamily="34" charset="0"/>
              </a:rPr>
              <a:t> (JAN)</a:t>
            </a:r>
          </a:p>
        </p:txBody>
      </p:sp>
      <p:pic>
        <p:nvPicPr>
          <p:cNvPr id="5" name="Picture 4">
            <a:extLst>
              <a:ext uri="{FF2B5EF4-FFF2-40B4-BE49-F238E27FC236}">
                <a16:creationId xmlns:a16="http://schemas.microsoft.com/office/drawing/2014/main" id="{71352D4E-2CB0-F8D9-6B21-F875370313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33660" y="679572"/>
            <a:ext cx="1066480" cy="1066480"/>
          </a:xfrm>
          <a:prstGeom prst="rect">
            <a:avLst/>
          </a:prstGeom>
        </p:spPr>
      </p:pic>
      <p:sp>
        <p:nvSpPr>
          <p:cNvPr id="4" name="Slide Number Placeholder 3">
            <a:extLst>
              <a:ext uri="{FF2B5EF4-FFF2-40B4-BE49-F238E27FC236}">
                <a16:creationId xmlns:a16="http://schemas.microsoft.com/office/drawing/2014/main" id="{503C6CD3-14F3-855D-615D-06B25AD9852B}"/>
              </a:ext>
            </a:extLst>
          </p:cNvPr>
          <p:cNvSpPr>
            <a:spLocks noGrp="1"/>
          </p:cNvSpPr>
          <p:nvPr>
            <p:ph type="sldNum" sz="quarter" idx="12"/>
          </p:nvPr>
        </p:nvSpPr>
        <p:spPr/>
        <p:txBody>
          <a:bodyPr/>
          <a:lstStyle/>
          <a:p>
            <a:fld id="{9FF96B15-8338-45D5-A943-561235072D66}" type="slidenum">
              <a:rPr lang="en-US" noProof="0" smtClean="0"/>
              <a:t>30</a:t>
            </a:fld>
            <a:endParaRPr lang="en-US" noProof="0" dirty="0"/>
          </a:p>
        </p:txBody>
      </p:sp>
    </p:spTree>
    <p:extLst>
      <p:ext uri="{BB962C8B-B14F-4D97-AF65-F5344CB8AC3E}">
        <p14:creationId xmlns:p14="http://schemas.microsoft.com/office/powerpoint/2010/main" val="1024839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38FF-D993-843C-D64D-1A057CA1CB39}"/>
              </a:ext>
            </a:extLst>
          </p:cNvPr>
          <p:cNvSpPr>
            <a:spLocks noGrp="1"/>
          </p:cNvSpPr>
          <p:nvPr>
            <p:ph type="title"/>
          </p:nvPr>
        </p:nvSpPr>
        <p:spPr>
          <a:xfrm>
            <a:off x="1153907" y="1693332"/>
            <a:ext cx="3860260" cy="1735668"/>
          </a:xfrm>
        </p:spPr>
        <p:txBody>
          <a:bodyPr anchor="b">
            <a:normAutofit/>
          </a:bodyPr>
          <a:lstStyle/>
          <a:p>
            <a:r>
              <a:rPr lang="en-US" sz="3600" dirty="0"/>
              <a:t>Questions?</a:t>
            </a:r>
          </a:p>
        </p:txBody>
      </p:sp>
      <p:pic>
        <p:nvPicPr>
          <p:cNvPr id="6" name="Content Placeholder 5">
            <a:extLst>
              <a:ext uri="{FF2B5EF4-FFF2-40B4-BE49-F238E27FC236}">
                <a16:creationId xmlns:a16="http://schemas.microsoft.com/office/drawing/2014/main" id="{B1F11E0C-6C27-8EC0-AD09-BD77462E86F1}"/>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l="49562" r="7447" b="-1"/>
          <a:stretch/>
        </p:blipFill>
        <p:spPr>
          <a:xfrm>
            <a:off x="6058861" y="478881"/>
            <a:ext cx="5582675" cy="5908526"/>
          </a:xfrm>
          <a:noFill/>
        </p:spPr>
      </p:pic>
      <p:sp>
        <p:nvSpPr>
          <p:cNvPr id="3" name="Rectangle 2">
            <a:extLst>
              <a:ext uri="{FF2B5EF4-FFF2-40B4-BE49-F238E27FC236}">
                <a16:creationId xmlns:a16="http://schemas.microsoft.com/office/drawing/2014/main" id="{62E93CD3-C73D-E459-AE0B-5BF2986A522B}"/>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71BB506E-0B01-8078-3787-95F189F5F9D6}"/>
              </a:ext>
            </a:extLst>
          </p:cNvPr>
          <p:cNvSpPr>
            <a:spLocks noGrp="1"/>
          </p:cNvSpPr>
          <p:nvPr>
            <p:ph type="body" sz="half" idx="2"/>
          </p:nvPr>
        </p:nvSpPr>
        <p:spPr>
          <a:xfrm>
            <a:off x="1154955" y="3657600"/>
            <a:ext cx="3859212" cy="1371600"/>
          </a:xfrm>
        </p:spPr>
        <p:txBody>
          <a:bodyPr>
            <a:normAutofit/>
          </a:bodyPr>
          <a:lstStyle/>
          <a:p>
            <a:pPr marL="0" indent="0">
              <a:buNone/>
            </a:pPr>
            <a:r>
              <a:rPr lang="en-US" sz="2800" dirty="0"/>
              <a:t>Use the Q&amp;A Feature</a:t>
            </a:r>
          </a:p>
        </p:txBody>
      </p:sp>
      <p:sp>
        <p:nvSpPr>
          <p:cNvPr id="4" name="Slide Number Placeholder 3">
            <a:extLst>
              <a:ext uri="{FF2B5EF4-FFF2-40B4-BE49-F238E27FC236}">
                <a16:creationId xmlns:a16="http://schemas.microsoft.com/office/drawing/2014/main" id="{52C50BB1-6C1A-A177-73D6-D902A4FC5266}"/>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31</a:t>
            </a:fld>
            <a:endParaRPr lang="en-US" noProof="0" dirty="0"/>
          </a:p>
        </p:txBody>
      </p:sp>
    </p:spTree>
    <p:extLst>
      <p:ext uri="{BB962C8B-B14F-4D97-AF65-F5344CB8AC3E}">
        <p14:creationId xmlns:p14="http://schemas.microsoft.com/office/powerpoint/2010/main" val="2600961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a:blip r:embed="rId3"/>
          <a:srcRect l="18461" r="18461"/>
          <a:stretch/>
        </p:blipFill>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3" name="Rectangle 2">
            <a:extLst>
              <a:ext uri="{FF2B5EF4-FFF2-40B4-BE49-F238E27FC236}">
                <a16:creationId xmlns:a16="http://schemas.microsoft.com/office/drawing/2014/main" id="{7566714F-D0B1-F09E-AD32-746D5BA35DB7}"/>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925306" y="4155140"/>
            <a:ext cx="4466965" cy="1419163"/>
          </a:xfrm>
        </p:spPr>
        <p:txBody>
          <a:bodyPr anchor="b">
            <a:normAutofit fontScale="90000"/>
          </a:bodyPr>
          <a:lstStyle/>
          <a:p>
            <a:r>
              <a:rPr lang="en-US" sz="3200" dirty="0"/>
              <a:t>Next JAN Webcast</a:t>
            </a:r>
            <a:br>
              <a:rPr lang="en-US" sz="3200" dirty="0">
                <a:latin typeface="Arial Nova" panose="020B0504020202020204" pitchFamily="34" charset="0"/>
              </a:rPr>
            </a:br>
            <a:br>
              <a:rPr lang="en-US" sz="3200" dirty="0"/>
            </a:br>
            <a:r>
              <a:rPr lang="en-US" sz="3200" dirty="0"/>
              <a:t>Ask JAN! Q&amp;A: </a:t>
            </a:r>
            <a:br>
              <a:rPr lang="en-US" sz="3200" dirty="0"/>
            </a:br>
            <a:r>
              <a:rPr lang="en-US" sz="3200" dirty="0"/>
              <a:t>Sensory Team Edition</a:t>
            </a:r>
            <a:br>
              <a:rPr lang="en-US" sz="3200" dirty="0"/>
            </a:br>
            <a:r>
              <a:rPr lang="en-US" sz="3200" dirty="0"/>
              <a:t>March 14, 2024</a:t>
            </a:r>
            <a:br>
              <a:rPr lang="en-US" sz="3200" dirty="0"/>
            </a:br>
            <a:r>
              <a:rPr lang="en-US" sz="3200" dirty="0"/>
              <a:t>2:00 PM - 3:00 ET</a:t>
            </a:r>
            <a:br>
              <a:rPr lang="en-US" sz="3200" dirty="0"/>
            </a:br>
            <a:br>
              <a:rPr lang="en-US" sz="3200" dirty="0"/>
            </a:br>
            <a:r>
              <a:rPr lang="en-US" sz="3200" dirty="0"/>
              <a:t>Register at:</a:t>
            </a:r>
            <a:br>
              <a:rPr lang="en-US" sz="3200" dirty="0"/>
            </a:br>
            <a:r>
              <a:rPr lang="en-US" sz="2700" dirty="0"/>
              <a:t>AskJAN.org/Events/Register/2024-Webcast-Series.cfm</a:t>
            </a:r>
            <a:endParaRPr lang="en-US" sz="3200" dirty="0"/>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52540" y="295729"/>
            <a:ext cx="838199" cy="767687"/>
          </a:xfrm>
        </p:spPr>
        <p:txBody>
          <a:bodyPr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32</a:t>
            </a:fld>
            <a:endParaRPr kumimoji="0" lang="en-US" sz="2800" b="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2513913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EEC43C9-E095-67E3-548A-2BB77B94F7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541" y="1063416"/>
            <a:ext cx="4023709" cy="1188823"/>
          </a:xfrm>
          <a:prstGeom prst="rect">
            <a:avLst/>
          </a:prstGeom>
        </p:spPr>
      </p:pic>
      <p:sp>
        <p:nvSpPr>
          <p:cNvPr id="2" name="Title 1">
            <a:extLst>
              <a:ext uri="{FF2B5EF4-FFF2-40B4-BE49-F238E27FC236}">
                <a16:creationId xmlns:a16="http://schemas.microsoft.com/office/drawing/2014/main" id="{01E330EF-AD71-4BCA-912D-98E229FAD44D}"/>
              </a:ext>
              <a:ext uri="{C183D7F6-B498-43B3-948B-1728B52AA6E4}">
                <adec:decorative xmlns:adec="http://schemas.microsoft.com/office/drawing/2017/decorative" val="0"/>
              </a:ext>
            </a:extLst>
          </p:cNvPr>
          <p:cNvSpPr>
            <a:spLocks noGrp="1"/>
          </p:cNvSpPr>
          <p:nvPr>
            <p:ph type="title"/>
          </p:nvPr>
        </p:nvSpPr>
        <p:spPr>
          <a:xfrm>
            <a:off x="862541" y="2367847"/>
            <a:ext cx="3438881" cy="1041323"/>
          </a:xfrm>
        </p:spPr>
        <p:txBody>
          <a:bodyPr/>
          <a:lstStyle/>
          <a:p>
            <a:r>
              <a:rPr lang="en-US" sz="3600" dirty="0"/>
              <a:t>Ask JAN!</a:t>
            </a:r>
            <a:br>
              <a:rPr lang="en-US" sz="3600" dirty="0"/>
            </a:br>
            <a:r>
              <a:rPr lang="en-US" sz="3600" dirty="0"/>
              <a:t>We can help.</a:t>
            </a:r>
          </a:p>
        </p:txBody>
      </p:sp>
      <p:pic>
        <p:nvPicPr>
          <p:cNvPr id="41" name="Picture Placeholder 11">
            <a:extLst>
              <a:ext uri="{FF2B5EF4-FFF2-40B4-BE49-F238E27FC236}">
                <a16:creationId xmlns:a16="http://schemas.microsoft.com/office/drawing/2014/main" id="{92A8BC8F-2976-270B-A023-7FA48DE9512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05845" y="1932281"/>
            <a:ext cx="1041323" cy="1041323"/>
          </a:xfrm>
          <a:prstGeom prst="rect">
            <a:avLst/>
          </a:prstGeom>
        </p:spPr>
      </p:pic>
      <p:sp>
        <p:nvSpPr>
          <p:cNvPr id="42" name="Text Placeholder 3">
            <a:extLst>
              <a:ext uri="{FF2B5EF4-FFF2-40B4-BE49-F238E27FC236}">
                <a16:creationId xmlns:a16="http://schemas.microsoft.com/office/drawing/2014/main" id="{57338516-3B96-1DA9-220C-18F80F2B9D7E}"/>
              </a:ext>
              <a:ext uri="{C183D7F6-B498-43B3-948B-1728B52AA6E4}">
                <adec:decorative xmlns:adec="http://schemas.microsoft.com/office/drawing/2017/decorative" val="0"/>
              </a:ext>
            </a:extLst>
          </p:cNvPr>
          <p:cNvSpPr>
            <a:spLocks noGrp="1"/>
          </p:cNvSpPr>
          <p:nvPr>
            <p:ph type="body" sz="quarter" idx="14"/>
          </p:nvPr>
        </p:nvSpPr>
        <p:spPr>
          <a:xfrm>
            <a:off x="6189670" y="1582467"/>
            <a:ext cx="2095046" cy="1826703"/>
          </a:xfrm>
        </p:spPr>
        <p:txBody>
          <a:bodyPr>
            <a:normAutofit/>
          </a:bodyPr>
          <a:lstStyle/>
          <a:p>
            <a:r>
              <a:rPr lang="en-US" sz="2400" dirty="0">
                <a:solidFill>
                  <a:schemeClr val="tx1"/>
                </a:solidFill>
                <a:latin typeface="Arial Nova" panose="020B0504020202020204" pitchFamily="34" charset="0"/>
              </a:rPr>
              <a:t>AskJAN.org</a:t>
            </a:r>
          </a:p>
        </p:txBody>
      </p:sp>
      <p:pic>
        <p:nvPicPr>
          <p:cNvPr id="45" name="Picture Placeholder 13">
            <a:extLst>
              <a:ext uri="{FF2B5EF4-FFF2-40B4-BE49-F238E27FC236}">
                <a16:creationId xmlns:a16="http://schemas.microsoft.com/office/drawing/2014/main" id="{2FC41F3C-459E-44E8-609F-D292DAA58D1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410099" y="1932281"/>
            <a:ext cx="1041323" cy="1041323"/>
          </a:xfrm>
          <a:prstGeom prst="rect">
            <a:avLst/>
          </a:prstGeom>
        </p:spPr>
      </p:pic>
      <p:sp>
        <p:nvSpPr>
          <p:cNvPr id="46" name="Text Placeholder 5">
            <a:extLst>
              <a:ext uri="{FF2B5EF4-FFF2-40B4-BE49-F238E27FC236}">
                <a16:creationId xmlns:a16="http://schemas.microsoft.com/office/drawing/2014/main" id="{7C703D28-B573-C5C1-2AC3-3BED8B6D664C}"/>
              </a:ext>
              <a:ext uri="{C183D7F6-B498-43B3-948B-1728B52AA6E4}">
                <adec:decorative xmlns:adec="http://schemas.microsoft.com/office/drawing/2017/decorative" val="0"/>
              </a:ext>
            </a:extLst>
          </p:cNvPr>
          <p:cNvSpPr>
            <a:spLocks noGrp="1"/>
          </p:cNvSpPr>
          <p:nvPr>
            <p:ph type="body" sz="quarter" idx="16"/>
          </p:nvPr>
        </p:nvSpPr>
        <p:spPr>
          <a:xfrm>
            <a:off x="9519533" y="1582467"/>
            <a:ext cx="2095046" cy="1826703"/>
          </a:xfrm>
        </p:spPr>
        <p:txBody>
          <a:bodyPr>
            <a:normAutofit/>
          </a:bodyPr>
          <a:lstStyle/>
          <a:p>
            <a:r>
              <a:rPr lang="en-US" sz="2400" dirty="0">
                <a:solidFill>
                  <a:schemeClr val="tx1"/>
                </a:solidFill>
                <a:latin typeface="Arial Nova" panose="020B0504020202020204" pitchFamily="34" charset="0"/>
              </a:rPr>
              <a:t>800.526.7234</a:t>
            </a:r>
          </a:p>
        </p:txBody>
      </p:sp>
      <p:pic>
        <p:nvPicPr>
          <p:cNvPr id="43" name="Picture Placeholder 15">
            <a:extLst>
              <a:ext uri="{FF2B5EF4-FFF2-40B4-BE49-F238E27FC236}">
                <a16:creationId xmlns:a16="http://schemas.microsoft.com/office/drawing/2014/main" id="{B03C9C3B-1633-C2FA-81F1-5A2CDB2A921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132878" y="4089820"/>
            <a:ext cx="931409" cy="931409"/>
          </a:xfrm>
          <a:prstGeom prst="rect">
            <a:avLst/>
          </a:prstGeom>
        </p:spPr>
      </p:pic>
      <p:sp>
        <p:nvSpPr>
          <p:cNvPr id="44" name="Text Placeholder 7">
            <a:extLst>
              <a:ext uri="{FF2B5EF4-FFF2-40B4-BE49-F238E27FC236}">
                <a16:creationId xmlns:a16="http://schemas.microsoft.com/office/drawing/2014/main" id="{ECE6B6E0-EF5B-CB2D-1332-473BD6CE7BC9}"/>
              </a:ext>
              <a:ext uri="{C183D7F6-B498-43B3-948B-1728B52AA6E4}">
                <adec:decorative xmlns:adec="http://schemas.microsoft.com/office/drawing/2017/decorative" val="0"/>
              </a:ext>
            </a:extLst>
          </p:cNvPr>
          <p:cNvSpPr txBox="1">
            <a:spLocks/>
          </p:cNvSpPr>
          <p:nvPr/>
        </p:nvSpPr>
        <p:spPr>
          <a:xfrm>
            <a:off x="6189670" y="3630092"/>
            <a:ext cx="2095046" cy="182670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chemeClr val="tx1"/>
                </a:solidFill>
                <a:latin typeface="Arial Nova" panose="020B0504020202020204" pitchFamily="34" charset="0"/>
              </a:rPr>
              <a:t>Live Chat @ AskJAN.org</a:t>
            </a:r>
          </a:p>
        </p:txBody>
      </p:sp>
      <p:pic>
        <p:nvPicPr>
          <p:cNvPr id="47" name="Picture Placeholder 17">
            <a:extLst>
              <a:ext uri="{FF2B5EF4-FFF2-40B4-BE49-F238E27FC236}">
                <a16:creationId xmlns:a16="http://schemas.microsoft.com/office/drawing/2014/main" id="{F691515C-F1FC-2537-1B75-5B817005A8D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410099" y="3979906"/>
            <a:ext cx="1041323" cy="1041323"/>
          </a:xfrm>
          <a:prstGeom prst="rect">
            <a:avLst/>
          </a:prstGeom>
        </p:spPr>
      </p:pic>
      <p:sp>
        <p:nvSpPr>
          <p:cNvPr id="48" name="Text Placeholder 9">
            <a:extLst>
              <a:ext uri="{FF2B5EF4-FFF2-40B4-BE49-F238E27FC236}">
                <a16:creationId xmlns:a16="http://schemas.microsoft.com/office/drawing/2014/main" id="{A356DA05-C3E9-C17A-B92D-05AEE827DF87}"/>
              </a:ext>
              <a:ext uri="{C183D7F6-B498-43B3-948B-1728B52AA6E4}">
                <adec:decorative xmlns:adec="http://schemas.microsoft.com/office/drawing/2017/decorative" val="0"/>
              </a:ext>
            </a:extLst>
          </p:cNvPr>
          <p:cNvSpPr txBox="1">
            <a:spLocks/>
          </p:cNvSpPr>
          <p:nvPr/>
        </p:nvSpPr>
        <p:spPr>
          <a:xfrm>
            <a:off x="9552605" y="3657560"/>
            <a:ext cx="2515585" cy="182670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chemeClr val="tx1"/>
                </a:solidFill>
                <a:latin typeface="Arial Nova" panose="020B0504020202020204" pitchFamily="34" charset="0"/>
              </a:rPr>
              <a:t>Email </a:t>
            </a:r>
            <a:r>
              <a:rPr lang="en-US" sz="2200" dirty="0">
                <a:solidFill>
                  <a:schemeClr val="tx1"/>
                </a:solidFill>
                <a:latin typeface="Arial Nova" panose="020B0504020202020204" pitchFamily="34" charset="0"/>
              </a:rPr>
              <a:t>JAN@AskJAN.org</a:t>
            </a:r>
          </a:p>
        </p:txBody>
      </p:sp>
      <p:sp>
        <p:nvSpPr>
          <p:cNvPr id="40" name="Slide Number Placeholder 39">
            <a:extLst>
              <a:ext uri="{FF2B5EF4-FFF2-40B4-BE49-F238E27FC236}">
                <a16:creationId xmlns:a16="http://schemas.microsoft.com/office/drawing/2014/main" id="{4DABF0CA-4857-BEF3-B808-36FE0B882D7C}"/>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33</a:t>
            </a:fld>
            <a:endParaRPr lang="en-US" noProof="0" dirty="0"/>
          </a:p>
        </p:txBody>
      </p:sp>
      <p:sp>
        <p:nvSpPr>
          <p:cNvPr id="3" name="Slide Number Placeholder 39">
            <a:extLst>
              <a:ext uri="{FF2B5EF4-FFF2-40B4-BE49-F238E27FC236}">
                <a16:creationId xmlns:a16="http://schemas.microsoft.com/office/drawing/2014/main" id="{C5DC2D53-D76E-AFFE-7335-3CB5C6A08A6B}"/>
              </a:ext>
              <a:ext uri="{C183D7F6-B498-43B3-948B-1728B52AA6E4}">
                <adec:decorative xmlns:adec="http://schemas.microsoft.com/office/drawing/2017/decorative" val="0"/>
              </a:ext>
            </a:extLst>
          </p:cNvPr>
          <p:cNvSpPr txBox="1">
            <a:spLocks/>
          </p:cNvSpPr>
          <p:nvPr/>
        </p:nvSpPr>
        <p:spPr>
          <a:xfrm>
            <a:off x="10331940" y="6679964"/>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33</a:t>
            </a:fld>
            <a:endParaRPr lang="en-US" dirty="0"/>
          </a:p>
        </p:txBody>
      </p:sp>
    </p:spTree>
    <p:extLst>
      <p:ext uri="{BB962C8B-B14F-4D97-AF65-F5344CB8AC3E}">
        <p14:creationId xmlns:p14="http://schemas.microsoft.com/office/powerpoint/2010/main" val="1486305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E3BFE9F-3442-A848-F9D2-678CE722CF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541" y="1063416"/>
            <a:ext cx="4023709" cy="1188823"/>
          </a:xfrm>
          <a:prstGeom prst="rect">
            <a:avLst/>
          </a:prstGeom>
        </p:spPr>
      </p:pic>
      <p:sp>
        <p:nvSpPr>
          <p:cNvPr id="2" name="Title 1">
            <a:extLst>
              <a:ext uri="{FF2B5EF4-FFF2-40B4-BE49-F238E27FC236}">
                <a16:creationId xmlns:a16="http://schemas.microsoft.com/office/drawing/2014/main" id="{2F783E27-482F-1AC7-76D4-997CD0EC5256}"/>
              </a:ext>
              <a:ext uri="{C183D7F6-B498-43B3-948B-1728B52AA6E4}">
                <adec:decorative xmlns:adec="http://schemas.microsoft.com/office/drawing/2017/decorative" val="0"/>
              </a:ext>
            </a:extLst>
          </p:cNvPr>
          <p:cNvSpPr>
            <a:spLocks noGrp="1"/>
          </p:cNvSpPr>
          <p:nvPr>
            <p:ph type="title"/>
          </p:nvPr>
        </p:nvSpPr>
        <p:spPr>
          <a:xfrm>
            <a:off x="854258" y="2377120"/>
            <a:ext cx="3438881" cy="525106"/>
          </a:xfrm>
        </p:spPr>
        <p:txBody>
          <a:bodyPr anchor="ctr">
            <a:normAutofit fontScale="90000"/>
          </a:bodyPr>
          <a:lstStyle/>
          <a:p>
            <a:r>
              <a:rPr lang="en-US" sz="3600" dirty="0"/>
              <a:t>Social Media</a:t>
            </a:r>
          </a:p>
        </p:txBody>
      </p:sp>
      <p:pic>
        <p:nvPicPr>
          <p:cNvPr id="7" name="Graphic 6" descr="Facebook">
            <a:extLst>
              <a:ext uri="{FF2B5EF4-FFF2-40B4-BE49-F238E27FC236}">
                <a16:creationId xmlns:a16="http://schemas.microsoft.com/office/drawing/2014/main" id="{A83065C5-8AE7-0C02-93B8-8EAC48C7FFFB}"/>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3361" y="1487815"/>
            <a:ext cx="495300" cy="781050"/>
          </a:xfrm>
          <a:prstGeom prst="rect">
            <a:avLst/>
          </a:prstGeom>
        </p:spPr>
      </p:pic>
      <p:sp>
        <p:nvSpPr>
          <p:cNvPr id="46" name="Text Placeholder 1">
            <a:extLst>
              <a:ext uri="{FF2B5EF4-FFF2-40B4-BE49-F238E27FC236}">
                <a16:creationId xmlns:a16="http://schemas.microsoft.com/office/drawing/2014/main" id="{D9F8A992-1932-6E0D-4330-30FD05AAEFC2}"/>
              </a:ext>
              <a:ext uri="{C183D7F6-B498-43B3-948B-1728B52AA6E4}">
                <adec:decorative xmlns:adec="http://schemas.microsoft.com/office/drawing/2017/decorative" val="0"/>
              </a:ext>
            </a:extLst>
          </p:cNvPr>
          <p:cNvSpPr txBox="1">
            <a:spLocks/>
          </p:cNvSpPr>
          <p:nvPr/>
        </p:nvSpPr>
        <p:spPr>
          <a:xfrm>
            <a:off x="6218159" y="1487815"/>
            <a:ext cx="5149959" cy="767688"/>
          </a:xfrm>
          <a:prstGeom prst="roundRect">
            <a:avLst/>
          </a:prstGeom>
          <a:solidFill>
            <a:schemeClr val="bg1">
              <a:lumMod val="95000"/>
            </a:schemeClr>
          </a:solidFill>
          <a:ln w="31750">
            <a:solidFill>
              <a:schemeClr val="accent1"/>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9600" dirty="0">
                <a:latin typeface="Arial Nova" panose="020B0504020202020204" pitchFamily="34" charset="0"/>
                <a:hlinkClick r:id="rId6"/>
              </a:rPr>
              <a:t>Job Accommodation Network</a:t>
            </a:r>
            <a:endParaRPr lang="en-US" sz="9600" dirty="0"/>
          </a:p>
        </p:txBody>
      </p:sp>
      <p:pic>
        <p:nvPicPr>
          <p:cNvPr id="11" name="Graphic 10" descr="LinkedIn">
            <a:extLst>
              <a:ext uri="{FF2B5EF4-FFF2-40B4-BE49-F238E27FC236}">
                <a16:creationId xmlns:a16="http://schemas.microsoft.com/office/drawing/2014/main" id="{4DD2D8FF-6966-5A4F-3540-5B97B9A0C6C3}"/>
              </a:ext>
              <a:ext uri="{C183D7F6-B498-43B3-948B-1728B52AA6E4}">
                <adec:decorative xmlns:adec="http://schemas.microsoft.com/office/drawing/2017/decorative" val="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3361" y="2450839"/>
            <a:ext cx="685800" cy="781050"/>
          </a:xfrm>
          <a:prstGeom prst="rect">
            <a:avLst/>
          </a:prstGeom>
        </p:spPr>
      </p:pic>
      <p:sp>
        <p:nvSpPr>
          <p:cNvPr id="48" name="Text Placeholder 2">
            <a:extLst>
              <a:ext uri="{FF2B5EF4-FFF2-40B4-BE49-F238E27FC236}">
                <a16:creationId xmlns:a16="http://schemas.microsoft.com/office/drawing/2014/main" id="{30520608-31A9-CF65-21AD-BE141DBB81F3}"/>
              </a:ext>
              <a:ext uri="{C183D7F6-B498-43B3-948B-1728B52AA6E4}">
                <adec:decorative xmlns:adec="http://schemas.microsoft.com/office/drawing/2017/decorative" val="0"/>
              </a:ext>
            </a:extLst>
          </p:cNvPr>
          <p:cNvSpPr txBox="1">
            <a:spLocks/>
          </p:cNvSpPr>
          <p:nvPr/>
        </p:nvSpPr>
        <p:spPr>
          <a:xfrm>
            <a:off x="6211604" y="2511889"/>
            <a:ext cx="5119582" cy="720000"/>
          </a:xfrm>
          <a:prstGeom prst="roundRect">
            <a:avLst/>
          </a:prstGeom>
          <a:solidFill>
            <a:schemeClr val="bg1">
              <a:lumMod val="95000"/>
            </a:schemeClr>
          </a:solidFill>
          <a:ln w="31750">
            <a:solidFill>
              <a:schemeClr val="accent2"/>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9600" dirty="0">
                <a:latin typeface="Arial Nova" panose="020B0504020202020204" pitchFamily="34" charset="0"/>
                <a:hlinkClick r:id="rId9"/>
              </a:rPr>
              <a:t>Job Accommodation Network </a:t>
            </a:r>
            <a:endParaRPr lang="en-US" dirty="0"/>
          </a:p>
        </p:txBody>
      </p:sp>
      <p:pic>
        <p:nvPicPr>
          <p:cNvPr id="49" name="Graphic 48" descr="X (Twitter)">
            <a:extLst>
              <a:ext uri="{FF2B5EF4-FFF2-40B4-BE49-F238E27FC236}">
                <a16:creationId xmlns:a16="http://schemas.microsoft.com/office/drawing/2014/main" id="{773C94A9-9F8D-E9C3-6417-F91CF8C25804}"/>
              </a:ext>
              <a:ext uri="{C183D7F6-B498-43B3-948B-1728B52AA6E4}">
                <adec:decorative xmlns:adec="http://schemas.microsoft.com/office/drawing/2017/decorative" val="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4596" y="3493987"/>
            <a:ext cx="785661" cy="785661"/>
          </a:xfrm>
          <a:prstGeom prst="rect">
            <a:avLst/>
          </a:prstGeom>
        </p:spPr>
      </p:pic>
      <p:sp>
        <p:nvSpPr>
          <p:cNvPr id="50" name="Text Placeholder 3">
            <a:extLst>
              <a:ext uri="{FF2B5EF4-FFF2-40B4-BE49-F238E27FC236}">
                <a16:creationId xmlns:a16="http://schemas.microsoft.com/office/drawing/2014/main" id="{7A0190C3-F1F4-3442-650A-AC8E0192C4A1}"/>
              </a:ext>
              <a:ext uri="{C183D7F6-B498-43B3-948B-1728B52AA6E4}">
                <adec:decorative xmlns:adec="http://schemas.microsoft.com/office/drawing/2017/decorative" val="0"/>
              </a:ext>
            </a:extLst>
          </p:cNvPr>
          <p:cNvSpPr txBox="1">
            <a:spLocks/>
          </p:cNvSpPr>
          <p:nvPr/>
        </p:nvSpPr>
        <p:spPr>
          <a:xfrm>
            <a:off x="6218159" y="3539431"/>
            <a:ext cx="5119582" cy="720000"/>
          </a:xfrm>
          <a:prstGeom prst="roundRect">
            <a:avLst/>
          </a:prstGeom>
          <a:solidFill>
            <a:schemeClr val="bg1">
              <a:lumMod val="95000"/>
            </a:schemeClr>
          </a:solidFill>
          <a:ln w="31750">
            <a:solidFill>
              <a:schemeClr val="accent3"/>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latin typeface="Arial Nova" panose="020B0504020202020204" pitchFamily="34" charset="0"/>
                <a:hlinkClick r:id="rId12"/>
              </a:rPr>
              <a:t>JANatJAN</a:t>
            </a:r>
            <a:endParaRPr lang="en-US" sz="2400" dirty="0"/>
          </a:p>
        </p:txBody>
      </p:sp>
      <p:pic>
        <p:nvPicPr>
          <p:cNvPr id="51" name="Graphic 50" descr="YouTube">
            <a:extLst>
              <a:ext uri="{FF2B5EF4-FFF2-40B4-BE49-F238E27FC236}">
                <a16:creationId xmlns:a16="http://schemas.microsoft.com/office/drawing/2014/main" id="{E0434E5D-6FCC-D7DB-4827-A97C538ACEF7}"/>
              </a:ext>
              <a:ext uri="{C183D7F6-B498-43B3-948B-1728B52AA6E4}">
                <adec:decorative xmlns:adec="http://schemas.microsoft.com/office/drawing/2017/decorative" val="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88181" y="4515817"/>
            <a:ext cx="785661" cy="698364"/>
          </a:xfrm>
          <a:prstGeom prst="rect">
            <a:avLst/>
          </a:prstGeom>
        </p:spPr>
      </p:pic>
      <p:sp>
        <p:nvSpPr>
          <p:cNvPr id="52" name="Text Placeholder 4">
            <a:extLst>
              <a:ext uri="{FF2B5EF4-FFF2-40B4-BE49-F238E27FC236}">
                <a16:creationId xmlns:a16="http://schemas.microsoft.com/office/drawing/2014/main" id="{06F01E7C-2D3D-41D5-28C9-0884BDAB0F08}"/>
              </a:ext>
              <a:ext uri="{C183D7F6-B498-43B3-948B-1728B52AA6E4}">
                <adec:decorative xmlns:adec="http://schemas.microsoft.com/office/drawing/2017/decorative" val="0"/>
              </a:ext>
            </a:extLst>
          </p:cNvPr>
          <p:cNvSpPr txBox="1">
            <a:spLocks/>
          </p:cNvSpPr>
          <p:nvPr/>
        </p:nvSpPr>
        <p:spPr>
          <a:xfrm>
            <a:off x="6218159" y="4515817"/>
            <a:ext cx="5149958" cy="720000"/>
          </a:xfrm>
          <a:prstGeom prst="roundRect">
            <a:avLst/>
          </a:prstGeom>
          <a:solidFill>
            <a:schemeClr val="bg1">
              <a:lumMod val="95000"/>
            </a:schemeClr>
          </a:solidFill>
          <a:ln w="31750">
            <a:solidFill>
              <a:schemeClr val="accent4"/>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latin typeface="Arial Nova" panose="020B0504020202020204" pitchFamily="34" charset="0"/>
                <a:hlinkClick r:id="rId15"/>
              </a:rPr>
              <a:t>JANinformation</a:t>
            </a:r>
            <a:endParaRPr lang="en-US" sz="2400" dirty="0">
              <a:latin typeface="Arial Nova" panose="020B0504020202020204" pitchFamily="34" charset="0"/>
            </a:endParaRPr>
          </a:p>
        </p:txBody>
      </p:sp>
      <p:sp>
        <p:nvSpPr>
          <p:cNvPr id="13" name="Slide Number Placeholder 12">
            <a:extLst>
              <a:ext uri="{FF2B5EF4-FFF2-40B4-BE49-F238E27FC236}">
                <a16:creationId xmlns:a16="http://schemas.microsoft.com/office/drawing/2014/main" id="{A9904C21-C363-6B5E-AA85-4498C1EAF8CC}"/>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34</a:t>
            </a:fld>
            <a:endParaRPr lang="en-US" noProof="0" dirty="0"/>
          </a:p>
        </p:txBody>
      </p:sp>
    </p:spTree>
    <p:extLst>
      <p:ext uri="{BB962C8B-B14F-4D97-AF65-F5344CB8AC3E}">
        <p14:creationId xmlns:p14="http://schemas.microsoft.com/office/powerpoint/2010/main" val="2655301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2FAB637-953A-95A7-A923-70EC87C39608}"/>
              </a:ext>
            </a:extLst>
          </p:cNvPr>
          <p:cNvSpPr>
            <a:spLocks noGrp="1"/>
          </p:cNvSpPr>
          <p:nvPr>
            <p:ph type="title"/>
          </p:nvPr>
        </p:nvSpPr>
        <p:spPr/>
        <p:txBody>
          <a:bodyPr/>
          <a:lstStyle/>
          <a:p>
            <a:r>
              <a:rPr lang="en-US" sz="3200" dirty="0"/>
              <a:t>Thank you </a:t>
            </a:r>
            <a:br>
              <a:rPr lang="en-US" sz="3200" dirty="0"/>
            </a:br>
            <a:r>
              <a:rPr lang="en-US" sz="3200" dirty="0"/>
              <a:t>for attending!</a:t>
            </a:r>
            <a:br>
              <a:rPr lang="en-US" sz="3200" dirty="0"/>
            </a:br>
            <a:br>
              <a:rPr lang="en-US" dirty="0"/>
            </a:br>
            <a:r>
              <a:rPr lang="en-US" sz="2200" dirty="0"/>
              <a:t>Please complete the webcast evaluation</a:t>
            </a:r>
            <a:br>
              <a:rPr lang="en-US" sz="2200" dirty="0"/>
            </a:br>
            <a:br>
              <a:rPr lang="en-US" sz="2200" dirty="0"/>
            </a:br>
            <a:r>
              <a:rPr lang="en-US" sz="2200" dirty="0"/>
              <a:t>1 HR Certification Institute CEU is available after attending the </a:t>
            </a:r>
            <a:br>
              <a:rPr lang="en-US" sz="2200" dirty="0"/>
            </a:br>
            <a:r>
              <a:rPr lang="en-US" sz="2200" dirty="0"/>
              <a:t>live webcast (01/11/2024)</a:t>
            </a:r>
          </a:p>
        </p:txBody>
      </p:sp>
      <p:pic>
        <p:nvPicPr>
          <p:cNvPr id="15" name="Picture 14" descr="Evaluation QR code&#10;https://AskJAN.org/evaluationreg.cfm&#10;">
            <a:extLst>
              <a:ext uri="{FF2B5EF4-FFF2-40B4-BE49-F238E27FC236}">
                <a16:creationId xmlns:a16="http://schemas.microsoft.com/office/drawing/2014/main" id="{8F4A7273-A891-C523-5258-3DC1012BB2A2}"/>
              </a:ext>
            </a:extLst>
          </p:cNvPr>
          <p:cNvPicPr>
            <a:picLocks noChangeAspect="1"/>
          </p:cNvPicPr>
          <p:nvPr/>
        </p:nvPicPr>
        <p:blipFill>
          <a:blip r:embed="rId3"/>
          <a:stretch>
            <a:fillRect/>
          </a:stretch>
        </p:blipFill>
        <p:spPr>
          <a:xfrm>
            <a:off x="6237740" y="1371600"/>
            <a:ext cx="4114800" cy="4114800"/>
          </a:xfrm>
          <a:prstGeom prst="rect">
            <a:avLst/>
          </a:prstGeom>
        </p:spPr>
      </p:pic>
      <p:sp>
        <p:nvSpPr>
          <p:cNvPr id="8" name="Slide Number Placeholder 7">
            <a:extLst>
              <a:ext uri="{FF2B5EF4-FFF2-40B4-BE49-F238E27FC236}">
                <a16:creationId xmlns:a16="http://schemas.microsoft.com/office/drawing/2014/main" id="{CC100258-F19D-F221-2EF1-39789FF3F172}"/>
              </a:ext>
              <a:ext uri="{C183D7F6-B498-43B3-948B-1728B52AA6E4}">
                <adec:decorative xmlns:adec="http://schemas.microsoft.com/office/drawing/2017/decorative" val="0"/>
              </a:ext>
            </a:extLst>
          </p:cNvPr>
          <p:cNvSpPr>
            <a:spLocks noGrp="1"/>
          </p:cNvSpPr>
          <p:nvPr>
            <p:ph type="sldNum" sz="quarter" idx="12"/>
          </p:nvPr>
        </p:nvSpPr>
        <p:spPr/>
        <p:txBody>
          <a:bodyPr/>
          <a:lstStyle/>
          <a:p>
            <a:fld id="{9FF96B15-8338-45D5-A943-561235072D66}" type="slidenum">
              <a:rPr lang="en-US" noProof="0" smtClean="0"/>
              <a:t>35</a:t>
            </a:fld>
            <a:endParaRPr lang="en-US" noProof="0" dirty="0"/>
          </a:p>
        </p:txBody>
      </p:sp>
    </p:spTree>
    <p:extLst>
      <p:ext uri="{BB962C8B-B14F-4D97-AF65-F5344CB8AC3E}">
        <p14:creationId xmlns:p14="http://schemas.microsoft.com/office/powerpoint/2010/main" val="130887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C7245A6-B0B3-7A72-DA3B-76540509677C}"/>
              </a:ext>
            </a:extLst>
          </p:cNvPr>
          <p:cNvSpPr>
            <a:spLocks noGrp="1"/>
          </p:cNvSpPr>
          <p:nvPr>
            <p:ph type="title"/>
          </p:nvPr>
        </p:nvSpPr>
        <p:spPr/>
        <p:txBody>
          <a:bodyPr/>
          <a:lstStyle/>
          <a:p>
            <a:r>
              <a:rPr lang="en-US" dirty="0"/>
              <a:t>Resources</a:t>
            </a:r>
          </a:p>
        </p:txBody>
      </p:sp>
      <p:sp>
        <p:nvSpPr>
          <p:cNvPr id="13" name="Content Placeholder 12">
            <a:extLst>
              <a:ext uri="{FF2B5EF4-FFF2-40B4-BE49-F238E27FC236}">
                <a16:creationId xmlns:a16="http://schemas.microsoft.com/office/drawing/2014/main" id="{A3F343CF-7F1A-6750-F964-DFBB0D9E3970}"/>
              </a:ext>
            </a:extLst>
          </p:cNvPr>
          <p:cNvSpPr>
            <a:spLocks noGrp="1"/>
          </p:cNvSpPr>
          <p:nvPr>
            <p:ph idx="1"/>
          </p:nvPr>
        </p:nvSpPr>
        <p:spPr>
          <a:xfrm>
            <a:off x="1154953" y="2468032"/>
            <a:ext cx="10621125" cy="3416300"/>
          </a:xfrm>
        </p:spPr>
        <p:txBody>
          <a:bodyPr>
            <a:noAutofit/>
          </a:bodyPr>
          <a:lstStyle/>
          <a:p>
            <a:pPr marL="0" marR="0" lvl="0" indent="0" algn="l" defTabSz="914400" rtl="0" eaLnBrk="1" fontAlgn="auto" latinLnBrk="0" hangingPunct="1">
              <a:spcBef>
                <a:spcPts val="1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B1B1B"/>
                </a:solidFill>
                <a:effectLst/>
                <a:uLnTx/>
                <a:uFillTx/>
                <a:latin typeface="Arial Nova" panose="020B0504020202020204" pitchFamily="34" charset="0"/>
                <a:ea typeface="+mn-ea"/>
                <a:cs typeface="+mn-cs"/>
                <a:hlinkClick r:id="rId3"/>
              </a:rPr>
              <a:t>Preemployment Disability-Related Questions &amp; Medical Examinations</a:t>
            </a:r>
            <a:r>
              <a:rPr kumimoji="0" lang="en-US" sz="2400" b="0" i="0" u="none" strike="noStrike" kern="1200" cap="none" spc="0" normalizeH="0" baseline="0" noProof="0" dirty="0">
                <a:ln>
                  <a:noFill/>
                </a:ln>
                <a:solidFill>
                  <a:srgbClr val="1B1B1B"/>
                </a:solidFill>
                <a:effectLst/>
                <a:uLnTx/>
                <a:uFillTx/>
                <a:latin typeface="Arial Nova" panose="020B0504020202020204" pitchFamily="34" charset="0"/>
                <a:ea typeface="+mn-ea"/>
                <a:cs typeface="+mn-cs"/>
              </a:rPr>
              <a:t> (EEOC)</a:t>
            </a:r>
          </a:p>
          <a:p>
            <a:pPr marL="0" marR="0" lvl="0" indent="0" algn="l" defTabSz="914400" rtl="0" eaLnBrk="1" fontAlgn="auto" latinLnBrk="0" hangingPunct="1">
              <a:spcBef>
                <a:spcPts val="1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4"/>
              </a:rPr>
              <a:t>A to Z: Medical Exams and Inquiries</a:t>
            </a: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p>
          <a:p>
            <a:pPr marL="0" marR="0" lvl="0" indent="0" algn="l" defTabSz="457200" rtl="0" eaLnBrk="1" fontAlgn="auto" latinLnBrk="0" hangingPunct="1">
              <a:spcBef>
                <a:spcPts val="1000"/>
              </a:spcBef>
              <a:spcAft>
                <a:spcPts val="600"/>
              </a:spcAft>
              <a:buClr>
                <a:srgbClr val="2395D2"/>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hlinkClick r:id="rId5"/>
              </a:rPr>
              <a:t>Disability-Related Inquiries &amp; Medical Examinations of Employees under the ADA</a:t>
            </a:r>
            <a:r>
              <a:rPr kumimoji="0" lang="en-US" sz="2400" b="0"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EEOC)</a:t>
            </a:r>
          </a:p>
          <a:p>
            <a:pPr marL="0" marR="0" lvl="0" indent="0" algn="l" defTabSz="457200" rtl="0" eaLnBrk="1" fontAlgn="auto" latinLnBrk="0" hangingPunct="1">
              <a:spcBef>
                <a:spcPts val="1000"/>
              </a:spcBef>
              <a:spcAft>
                <a:spcPts val="600"/>
              </a:spcAft>
              <a:buClr>
                <a:srgbClr val="2395D2"/>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hlinkClick r:id="rId6"/>
              </a:rPr>
              <a:t>How Can I Help</a:t>
            </a:r>
            <a:r>
              <a:rPr kumimoji="0" lang="en-US" sz="2400" b="0"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(JAN)</a:t>
            </a:r>
          </a:p>
          <a:p>
            <a:pPr marL="0" marR="0" lvl="0" indent="0" algn="l" defTabSz="457200" rtl="0" eaLnBrk="1" fontAlgn="auto" latinLnBrk="0" hangingPunct="1">
              <a:spcBef>
                <a:spcPts val="1000"/>
              </a:spcBef>
              <a:spcAft>
                <a:spcPts val="600"/>
              </a:spcAft>
              <a:buClr>
                <a:srgbClr val="2395D2"/>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hlinkClick r:id="rId7"/>
              </a:rPr>
              <a:t>Mother May I?, Must I?, Should I?</a:t>
            </a:r>
            <a:r>
              <a:rPr kumimoji="0" lang="en-US" sz="2400" b="0"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(JAN)</a:t>
            </a:r>
          </a:p>
          <a:p>
            <a:pPr marL="0" marR="0" lvl="0" indent="0" algn="l" defTabSz="914400" rtl="0" eaLnBrk="1" fontAlgn="auto" latinLnBrk="0" hangingPunct="1">
              <a:spcBef>
                <a:spcPts val="1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8"/>
              </a:rPr>
              <a:t>Reasonable Accommodation &amp; Undue Hardship under the ADA</a:t>
            </a: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(EEOC)</a:t>
            </a:r>
            <a:endParaRPr lang="en-US" sz="2400" dirty="0"/>
          </a:p>
        </p:txBody>
      </p:sp>
      <p:sp>
        <p:nvSpPr>
          <p:cNvPr id="5" name="Slide Number Placeholder 4">
            <a:extLst>
              <a:ext uri="{FF2B5EF4-FFF2-40B4-BE49-F238E27FC236}">
                <a16:creationId xmlns:a16="http://schemas.microsoft.com/office/drawing/2014/main" id="{531F0E06-2330-C8FE-51A9-C55C16A50D58}"/>
              </a:ext>
            </a:extLst>
          </p:cNvPr>
          <p:cNvSpPr>
            <a:spLocks noGrp="1"/>
          </p:cNvSpPr>
          <p:nvPr>
            <p:ph type="sldNum" sz="quarter" idx="12"/>
          </p:nvPr>
        </p:nvSpPr>
        <p:spPr/>
        <p:txBody>
          <a:bodyPr/>
          <a:lstStyle/>
          <a:p>
            <a:fld id="{9FF96B15-8338-45D5-A943-561235072D66}" type="slidenum">
              <a:rPr lang="en-US" noProof="0" smtClean="0"/>
              <a:t>36</a:t>
            </a:fld>
            <a:endParaRPr lang="en-US" noProof="0" dirty="0"/>
          </a:p>
        </p:txBody>
      </p:sp>
    </p:spTree>
    <p:extLst>
      <p:ext uri="{BB962C8B-B14F-4D97-AF65-F5344CB8AC3E}">
        <p14:creationId xmlns:p14="http://schemas.microsoft.com/office/powerpoint/2010/main" val="2208980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0079-A761-6A40-879B-A700CAC9F29F}"/>
              </a:ext>
            </a:extLst>
          </p:cNvPr>
          <p:cNvSpPr>
            <a:spLocks noGrp="1"/>
          </p:cNvSpPr>
          <p:nvPr>
            <p:ph type="title"/>
          </p:nvPr>
        </p:nvSpPr>
        <p:spPr/>
        <p:txBody>
          <a:bodyPr/>
          <a:lstStyle/>
          <a:p>
            <a:r>
              <a:rPr lang="en-US" dirty="0"/>
              <a:t>Resources </a:t>
            </a:r>
            <a:r>
              <a:rPr lang="en-US" sz="2800" dirty="0"/>
              <a:t>(2)</a:t>
            </a:r>
            <a:endParaRPr lang="en-US" dirty="0"/>
          </a:p>
        </p:txBody>
      </p:sp>
      <p:sp>
        <p:nvSpPr>
          <p:cNvPr id="3" name="Content Placeholder 2">
            <a:extLst>
              <a:ext uri="{FF2B5EF4-FFF2-40B4-BE49-F238E27FC236}">
                <a16:creationId xmlns:a16="http://schemas.microsoft.com/office/drawing/2014/main" id="{5AC18217-556D-A3EC-9B77-2B65FDCFD6D9}"/>
              </a:ext>
            </a:extLst>
          </p:cNvPr>
          <p:cNvSpPr>
            <a:spLocks noGrp="1"/>
          </p:cNvSpPr>
          <p:nvPr>
            <p:ph idx="1"/>
          </p:nvPr>
        </p:nvSpPr>
        <p:spPr>
          <a:xfrm>
            <a:off x="1154953" y="2463750"/>
            <a:ext cx="10530540" cy="3654417"/>
          </a:xfrm>
        </p:spPr>
        <p:txBody>
          <a:bodyPr>
            <a:normAutofit fontScale="92500" lnSpcReduction="20000"/>
          </a:body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2"/>
              </a:rPr>
              <a:t>Practical Guidance for Medical Professionals</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hlinkClick r:id="rId3"/>
              </a:rPr>
              <a:t>To Ask, or Not to Ask?</a:t>
            </a:r>
            <a:r>
              <a:rPr kumimoji="0" lang="en-US" sz="2600" b="0" i="0" u="none" strike="noStrike" kern="1200" cap="none" spc="0" normalizeH="0" baseline="0" noProof="0" dirty="0">
                <a:ln>
                  <a:noFill/>
                </a:ln>
                <a:solidFill>
                  <a:srgbClr val="00498F"/>
                </a:solidFill>
                <a:effectLst/>
                <a:uLnTx/>
                <a:uFillTx/>
                <a:latin typeface="Arial Nova" panose="020B0504020202020204" pitchFamily="34" charset="0"/>
                <a:hlinkClick r:id="rId3"/>
              </a:rPr>
              <a:t>—</a:t>
            </a:r>
            <a:r>
              <a:rPr kumimoji="0" lang="en-US" sz="26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hlinkClick r:id="rId3"/>
              </a:rPr>
              <a:t>Knowing When to Request Medical Information</a:t>
            </a:r>
            <a:r>
              <a:rPr kumimoji="0" lang="en-US" sz="26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rPr>
              <a:t> </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(JAN)</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6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4"/>
              </a:rPr>
              <a:t>Workplace Flexibility, the ADA, &amp; Requesting Medical Information</a:t>
            </a:r>
            <a:r>
              <a:rPr kumimoji="0" lang="en-US" sz="26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5"/>
              </a:rPr>
              <a:t>Definition of Disability</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26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6"/>
              </a:rPr>
              <a:t>The Use of Sample Forms under the ADA</a:t>
            </a:r>
            <a:r>
              <a:rPr kumimoji="0" lang="en-US" sz="26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7"/>
              </a:rPr>
              <a:t>Sample Medical Inquiry in Response to an Accommodation Request</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endParaRPr lang="en-US" sz="1800" dirty="0"/>
          </a:p>
        </p:txBody>
      </p:sp>
      <p:sp>
        <p:nvSpPr>
          <p:cNvPr id="4" name="Slide Number Placeholder 3">
            <a:extLst>
              <a:ext uri="{FF2B5EF4-FFF2-40B4-BE49-F238E27FC236}">
                <a16:creationId xmlns:a16="http://schemas.microsoft.com/office/drawing/2014/main" id="{9DB36F70-0A6F-8E4D-43AF-BBB37859C316}"/>
              </a:ext>
            </a:extLst>
          </p:cNvPr>
          <p:cNvSpPr>
            <a:spLocks noGrp="1"/>
          </p:cNvSpPr>
          <p:nvPr>
            <p:ph type="sldNum" sz="quarter" idx="12"/>
          </p:nvPr>
        </p:nvSpPr>
        <p:spPr/>
        <p:txBody>
          <a:bodyPr/>
          <a:lstStyle/>
          <a:p>
            <a:fld id="{9FF96B15-8338-45D5-A943-561235072D66}" type="slidenum">
              <a:rPr lang="en-US" noProof="0" smtClean="0"/>
              <a:t>37</a:t>
            </a:fld>
            <a:endParaRPr lang="en-US" noProof="0" dirty="0"/>
          </a:p>
        </p:txBody>
      </p:sp>
    </p:spTree>
    <p:extLst>
      <p:ext uri="{BB962C8B-B14F-4D97-AF65-F5344CB8AC3E}">
        <p14:creationId xmlns:p14="http://schemas.microsoft.com/office/powerpoint/2010/main" val="4267268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430E-57B4-9C57-A16E-155C8BA6F5C9}"/>
              </a:ext>
            </a:extLst>
          </p:cNvPr>
          <p:cNvSpPr>
            <a:spLocks noGrp="1"/>
          </p:cNvSpPr>
          <p:nvPr>
            <p:ph type="title"/>
          </p:nvPr>
        </p:nvSpPr>
        <p:spPr/>
        <p:txBody>
          <a:bodyPr/>
          <a:lstStyle/>
          <a:p>
            <a:r>
              <a:rPr lang="en-US" dirty="0"/>
              <a:t>Resources </a:t>
            </a:r>
            <a:r>
              <a:rPr lang="en-US" sz="2800" dirty="0"/>
              <a:t>(3)</a:t>
            </a:r>
            <a:endParaRPr lang="en-US" dirty="0"/>
          </a:p>
        </p:txBody>
      </p:sp>
      <p:sp>
        <p:nvSpPr>
          <p:cNvPr id="3" name="Content Placeholder 2">
            <a:extLst>
              <a:ext uri="{FF2B5EF4-FFF2-40B4-BE49-F238E27FC236}">
                <a16:creationId xmlns:a16="http://schemas.microsoft.com/office/drawing/2014/main" id="{99B0CACF-2013-337B-9E3B-849C6387D884}"/>
              </a:ext>
            </a:extLst>
          </p:cNvPr>
          <p:cNvSpPr>
            <a:spLocks noGrp="1"/>
          </p:cNvSpPr>
          <p:nvPr>
            <p:ph idx="1"/>
          </p:nvPr>
        </p:nvSpPr>
        <p:spPr>
          <a:xfrm>
            <a:off x="1154953" y="2509370"/>
            <a:ext cx="10557434" cy="3958771"/>
          </a:xfrm>
        </p:spPr>
        <p:txBody>
          <a:bodyPr>
            <a:normAutofit fontScale="92500" lnSpcReduction="10000"/>
          </a:bodyPr>
          <a:lstStyle/>
          <a:p>
            <a:pPr marL="0" marR="0" lvl="0" indent="0" algn="l" defTabSz="914400" rtl="0" eaLnBrk="1" fontAlgn="auto" latinLnBrk="0" hangingPunct="1">
              <a:lnSpc>
                <a:spcPct val="110000"/>
              </a:lnSpc>
              <a:spcBef>
                <a:spcPts val="1000"/>
              </a:spcBef>
              <a:spcAft>
                <a:spcPts val="600"/>
              </a:spcAft>
              <a:buClrTx/>
              <a:buSzTx/>
              <a:buFont typeface="Wingdings 3" charset="2"/>
              <a:buNone/>
              <a:tabLst/>
              <a:defRPr/>
            </a:pP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3"/>
              </a:rPr>
              <a:t>JAN Newsletter Q&amp;A, May 2023</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hlinkClick r:id="rId4"/>
              </a:rPr>
              <a:t>Who Can Provide Medical Documentation for ADA Purposes?</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(JAN)</a:t>
            </a:r>
          </a:p>
          <a:p>
            <a:pPr marL="0" marR="0" lvl="0" indent="0" algn="l" defTabSz="457200" rtl="0" eaLnBrk="1" fontAlgn="auto" latinLnBrk="0" hangingPunct="1">
              <a:lnSpc>
                <a:spcPct val="110000"/>
              </a:lnSpc>
              <a:spcBef>
                <a:spcPts val="1000"/>
              </a:spcBef>
              <a:spcAft>
                <a:spcPts val="600"/>
              </a:spcAft>
              <a:buClr>
                <a:srgbClr val="2395D2"/>
              </a:buClr>
              <a:buSzPct val="80000"/>
              <a:buFont typeface="Wingdings 3" charset="2"/>
              <a:buNone/>
              <a:tabLst/>
              <a:defRPr/>
            </a:pPr>
            <a:r>
              <a:rPr kumimoji="0" lang="en-US" sz="26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hlinkClick r:id="rId5"/>
              </a:rPr>
              <a:t>Medical Inquiry in Response to an Accommodation Request </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and</a:t>
            </a:r>
            <a:r>
              <a:rPr kumimoji="0" lang="en-US" sz="2600" b="0" i="0" u="none" strike="noStrike" kern="1200" cap="none" spc="0" normalizeH="0" baseline="0" noProof="0" dirty="0">
                <a:ln>
                  <a:noFill/>
                </a:ln>
                <a:solidFill>
                  <a:srgbClr val="555555"/>
                </a:solidFill>
                <a:effectLst/>
                <a:uLnTx/>
                <a:uFillTx/>
                <a:latin typeface="Arial Nova" panose="020B0504020202020204" pitchFamily="34" charset="0"/>
                <a:ea typeface="+mn-ea"/>
                <a:cs typeface="+mn-cs"/>
              </a:rPr>
              <a:t> </a:t>
            </a:r>
            <a:r>
              <a:rPr kumimoji="0" lang="en-US" sz="26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hlinkClick r:id="rId6"/>
              </a:rPr>
              <a:t>Sample Form</a:t>
            </a:r>
            <a:r>
              <a:rPr kumimoji="0" lang="en-US" sz="2600" b="0" i="0" u="none" strike="noStrike" kern="1200" cap="none" spc="0" normalizeH="0" baseline="0" noProof="0" dirty="0">
                <a:ln>
                  <a:noFill/>
                </a:ln>
                <a:solidFill>
                  <a:srgbClr val="00498F"/>
                </a:solidFill>
                <a:effectLst/>
                <a:uLnTx/>
                <a:uFillTx/>
                <a:latin typeface="Arial Nova" panose="020B0504020202020204" pitchFamily="34" charset="0"/>
                <a:ea typeface="+mn-ea"/>
                <a:cs typeface="+mn-cs"/>
              </a:rPr>
              <a:t> </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(JAN)</a:t>
            </a:r>
            <a:endParaRPr kumimoji="0" lang="en-US" sz="2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6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7"/>
              </a:rPr>
              <a:t>A Flexible Approach to ADA Medical Documentation</a:t>
            </a:r>
            <a:r>
              <a:rPr kumimoji="0" lang="en-US" sz="26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p>
          <a:p>
            <a:pPr marL="0" marR="0" lvl="0" indent="0" algn="l" defTabSz="457200" rtl="0" eaLnBrk="1" fontAlgn="auto" latinLnBrk="0" hangingPunct="1">
              <a:lnSpc>
                <a:spcPct val="110000"/>
              </a:lnSpc>
              <a:spcBef>
                <a:spcPts val="1000"/>
              </a:spcBef>
              <a:spcAft>
                <a:spcPts val="600"/>
              </a:spcAft>
              <a:buClr>
                <a:srgbClr val="2395D2"/>
              </a:buClr>
              <a:buSzPct val="80000"/>
              <a:buFont typeface="Wingdings 3" charset="2"/>
              <a:buNone/>
              <a:tabLst/>
              <a:defRPr/>
            </a:pPr>
            <a:r>
              <a:rPr kumimoji="0" lang="en-US" sz="26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8"/>
              </a:rPr>
              <a:t>Avoiding “The Waiting Place” After Requesting Medical Information</a:t>
            </a:r>
            <a:r>
              <a:rPr kumimoji="0" lang="en-US" sz="26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600" b="0" i="0" u="sng" strike="noStrike" kern="1200" cap="none" spc="0" normalizeH="0" baseline="0" noProof="0" dirty="0">
                <a:ln>
                  <a:noFill/>
                </a:ln>
                <a:solidFill>
                  <a:srgbClr val="222222"/>
                </a:solidFill>
                <a:effectLst/>
                <a:uLnTx/>
                <a:uFillTx/>
                <a:latin typeface="Arial Nova" panose="020B0504020202020204" pitchFamily="34" charset="0"/>
                <a:ea typeface="+mn-ea"/>
                <a:cs typeface="+mn-cs"/>
                <a:hlinkClick r:id="rId9"/>
              </a:rPr>
              <a:t>Recertifying the Ongoing Need for Accommodation</a:t>
            </a:r>
            <a:r>
              <a:rPr kumimoji="0" lang="en-US" sz="2600" b="0" i="0" u="none" strike="noStrike" kern="1200" cap="none" spc="0" normalizeH="0" baseline="0" noProof="0" dirty="0">
                <a:ln>
                  <a:noFill/>
                </a:ln>
                <a:solidFill>
                  <a:srgbClr val="222222"/>
                </a:solidFill>
                <a:effectLst/>
                <a:uLnTx/>
                <a:uFillTx/>
                <a:latin typeface="Arial Nova" panose="020B0504020202020204" pitchFamily="34" charset="0"/>
                <a:ea typeface="+mn-ea"/>
                <a:cs typeface="+mn-cs"/>
              </a:rPr>
              <a:t> (JAN)</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55555"/>
              </a:solidFill>
              <a:effectLst/>
              <a:uLnTx/>
              <a:uFillTx/>
              <a:latin typeface="Arial Nova" panose="020B0504020202020204" pitchFamily="34" charset="0"/>
              <a:ea typeface="+mn-ea"/>
              <a:cs typeface="+mn-cs"/>
            </a:endParaRPr>
          </a:p>
          <a:p>
            <a:endParaRPr lang="en-US" sz="2000" dirty="0"/>
          </a:p>
        </p:txBody>
      </p:sp>
      <p:sp>
        <p:nvSpPr>
          <p:cNvPr id="4" name="Slide Number Placeholder 3">
            <a:extLst>
              <a:ext uri="{FF2B5EF4-FFF2-40B4-BE49-F238E27FC236}">
                <a16:creationId xmlns:a16="http://schemas.microsoft.com/office/drawing/2014/main" id="{829D491A-D6C4-88FD-57FA-C23AAF5656A1}"/>
              </a:ext>
            </a:extLst>
          </p:cNvPr>
          <p:cNvSpPr>
            <a:spLocks noGrp="1"/>
          </p:cNvSpPr>
          <p:nvPr>
            <p:ph type="sldNum" sz="quarter" idx="12"/>
          </p:nvPr>
        </p:nvSpPr>
        <p:spPr/>
        <p:txBody>
          <a:bodyPr/>
          <a:lstStyle/>
          <a:p>
            <a:fld id="{9FF96B15-8338-45D5-A943-561235072D66}" type="slidenum">
              <a:rPr lang="en-US" noProof="0" smtClean="0"/>
              <a:t>38</a:t>
            </a:fld>
            <a:endParaRPr lang="en-US" noProof="0" dirty="0"/>
          </a:p>
        </p:txBody>
      </p:sp>
    </p:spTree>
    <p:extLst>
      <p:ext uri="{BB962C8B-B14F-4D97-AF65-F5344CB8AC3E}">
        <p14:creationId xmlns:p14="http://schemas.microsoft.com/office/powerpoint/2010/main" val="262732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C9D8D88-FDAF-ED75-77D4-4EBF411DEB86}"/>
              </a:ext>
            </a:extLst>
          </p:cNvPr>
          <p:cNvSpPr>
            <a:spLocks noGrp="1"/>
          </p:cNvSpPr>
          <p:nvPr>
            <p:ph type="title"/>
          </p:nvPr>
        </p:nvSpPr>
        <p:spPr/>
        <p:txBody>
          <a:bodyPr/>
          <a:lstStyle/>
          <a:p>
            <a:r>
              <a:rPr lang="en-US" sz="3600" dirty="0"/>
              <a:t>Agenda</a:t>
            </a:r>
          </a:p>
        </p:txBody>
      </p:sp>
      <p:pic>
        <p:nvPicPr>
          <p:cNvPr id="23" name="Picture 22">
            <a:extLst>
              <a:ext uri="{FF2B5EF4-FFF2-40B4-BE49-F238E27FC236}">
                <a16:creationId xmlns:a16="http://schemas.microsoft.com/office/drawing/2014/main" id="{602D1B3F-39E3-B5E9-9A95-531DA71EA0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6285" y="2603500"/>
            <a:ext cx="4385621" cy="2926080"/>
          </a:xfrm>
          <a:prstGeom prst="rect">
            <a:avLst/>
          </a:prstGeom>
        </p:spPr>
      </p:pic>
      <p:sp>
        <p:nvSpPr>
          <p:cNvPr id="19" name="Content Placeholder 18">
            <a:extLst>
              <a:ext uri="{FF2B5EF4-FFF2-40B4-BE49-F238E27FC236}">
                <a16:creationId xmlns:a16="http://schemas.microsoft.com/office/drawing/2014/main" id="{EA76C27C-EFF2-C84E-65DC-6372C3D9AF5D}"/>
              </a:ext>
            </a:extLst>
          </p:cNvPr>
          <p:cNvSpPr>
            <a:spLocks noGrp="1"/>
          </p:cNvSpPr>
          <p:nvPr>
            <p:ph idx="1"/>
          </p:nvPr>
        </p:nvSpPr>
        <p:spPr>
          <a:xfrm>
            <a:off x="5586727" y="2603500"/>
            <a:ext cx="5898988" cy="3416300"/>
          </a:xfrm>
        </p:spPr>
        <p:txBody>
          <a:bodyPr/>
          <a:lstStyle/>
          <a:p>
            <a:pPr>
              <a:spcAft>
                <a:spcPts val="1200"/>
              </a:spcAft>
            </a:pPr>
            <a:r>
              <a:rPr lang="en-US" sz="2400" dirty="0">
                <a:solidFill>
                  <a:schemeClr val="tx1"/>
                </a:solidFill>
                <a:latin typeface="Arial Nova" panose="020B0504020202020204" pitchFamily="34" charset="0"/>
              </a:rPr>
              <a:t>Medical Documentation &amp; the ADA</a:t>
            </a:r>
          </a:p>
          <a:p>
            <a:pPr>
              <a:spcAft>
                <a:spcPts val="1200"/>
              </a:spcAft>
            </a:pPr>
            <a:r>
              <a:rPr lang="en-US" sz="2400" dirty="0">
                <a:solidFill>
                  <a:schemeClr val="tx1"/>
                </a:solidFill>
                <a:latin typeface="Arial Nova" panose="020B0504020202020204" pitchFamily="34" charset="0"/>
              </a:rPr>
              <a:t>Medical Documentation Scenarios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&amp; Accommodation Process Strategies</a:t>
            </a:r>
          </a:p>
          <a:p>
            <a:pPr>
              <a:spcAft>
                <a:spcPts val="1200"/>
              </a:spcAft>
            </a:pPr>
            <a:r>
              <a:rPr lang="en-US" sz="2400" dirty="0">
                <a:solidFill>
                  <a:schemeClr val="tx1"/>
                </a:solidFill>
                <a:latin typeface="Arial Nova" panose="020B0504020202020204" pitchFamily="34" charset="0"/>
              </a:rPr>
              <a:t>Q&amp;A</a:t>
            </a:r>
          </a:p>
          <a:p>
            <a:endParaRPr lang="en-US" dirty="0"/>
          </a:p>
        </p:txBody>
      </p:sp>
      <p:sp>
        <p:nvSpPr>
          <p:cNvPr id="8" name="Slide Number Placeholder 7">
            <a:extLst>
              <a:ext uri="{FF2B5EF4-FFF2-40B4-BE49-F238E27FC236}">
                <a16:creationId xmlns:a16="http://schemas.microsoft.com/office/drawing/2014/main" id="{6BFE94BA-3077-010B-B7B5-15F5735CD514}"/>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spTree>
    <p:extLst>
      <p:ext uri="{BB962C8B-B14F-4D97-AF65-F5344CB8AC3E}">
        <p14:creationId xmlns:p14="http://schemas.microsoft.com/office/powerpoint/2010/main" val="419644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rotWithShape="1">
          <a:blip r:embed="rId3"/>
          <a:srcRect l="34256" r="12048" b="-1"/>
          <a:stretch/>
        </p:blipFill>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2" name="Rectangle 1">
            <a:extLst>
              <a:ext uri="{FF2B5EF4-FFF2-40B4-BE49-F238E27FC236}">
                <a16:creationId xmlns:a16="http://schemas.microsoft.com/office/drawing/2014/main" id="{45794A5A-B7BA-E1FC-4B47-F2D8D5EEFC7B}"/>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1153907" y="1693332"/>
            <a:ext cx="3860260" cy="1735668"/>
          </a:xfrm>
        </p:spPr>
        <p:txBody>
          <a:bodyPr anchor="b">
            <a:normAutofit/>
          </a:bodyPr>
          <a:lstStyle/>
          <a:p>
            <a:r>
              <a:rPr lang="en-US" sz="3200" dirty="0"/>
              <a:t>Medical Documentation </a:t>
            </a:r>
            <a:br>
              <a:rPr lang="en-US" sz="3200" dirty="0"/>
            </a:br>
            <a:r>
              <a:rPr lang="en-US" sz="3200" dirty="0"/>
              <a:t>&amp; the ADA</a:t>
            </a:r>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5</a:t>
            </a:fld>
            <a:endParaRPr lang="en-US" noProof="0" dirty="0"/>
          </a:p>
        </p:txBody>
      </p:sp>
    </p:spTree>
    <p:extLst>
      <p:ext uri="{BB962C8B-B14F-4D97-AF65-F5344CB8AC3E}">
        <p14:creationId xmlns:p14="http://schemas.microsoft.com/office/powerpoint/2010/main" val="424204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60567-228B-A00B-DAAE-C8C12A19C068}"/>
              </a:ext>
            </a:extLst>
          </p:cNvPr>
          <p:cNvSpPr>
            <a:spLocks noGrp="1"/>
          </p:cNvSpPr>
          <p:nvPr>
            <p:ph type="title"/>
          </p:nvPr>
        </p:nvSpPr>
        <p:spPr/>
        <p:txBody>
          <a:bodyPr/>
          <a:lstStyle/>
          <a:p>
            <a:r>
              <a:rPr lang="en-US" sz="3200" dirty="0"/>
              <a:t>ADA Medical Inquiry Rules—Three Stages</a:t>
            </a:r>
          </a:p>
        </p:txBody>
      </p:sp>
      <p:sp>
        <p:nvSpPr>
          <p:cNvPr id="7" name="Content Placeholder 6">
            <a:extLst>
              <a:ext uri="{FF2B5EF4-FFF2-40B4-BE49-F238E27FC236}">
                <a16:creationId xmlns:a16="http://schemas.microsoft.com/office/drawing/2014/main" id="{7C9BB809-E239-7710-7B11-59B65FBC7C0B}"/>
              </a:ext>
            </a:extLst>
          </p:cNvPr>
          <p:cNvSpPr>
            <a:spLocks noGrp="1"/>
          </p:cNvSpPr>
          <p:nvPr>
            <p:ph idx="1"/>
          </p:nvPr>
        </p:nvSpPr>
        <p:spPr>
          <a:xfrm>
            <a:off x="1154955" y="2430450"/>
            <a:ext cx="10035784" cy="3970350"/>
          </a:xfrm>
        </p:spPr>
        <p:txBody>
          <a:bodyPr>
            <a:normAutofit fontScale="85000" lnSpcReduction="10000"/>
          </a:body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Arial Nova" panose="020B0504020202020204" pitchFamily="34" charset="0"/>
              </a:rPr>
              <a:t>Pre-offer</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rPr>
              <a:t>: Generally, no non-voluntary disability-related inquiries or medical examinations of </a:t>
            </a:r>
            <a:r>
              <a:rPr kumimoji="0" lang="en-US" sz="2600" b="0" i="1" u="none" strike="noStrike" kern="1200" cap="none" spc="0" normalizeH="0" baseline="0" noProof="0" dirty="0">
                <a:ln>
                  <a:noFill/>
                </a:ln>
                <a:solidFill>
                  <a:prstClr val="black"/>
                </a:solidFill>
                <a:effectLst/>
                <a:uLnTx/>
                <a:uFillTx/>
                <a:latin typeface="Arial Nova" panose="020B0504020202020204" pitchFamily="34" charset="0"/>
              </a:rPr>
              <a:t>applicants</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rPr>
              <a:t> until after a conditional job offer</a:t>
            </a:r>
          </a:p>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Arial Nova" panose="020B0504020202020204" pitchFamily="34" charset="0"/>
              </a:rPr>
              <a:t>Post-offer</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rPr>
              <a:t>: Disability-related inquiries and medical examinations permissible if required for all </a:t>
            </a:r>
            <a:r>
              <a:rPr kumimoji="0" lang="en-US" sz="2600" b="0" i="1" u="none" strike="noStrike" kern="1200" cap="none" spc="0" normalizeH="0" baseline="0" noProof="0" dirty="0">
                <a:ln>
                  <a:noFill/>
                </a:ln>
                <a:solidFill>
                  <a:prstClr val="black"/>
                </a:solidFill>
                <a:effectLst/>
                <a:uLnTx/>
                <a:uFillTx/>
                <a:latin typeface="Arial Nova" panose="020B0504020202020204" pitchFamily="34" charset="0"/>
              </a:rPr>
              <a:t>job candidates </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rPr>
              <a:t>entering into the same job category</a:t>
            </a:r>
          </a:p>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Arial Nova" panose="020B0504020202020204" pitchFamily="34" charset="0"/>
              </a:rPr>
              <a:t>Employed</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rPr>
              <a:t>: Disability-related inquiries and medical examinations of </a:t>
            </a:r>
            <a:r>
              <a:rPr kumimoji="0" lang="en-US" sz="2600" b="0" i="1" u="none" strike="noStrike" kern="1200" cap="none" spc="0" normalizeH="0" baseline="0" noProof="0" dirty="0">
                <a:ln>
                  <a:noFill/>
                </a:ln>
                <a:solidFill>
                  <a:prstClr val="black"/>
                </a:solidFill>
                <a:effectLst/>
                <a:uLnTx/>
                <a:uFillTx/>
                <a:latin typeface="Arial Nova" panose="020B0504020202020204" pitchFamily="34" charset="0"/>
              </a:rPr>
              <a:t>employees</a:t>
            </a:r>
            <a:r>
              <a:rPr kumimoji="0" lang="en-US" sz="2600" b="0" i="0" u="none" strike="noStrike" kern="1200" cap="none" spc="0" normalizeH="0" baseline="0" noProof="0" dirty="0">
                <a:ln>
                  <a:noFill/>
                </a:ln>
                <a:solidFill>
                  <a:prstClr val="black"/>
                </a:solidFill>
                <a:effectLst/>
                <a:uLnTx/>
                <a:uFillTx/>
                <a:latin typeface="Arial Nova" panose="020B0504020202020204" pitchFamily="34" charset="0"/>
              </a:rPr>
              <a:t> must be "job-related and consistent with business necessity”</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B1B1B"/>
                </a:solidFill>
                <a:effectLst/>
                <a:uLnTx/>
                <a:uFillTx/>
                <a:latin typeface="Arial Nova" panose="020B0504020202020204" pitchFamily="34" charset="0"/>
                <a:hlinkClick r:id="rId2"/>
              </a:rPr>
              <a:t>Preemployment Disability-Related Questions &amp; Medical Examinations</a:t>
            </a:r>
            <a:r>
              <a:rPr kumimoji="0" lang="en-US" sz="2400" b="0" i="0" u="none" strike="noStrike" kern="1200" cap="none" spc="0" normalizeH="0" baseline="0" noProof="0" dirty="0">
                <a:ln>
                  <a:noFill/>
                </a:ln>
                <a:solidFill>
                  <a:srgbClr val="1B1B1B"/>
                </a:solidFill>
                <a:effectLst/>
                <a:uLnTx/>
                <a:uFillTx/>
                <a:latin typeface="Arial Nova" panose="020B0504020202020204" pitchFamily="34" charset="0"/>
              </a:rPr>
              <a:t> (EEOC)</a:t>
            </a:r>
          </a:p>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hlinkClick r:id="rId3"/>
              </a:rPr>
              <a:t>A to Z: Medical Exams and Inquiries</a:t>
            </a: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rPr>
              <a:t> (JAN)</a:t>
            </a:r>
            <a:endParaRPr lang="en-US" sz="2400" dirty="0"/>
          </a:p>
        </p:txBody>
      </p:sp>
      <p:sp>
        <p:nvSpPr>
          <p:cNvPr id="5" name="Slide Number Placeholder 4">
            <a:extLst>
              <a:ext uri="{FF2B5EF4-FFF2-40B4-BE49-F238E27FC236}">
                <a16:creationId xmlns:a16="http://schemas.microsoft.com/office/drawing/2014/main" id="{80C57403-91F7-35D2-FEF3-0671E430B88C}"/>
              </a:ext>
            </a:extLst>
          </p:cNvPr>
          <p:cNvSpPr>
            <a:spLocks noGrp="1"/>
          </p:cNvSpPr>
          <p:nvPr>
            <p:ph type="sldNum" sz="quarter" idx="12"/>
          </p:nvPr>
        </p:nvSpPr>
        <p:spPr/>
        <p:txBody>
          <a:bodyPr/>
          <a:lstStyle/>
          <a:p>
            <a:fld id="{9FF96B15-8338-45D5-A943-561235072D66}" type="slidenum">
              <a:rPr lang="en-US" noProof="0" smtClean="0"/>
              <a:t>6</a:t>
            </a:fld>
            <a:endParaRPr lang="en-US" noProof="0" dirty="0"/>
          </a:p>
        </p:txBody>
      </p:sp>
    </p:spTree>
    <p:extLst>
      <p:ext uri="{BB962C8B-B14F-4D97-AF65-F5344CB8AC3E}">
        <p14:creationId xmlns:p14="http://schemas.microsoft.com/office/powerpoint/2010/main" val="30239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154953" y="1058760"/>
            <a:ext cx="10035786" cy="706964"/>
          </a:xfrm>
        </p:spPr>
        <p:txBody>
          <a:bodyPr/>
          <a:lstStyle/>
          <a:p>
            <a:r>
              <a:rPr lang="en-US" sz="3200" dirty="0"/>
              <a:t>Job-Related &amp; Consistent with Business Necessity</a:t>
            </a:r>
          </a:p>
        </p:txBody>
      </p:sp>
      <p:sp>
        <p:nvSpPr>
          <p:cNvPr id="3" name="Content Placeholder 2">
            <a:extLst>
              <a:ext uri="{FF2B5EF4-FFF2-40B4-BE49-F238E27FC236}">
                <a16:creationId xmlns:a16="http://schemas.microsoft.com/office/drawing/2014/main" id="{893D573B-309B-0CF2-A9A7-EFC89F54AF8E}"/>
              </a:ext>
            </a:extLst>
          </p:cNvPr>
          <p:cNvSpPr>
            <a:spLocks noGrp="1"/>
          </p:cNvSpPr>
          <p:nvPr>
            <p:ph idx="1"/>
          </p:nvPr>
        </p:nvSpPr>
        <p:spPr>
          <a:xfrm>
            <a:off x="1154953" y="2468032"/>
            <a:ext cx="10035786" cy="3416300"/>
          </a:xfrm>
        </p:spPr>
        <p:txBody>
          <a:bodyPr>
            <a:noAutofit/>
          </a:bodyPr>
          <a:lstStyle/>
          <a:p>
            <a:pPr marL="0" indent="0">
              <a:spcAft>
                <a:spcPts val="600"/>
              </a:spcAft>
              <a:buNone/>
            </a:pPr>
            <a:r>
              <a:rPr lang="en-US" sz="2400" b="1" dirty="0">
                <a:solidFill>
                  <a:schemeClr val="tx1"/>
                </a:solidFill>
                <a:latin typeface="Arial Nova" panose="020B0504020202020204" pitchFamily="34" charset="0"/>
              </a:rPr>
              <a:t>Generally, a disability-related inquiry or medical examination of </a:t>
            </a:r>
            <a:br>
              <a:rPr lang="en-US" sz="2400" b="1" dirty="0">
                <a:solidFill>
                  <a:schemeClr val="tx1"/>
                </a:solidFill>
                <a:latin typeface="Arial Nova" panose="020B0504020202020204" pitchFamily="34" charset="0"/>
              </a:rPr>
            </a:br>
            <a:r>
              <a:rPr lang="en-US" sz="2400" b="1" dirty="0">
                <a:solidFill>
                  <a:schemeClr val="tx1"/>
                </a:solidFill>
                <a:latin typeface="Arial Nova" panose="020B0504020202020204" pitchFamily="34" charset="0"/>
              </a:rPr>
              <a:t>an employee may be "job-related and consistent with business necessity" when an employer has a reasonable belief, based on objective evidence, that:</a:t>
            </a:r>
          </a:p>
          <a:p>
            <a:pPr lvl="1">
              <a:spcAft>
                <a:spcPts val="600"/>
              </a:spcAft>
            </a:pPr>
            <a:r>
              <a:rPr lang="en-US" sz="2200" dirty="0">
                <a:solidFill>
                  <a:schemeClr val="tx1"/>
                </a:solidFill>
                <a:latin typeface="Arial Nova" panose="020B0504020202020204" pitchFamily="34" charset="0"/>
              </a:rPr>
              <a:t>an employee's ability to perform essential job functions will be impaired </a:t>
            </a:r>
            <a:br>
              <a:rPr lang="en-US" sz="2200" dirty="0">
                <a:solidFill>
                  <a:schemeClr val="tx1"/>
                </a:solidFill>
                <a:latin typeface="Arial Nova" panose="020B0504020202020204" pitchFamily="34" charset="0"/>
              </a:rPr>
            </a:br>
            <a:r>
              <a:rPr lang="en-US" sz="2200" dirty="0">
                <a:solidFill>
                  <a:schemeClr val="tx1"/>
                </a:solidFill>
                <a:latin typeface="Arial Nova" panose="020B0504020202020204" pitchFamily="34" charset="0"/>
              </a:rPr>
              <a:t>by a medical condition; or</a:t>
            </a:r>
          </a:p>
          <a:p>
            <a:pPr lvl="1">
              <a:spcAft>
                <a:spcPts val="600"/>
              </a:spcAft>
            </a:pPr>
            <a:r>
              <a:rPr lang="en-US" sz="2200" dirty="0">
                <a:solidFill>
                  <a:schemeClr val="tx1"/>
                </a:solidFill>
                <a:latin typeface="Arial Nova" panose="020B0504020202020204" pitchFamily="34" charset="0"/>
              </a:rPr>
              <a:t>an employee will pose a direct threat due to a medical condition</a:t>
            </a:r>
          </a:p>
          <a:p>
            <a:pPr marL="0" indent="0">
              <a:buNone/>
            </a:pPr>
            <a:r>
              <a:rPr lang="en-US" sz="2000" dirty="0">
                <a:latin typeface="Arial Nova" panose="020B0504020202020204" pitchFamily="34" charset="0"/>
                <a:hlinkClick r:id="rId3"/>
              </a:rPr>
              <a:t>Disability-Related Inquiries &amp; Medical Examinations of Employees under the ADA </a:t>
            </a:r>
            <a:r>
              <a:rPr lang="en-US" sz="2000" dirty="0">
                <a:latin typeface="Arial Nova" panose="020B0504020202020204" pitchFamily="34" charset="0"/>
              </a:rPr>
              <a:t>(</a:t>
            </a:r>
            <a:r>
              <a:rPr lang="en-US" sz="2000" dirty="0">
                <a:solidFill>
                  <a:schemeClr val="tx1"/>
                </a:solidFill>
                <a:latin typeface="Arial Nova" panose="020B0504020202020204" pitchFamily="34" charset="0"/>
              </a:rPr>
              <a:t>EEOC)</a:t>
            </a:r>
          </a:p>
          <a:p>
            <a:endParaRPr lang="en-US" sz="2000" dirty="0"/>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a:lstStyle/>
          <a:p>
            <a:fld id="{9FF96B15-8338-45D5-A943-561235072D66}" type="slidenum">
              <a:rPr lang="en-US" noProof="0" smtClean="0"/>
              <a:t>7</a:t>
            </a:fld>
            <a:endParaRPr lang="en-US" noProof="0" dirty="0"/>
          </a:p>
        </p:txBody>
      </p:sp>
    </p:spTree>
    <p:extLst>
      <p:ext uri="{BB962C8B-B14F-4D97-AF65-F5344CB8AC3E}">
        <p14:creationId xmlns:p14="http://schemas.microsoft.com/office/powerpoint/2010/main" val="200204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154953" y="1078041"/>
            <a:ext cx="10288494" cy="706964"/>
          </a:xfrm>
        </p:spPr>
        <p:txBody>
          <a:bodyPr/>
          <a:lstStyle/>
          <a:p>
            <a:r>
              <a:rPr lang="en-US" sz="3200" dirty="0"/>
              <a:t>Job-Related &amp; Consistent with Business Necessity </a:t>
            </a:r>
            <a:r>
              <a:rPr lang="en-US" sz="1600" dirty="0"/>
              <a:t>(2)</a:t>
            </a:r>
            <a:endParaRPr lang="en-US" sz="3200" dirty="0"/>
          </a:p>
        </p:txBody>
      </p:sp>
      <p:sp>
        <p:nvSpPr>
          <p:cNvPr id="3" name="Content Placeholder 2">
            <a:extLst>
              <a:ext uri="{FF2B5EF4-FFF2-40B4-BE49-F238E27FC236}">
                <a16:creationId xmlns:a16="http://schemas.microsoft.com/office/drawing/2014/main" id="{893D573B-309B-0CF2-A9A7-EFC89F54AF8E}"/>
              </a:ext>
            </a:extLst>
          </p:cNvPr>
          <p:cNvSpPr>
            <a:spLocks noGrp="1"/>
          </p:cNvSpPr>
          <p:nvPr>
            <p:ph idx="1"/>
          </p:nvPr>
        </p:nvSpPr>
        <p:spPr>
          <a:xfrm>
            <a:off x="1154953" y="2506595"/>
            <a:ext cx="10566497" cy="4055676"/>
          </a:xfrm>
        </p:spPr>
        <p:txBody>
          <a:bodyPr>
            <a:noAutofit/>
          </a:bodyPr>
          <a:lstStyle/>
          <a:p>
            <a:pPr marL="0" indent="0">
              <a:spcAft>
                <a:spcPts val="600"/>
              </a:spcAft>
              <a:buNone/>
            </a:pPr>
            <a:r>
              <a:rPr lang="en-US" sz="2600" b="1" dirty="0">
                <a:solidFill>
                  <a:schemeClr val="tx1"/>
                </a:solidFill>
                <a:latin typeface="Arial Nova" panose="020B0504020202020204" pitchFamily="34" charset="0"/>
              </a:rPr>
              <a:t>Also job-related and consistent with business necessity: </a:t>
            </a:r>
            <a:endParaRPr lang="en-US" sz="2600" dirty="0">
              <a:solidFill>
                <a:schemeClr val="tx1"/>
              </a:solidFill>
              <a:latin typeface="Arial Nova" panose="020B0504020202020204" pitchFamily="34" charset="0"/>
            </a:endParaRPr>
          </a:p>
          <a:p>
            <a:pPr>
              <a:spcAft>
                <a:spcPts val="600"/>
              </a:spcAft>
            </a:pPr>
            <a:r>
              <a:rPr lang="en-US" sz="2400" dirty="0">
                <a:solidFill>
                  <a:schemeClr val="tx1"/>
                </a:solidFill>
                <a:latin typeface="Arial Nova" panose="020B0504020202020204" pitchFamily="34" charset="0"/>
              </a:rPr>
              <a:t>Follow-up on a request for accommodation when the disability or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need for accommodation is not known or obvious</a:t>
            </a:r>
          </a:p>
          <a:p>
            <a:pPr>
              <a:spcAft>
                <a:spcPts val="600"/>
              </a:spcAft>
            </a:pPr>
            <a:r>
              <a:rPr lang="en-US" sz="2400" dirty="0">
                <a:solidFill>
                  <a:schemeClr val="tx1"/>
                </a:solidFill>
                <a:latin typeface="Arial Nova" panose="020B0504020202020204" pitchFamily="34" charset="0"/>
              </a:rPr>
              <a:t>Medical examination necessary for public safety jobs (e.g., police, fire)</a:t>
            </a:r>
          </a:p>
          <a:p>
            <a:r>
              <a:rPr lang="en-US" sz="2400" dirty="0">
                <a:solidFill>
                  <a:schemeClr val="tx1"/>
                </a:solidFill>
                <a:latin typeface="Arial Nova" panose="020B0504020202020204" pitchFamily="34" charset="0"/>
              </a:rPr>
              <a:t>When acting on a performance/conduct issue reasonably attributed </a:t>
            </a:r>
            <a:br>
              <a:rPr lang="en-US" sz="2400" dirty="0">
                <a:solidFill>
                  <a:schemeClr val="tx1"/>
                </a:solidFill>
                <a:latin typeface="Arial Nova" panose="020B0504020202020204" pitchFamily="34" charset="0"/>
              </a:rPr>
            </a:br>
            <a:r>
              <a:rPr lang="en-US" sz="2400" dirty="0">
                <a:solidFill>
                  <a:schemeClr val="tx1"/>
                </a:solidFill>
                <a:latin typeface="Arial Nova" panose="020B0504020202020204" pitchFamily="34" charset="0"/>
              </a:rPr>
              <a:t>to a known medical condition</a:t>
            </a: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a:lstStyle/>
          <a:p>
            <a:fld id="{9FF96B15-8338-45D5-A943-561235072D66}" type="slidenum">
              <a:rPr lang="en-US" noProof="0" smtClean="0"/>
              <a:t>8</a:t>
            </a:fld>
            <a:endParaRPr lang="en-US" noProof="0" dirty="0"/>
          </a:p>
        </p:txBody>
      </p:sp>
    </p:spTree>
    <p:extLst>
      <p:ext uri="{BB962C8B-B14F-4D97-AF65-F5344CB8AC3E}">
        <p14:creationId xmlns:p14="http://schemas.microsoft.com/office/powerpoint/2010/main" val="93595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1ABB-1BA7-B74C-68B3-089A128E4CDC}"/>
              </a:ext>
            </a:extLst>
          </p:cNvPr>
          <p:cNvSpPr>
            <a:spLocks noGrp="1"/>
          </p:cNvSpPr>
          <p:nvPr>
            <p:ph type="title"/>
          </p:nvPr>
        </p:nvSpPr>
        <p:spPr/>
        <p:txBody>
          <a:bodyPr/>
          <a:lstStyle/>
          <a:p>
            <a:r>
              <a:rPr lang="en-US" dirty="0"/>
              <a:t>“How can I help?” Strategy</a:t>
            </a:r>
          </a:p>
        </p:txBody>
      </p:sp>
      <p:sp>
        <p:nvSpPr>
          <p:cNvPr id="3" name="Content Placeholder 2">
            <a:extLst>
              <a:ext uri="{FF2B5EF4-FFF2-40B4-BE49-F238E27FC236}">
                <a16:creationId xmlns:a16="http://schemas.microsoft.com/office/drawing/2014/main" id="{567F7EFE-665F-64B3-7C27-35E1713C5D02}"/>
              </a:ext>
            </a:extLst>
          </p:cNvPr>
          <p:cNvSpPr>
            <a:spLocks noGrp="1"/>
          </p:cNvSpPr>
          <p:nvPr>
            <p:ph idx="1"/>
          </p:nvPr>
        </p:nvSpPr>
        <p:spPr>
          <a:xfrm>
            <a:off x="1154955" y="2435549"/>
            <a:ext cx="10035784" cy="3965251"/>
          </a:xfrm>
        </p:spPr>
        <p:txBody>
          <a:bodyPr>
            <a:normAutofit fontScale="85000" lnSpcReduction="20000"/>
          </a:bodyPr>
          <a:lstStyle/>
          <a:p>
            <a:pPr marL="0" indent="0">
              <a:spcAft>
                <a:spcPts val="600"/>
              </a:spcAft>
              <a:buNone/>
            </a:pPr>
            <a:r>
              <a:rPr lang="en-US" sz="2800" b="1" dirty="0">
                <a:solidFill>
                  <a:schemeClr val="tx1"/>
                </a:solidFill>
                <a:latin typeface="Arial Nova" panose="020B0504020202020204" pitchFamily="34" charset="0"/>
              </a:rPr>
              <a:t>Not sure whether the inquiry is job-related and consistent with business necessity?</a:t>
            </a:r>
          </a:p>
          <a:p>
            <a:pPr>
              <a:lnSpc>
                <a:spcPct val="120000"/>
              </a:lnSpc>
              <a:spcAft>
                <a:spcPts val="600"/>
              </a:spcAft>
            </a:pPr>
            <a:r>
              <a:rPr lang="en-US" sz="2600" dirty="0">
                <a:solidFill>
                  <a:schemeClr val="tx1"/>
                </a:solidFill>
                <a:latin typeface="Arial Nova" panose="020B0504020202020204" pitchFamily="34" charset="0"/>
              </a:rPr>
              <a:t>Ask “How can I help?”</a:t>
            </a:r>
          </a:p>
          <a:p>
            <a:pPr lvl="1">
              <a:lnSpc>
                <a:spcPct val="120000"/>
              </a:lnSpc>
              <a:spcAft>
                <a:spcPts val="600"/>
              </a:spcAft>
            </a:pPr>
            <a:r>
              <a:rPr lang="en-US" sz="2600" dirty="0">
                <a:solidFill>
                  <a:schemeClr val="tx1"/>
                </a:solidFill>
                <a:latin typeface="Arial Nova" panose="020B0504020202020204" pitchFamily="34" charset="0"/>
              </a:rPr>
              <a:t>No mention of disability or accommodation means no worrying about ADA medical inquiry rules</a:t>
            </a:r>
          </a:p>
          <a:p>
            <a:pPr lvl="1">
              <a:lnSpc>
                <a:spcPct val="120000"/>
              </a:lnSpc>
              <a:spcAft>
                <a:spcPts val="600"/>
              </a:spcAft>
            </a:pPr>
            <a:r>
              <a:rPr lang="en-US" sz="2600" dirty="0">
                <a:solidFill>
                  <a:schemeClr val="tx1"/>
                </a:solidFill>
                <a:latin typeface="Arial Nova" panose="020B0504020202020204" pitchFamily="34" charset="0"/>
              </a:rPr>
              <a:t>Extends support, creates a safe space for disability disclosure, and may lead to engagement in the interactive process</a:t>
            </a:r>
          </a:p>
          <a:p>
            <a:pPr marL="0" indent="0">
              <a:spcAft>
                <a:spcPts val="600"/>
              </a:spcAft>
              <a:buNone/>
            </a:pPr>
            <a:r>
              <a:rPr lang="en-US" sz="2400" dirty="0">
                <a:latin typeface="Arial Nova" panose="020B0504020202020204" pitchFamily="34" charset="0"/>
                <a:hlinkClick r:id="rId3"/>
              </a:rPr>
              <a:t>How Can I Help</a:t>
            </a:r>
            <a:r>
              <a:rPr lang="en-US" sz="2400" dirty="0">
                <a:latin typeface="Arial Nova" panose="020B0504020202020204" pitchFamily="34" charset="0"/>
              </a:rPr>
              <a:t> </a:t>
            </a:r>
            <a:r>
              <a:rPr lang="en-US" sz="2400" dirty="0">
                <a:solidFill>
                  <a:schemeClr val="tx1"/>
                </a:solidFill>
                <a:latin typeface="Arial Nova" panose="020B0504020202020204" pitchFamily="34" charset="0"/>
              </a:rPr>
              <a:t>(JAN)</a:t>
            </a:r>
          </a:p>
          <a:p>
            <a:pPr marL="0" indent="0">
              <a:buNone/>
            </a:pPr>
            <a:r>
              <a:rPr lang="en-US" sz="2400" dirty="0">
                <a:latin typeface="Arial Nova" panose="020B0504020202020204" pitchFamily="34" charset="0"/>
                <a:hlinkClick r:id="rId4"/>
              </a:rPr>
              <a:t>Mother May I?, Must I?, Should I?</a:t>
            </a:r>
            <a:r>
              <a:rPr lang="en-US" sz="2400" dirty="0">
                <a:latin typeface="Arial Nova" panose="020B0504020202020204" pitchFamily="34" charset="0"/>
              </a:rPr>
              <a:t> </a:t>
            </a:r>
            <a:r>
              <a:rPr lang="en-US" sz="2400" dirty="0">
                <a:solidFill>
                  <a:schemeClr val="tx1"/>
                </a:solidFill>
                <a:latin typeface="Arial Nova" panose="020B0504020202020204" pitchFamily="34" charset="0"/>
              </a:rPr>
              <a:t>(JAN)</a:t>
            </a:r>
            <a:endParaRPr lang="en-US" sz="2400" dirty="0"/>
          </a:p>
        </p:txBody>
      </p:sp>
      <p:sp>
        <p:nvSpPr>
          <p:cNvPr id="4" name="Slide Number Placeholder 3">
            <a:extLst>
              <a:ext uri="{FF2B5EF4-FFF2-40B4-BE49-F238E27FC236}">
                <a16:creationId xmlns:a16="http://schemas.microsoft.com/office/drawing/2014/main" id="{D8890493-31E0-F76C-D7BF-1146D5E005EF}"/>
              </a:ext>
            </a:extLst>
          </p:cNvPr>
          <p:cNvSpPr>
            <a:spLocks noGrp="1"/>
          </p:cNvSpPr>
          <p:nvPr>
            <p:ph type="sldNum" sz="quarter" idx="12"/>
          </p:nvPr>
        </p:nvSpPr>
        <p:spPr/>
        <p:txBody>
          <a:bodyPr/>
          <a:lstStyle/>
          <a:p>
            <a:fld id="{9FF96B15-8338-45D5-A943-561235072D66}" type="slidenum">
              <a:rPr lang="en-US" noProof="0" smtClean="0"/>
              <a:t>9</a:t>
            </a:fld>
            <a:endParaRPr lang="en-US" noProof="0" dirty="0"/>
          </a:p>
        </p:txBody>
      </p:sp>
    </p:spTree>
    <p:extLst>
      <p:ext uri="{BB962C8B-B14F-4D97-AF65-F5344CB8AC3E}">
        <p14:creationId xmlns:p14="http://schemas.microsoft.com/office/powerpoint/2010/main" val="2868624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DA &amp;amp; Beyond Compliance Considerations: Medical Documentation January 11, 2024 &amp;quot;&quot;/&gt;&lt;property id=&quot;20307&quot; value=&quot;256&quot;/&gt;&lt;/object&gt;&lt;object type=&quot;3&quot; unique_id=&quot;10004&quot;&gt;&lt;property id=&quot;20148&quot; value=&quot;5&quot;/&gt;&lt;property id=&quot;20300&quot; value=&quot;Slide 2 - &amp;quot;Training Overview&amp;quot;&quot;/&gt;&lt;property id=&quot;20307&quot; value=&quot;268&quot;/&gt;&lt;/object&gt;&lt;object type=&quot;3&quot; unique_id=&quot;10005&quot;&gt;&lt;property id=&quot;20148&quot; value=&quot;5&quot;/&gt;&lt;property id=&quot;20300&quot; value=&quot;Slide 3 - &amp;quot;Housekeeping&amp;quot;&quot;/&gt;&lt;property id=&quot;20307&quot; value=&quot;267&quot;/&gt;&lt;/object&gt;&lt;object type=&quot;3&quot; unique_id=&quot;10006&quot;&gt;&lt;property id=&quot;20148&quot; value=&quot;5&quot;/&gt;&lt;property id=&quot;20300&quot; value=&quot;Slide 4 - &amp;quot;Agenda&amp;quot;&quot;/&gt;&lt;property id=&quot;20307&quot; value=&quot;273&quot;/&gt;&lt;/object&gt;&lt;object type=&quot;3&quot; unique_id=&quot;10007&quot;&gt;&lt;property id=&quot;20148&quot; value=&quot;5&quot;/&gt;&lt;property id=&quot;20300&quot; value=&quot;Slide 5 - &amp;quot;Medical Documentation  &amp;amp; the ADA&amp;quot;&quot;/&gt;&lt;property id=&quot;20307&quot; value=&quot;274&quot;/&gt;&lt;/object&gt;&lt;object type=&quot;3&quot; unique_id=&quot;10008&quot;&gt;&lt;property id=&quot;20148&quot; value=&quot;5&quot;/&gt;&lt;property id=&quot;20300&quot; value=&quot;Slide 6 - &amp;quot;ADA Medical Inquiry Rules—Three Stages&amp;quot;&quot;/&gt;&lt;property id=&quot;20307&quot; value=&quot;275&quot;/&gt;&lt;/object&gt;&lt;object type=&quot;3&quot; unique_id=&quot;10009&quot;&gt;&lt;property id=&quot;20148&quot; value=&quot;5&quot;/&gt;&lt;property id=&quot;20300&quot; value=&quot;Slide 7 - &amp;quot;Job-Related &amp;amp; Consistent with Business Necessity&amp;quot;&quot;/&gt;&lt;property id=&quot;20307&quot; value=&quot;299&quot;/&gt;&lt;/object&gt;&lt;object type=&quot;3&quot; unique_id=&quot;10010&quot;&gt;&lt;property id=&quot;20148&quot; value=&quot;5&quot;/&gt;&lt;property id=&quot;20300&quot; value=&quot;Slide 8 - &amp;quot;Job-Related &amp;amp; Consistent with Business Necessity (2)&amp;quot;&quot;/&gt;&lt;property id=&quot;20307&quot; value=&quot;276&quot;/&gt;&lt;/object&gt;&lt;object type=&quot;3&quot; unique_id=&quot;10011&quot;&gt;&lt;property id=&quot;20148&quot; value=&quot;5&quot;/&gt;&lt;property id=&quot;20300&quot; value=&quot;Slide 9 - &amp;quot;“How can I help?” Strategy&amp;quot;&quot;/&gt;&lt;property id=&quot;20307&quot; value=&quot;277&quot;/&gt;&lt;/object&gt;&lt;object type=&quot;3&quot; unique_id=&quot;10012&quot;&gt;&lt;property id=&quot;20148&quot; value=&quot;5&quot;/&gt;&lt;property id=&quot;20300&quot; value=&quot;Slide 10 - &amp;quot;Job-Related &amp;amp; Consistent with Business Necessity (3)&amp;quot;&quot;/&gt;&lt;property id=&quot;20307&quot; value=&quot;302&quot;/&gt;&lt;/object&gt;&lt;object type=&quot;3&quot; unique_id=&quot;10013&quot;&gt;&lt;property id=&quot;20148&quot; value=&quot;5&quot;/&gt;&lt;property id=&quot;20300&quot; value=&quot;Slide 11 - &amp;quot;Job-Related &amp;amp; Consistent with Business Necessity (4)&amp;quot;&quot;/&gt;&lt;property id=&quot;20307&quot; value=&quot;303&quot;/&gt;&lt;/object&gt;&lt;object type=&quot;3&quot; unique_id=&quot;10014&quot;&gt;&lt;property id=&quot;20148&quot; value=&quot;5&quot;/&gt;&lt;property id=&quot;20300&quot; value=&quot;Slide 12 - &amp;quot;Documentation to Support ADA Request&amp;quot;&quot;/&gt;&lt;property id=&quot;20307&quot; value=&quot;278&quot;/&gt;&lt;/object&gt;&lt;object type=&quot;3&quot; unique_id=&quot;10015&quot;&gt;&lt;property id=&quot;20148&quot; value=&quot;5&quot;/&gt;&lt;property id=&quot;20300&quot; value=&quot;Slide 13 - &amp;quot;Documentation &amp;amp; the  Accommodation Process&amp;quot;&quot;/&gt;&lt;property id=&quot;20307&quot; value=&quot;279&quot;/&gt;&lt;/object&gt;&lt;object type=&quot;3&quot; unique_id=&quot;10016&quot;&gt;&lt;property id=&quot;20148&quot; value=&quot;5&quot;/&gt;&lt;property id=&quot;20300&quot; value=&quot;Slide 14 - &amp;quot;What is the Objective?&amp;quot;&quot;/&gt;&lt;property id=&quot;20307&quot; value=&quot;280&quot;/&gt;&lt;/object&gt;&lt;object type=&quot;3&quot; unique_id=&quot;10017&quot;&gt;&lt;property id=&quot;20148&quot; value=&quot;5&quot;/&gt;&lt;property id=&quot;20300&quot; value=&quot;Slide 15 - &amp;quot;Insufficient Documentation&amp;quot;&quot;/&gt;&lt;property id=&quot;20307&quot; value=&quot;281&quot;/&gt;&lt;/object&gt;&lt;object type=&quot;3&quot; unique_id=&quot;10018&quot;&gt;&lt;property id=&quot;20148&quot; value=&quot;5&quot;/&gt;&lt;property id=&quot;20300&quot; value=&quot;Slide 16 - &amp;quot;Healthcare Provider’s Role1&amp;quot;&quot;/&gt;&lt;property id=&quot;20307&quot; value=&quot;282&quot;/&gt;&lt;/object&gt;&lt;object type=&quot;3&quot; unique_id=&quot;10019&quot;&gt;&lt;property id=&quot;20148&quot; value=&quot;5&quot;/&gt;&lt;property id=&quot;20300&quot; value=&quot;Slide 17 - &amp;quot;Medical Documentation Scenarios &amp;amp;  Accommodation Process Strategies&amp;quot;&quot;/&gt;&lt;property id=&quot;20307&quot; value=&quot;283&quot;/&gt;&lt;/object&gt;&lt;object type=&quot;3&quot; unique_id=&quot;10020&quot;&gt;&lt;property id=&quot;20148&quot; value=&quot;5&quot;/&gt;&lt;property id=&quot;20300&quot; value=&quot;Slide 18 - &amp;quot;Common Missteps&amp;quot;&quot;/&gt;&lt;property id=&quot;20307&quot; value=&quot;284&quot;/&gt;&lt;/object&gt;&lt;object type=&quot;3&quot; unique_id=&quot;10021&quot;&gt;&lt;property id=&quot;20148&quot; value=&quot;5&quot;/&gt;&lt;property id=&quot;20300&quot; value=&quot;Slide 19 - &amp;quot;Scenarios— Unnecessary Request for Documentation&amp;quot;&quot;/&gt;&lt;property id=&quot;20307&quot; value=&quot;285&quot;/&gt;&lt;/object&gt;&lt;object type=&quot;3&quot; unique_id=&quot;10022&quot;&gt;&lt;property id=&quot;20148&quot; value=&quot;5&quot;/&gt;&lt;property id=&quot;20300&quot; value=&quot;Slide 20 - &amp;quot;What is Known?&amp;quot;&quot;/&gt;&lt;property id=&quot;20307&quot; value=&quot;286&quot;/&gt;&lt;/object&gt;&lt;object type=&quot;3&quot; unique_id=&quot;10023&quot;&gt;&lt;property id=&quot;20148&quot; value=&quot;5&quot;/&gt;&lt;property id=&quot;20300&quot; value=&quot;Slide 21 - &amp;quot;Accessing Documentation&amp;quot;&quot;/&gt;&lt;property id=&quot;20307&quot; value=&quot;295&quot;/&gt;&lt;/object&gt;&lt;object type=&quot;3&quot; unique_id=&quot;10024&quot;&gt;&lt;property id=&quot;20148&quot; value=&quot;5&quot;/&gt;&lt;property id=&quot;20300&quot; value=&quot;Slide 22 - &amp;quot;Scenarios— Requiring Documentation from an MD&amp;quot;&quot;/&gt;&lt;property id=&quot;20307&quot; value=&quot;287&quot;/&gt;&lt;/object&gt;&lt;object type=&quot;3&quot; unique_id=&quot;10025&quot;&gt;&lt;property id=&quot;20148&quot; value=&quot;5&quot;/&gt;&lt;property id=&quot;20300&quot; value=&quot;Slide 23 - &amp;quot;Who Can Provide Information for ADA Purposes?&amp;quot;&quot;/&gt;&lt;property id=&quot;20307&quot; value=&quot;288&quot;/&gt;&lt;/object&gt;&lt;object type=&quot;3&quot; unique_id=&quot;10026&quot;&gt;&lt;property id=&quot;20148&quot; value=&quot;5&quot;/&gt;&lt;property id=&quot;20300&quot; value=&quot;Slide 24 - &amp;quot;Scenarios—Documentation Delay&amp;quot;&quot;/&gt;&lt;property id=&quot;20307&quot; value=&quot;289&quot;/&gt;&lt;/object&gt;&lt;object type=&quot;3&quot; unique_id=&quot;10027&quot;&gt;&lt;property id=&quot;20148&quot; value=&quot;5&quot;/&gt;&lt;property id=&quot;20300&quot; value=&quot;Slide 25 - &amp;quot;Avoid the Waiting Place!&amp;quot;&quot;/&gt;&lt;property id=&quot;20307&quot; value=&quot;290&quot;/&gt;&lt;/object&gt;&lt;object type=&quot;3&quot; unique_id=&quot;10028&quot;&gt;&lt;property id=&quot;20148&quot; value=&quot;5&quot;/&gt;&lt;property id=&quot;20300&quot; value=&quot;Slide 26 - &amp;quot;Flexible Approach to ADA  Medical Documentation&amp;quot;&quot;/&gt;&lt;property id=&quot;20307&quot; value=&quot;291&quot;/&gt;&lt;/object&gt;&lt;object type=&quot;3&quot; unique_id=&quot;10029&quot;&gt;&lt;property id=&quot;20148&quot; value=&quot;5&quot;/&gt;&lt;property id=&quot;20300&quot; value=&quot;Slide 27 - &amp;quot;Flexible Approach to ADA  Medical Documentation (2)&amp;quot;&quot;/&gt;&lt;property id=&quot;20307&quot; value=&quot;292&quot;/&gt;&lt;/object&gt;&lt;object type=&quot;3&quot; unique_id=&quot;10030&quot;&gt;&lt;property id=&quot;20148&quot; value=&quot;5&quot;/&gt;&lt;property id=&quot;20300&quot; value=&quot;Slide 28 - &amp;quot;Scenarios—Requiring Regular and/or Frequent Recertification &amp;quot;&quot;/&gt;&lt;property id=&quot;20307&quot; value=&quot;293&quot;/&gt;&lt;/object&gt;&lt;object type=&quot;3&quot; unique_id=&quot;10031&quot;&gt;&lt;property id=&quot;20148&quot; value=&quot;5&quot;/&gt;&lt;property id=&quot;20300&quot; value=&quot;Slide 29 - &amp;quot;Pause on Recertification&amp;quot;&quot;/&gt;&lt;property id=&quot;20307&quot; value=&quot;294&quot;/&gt;&lt;/object&gt;&lt;object type=&quot;3&quot; unique_id=&quot;10032&quot;&gt;&lt;property id=&quot;20148&quot; value=&quot;5&quot;/&gt;&lt;property id=&quot;20300&quot; value=&quot;Slide 30 - &amp;quot;ADA Medical Documentation Key Take-Aways&amp;quot;&quot;/&gt;&lt;property id=&quot;20307&quot; value=&quot;296&quot;/&gt;&lt;/object&gt;&lt;object type=&quot;3&quot; unique_id=&quot;10033&quot;&gt;&lt;property id=&quot;20148&quot; value=&quot;5&quot;/&gt;&lt;property id=&quot;20300&quot; value=&quot;Slide 31 - &amp;quot;Questions?&amp;quot;&quot;/&gt;&lt;property id=&quot;20307&quot; value=&quot;308&quot;/&gt;&lt;/object&gt;&lt;object type=&quot;3&quot; unique_id=&quot;10034&quot;&gt;&lt;property id=&quot;20148&quot; value=&quot;5&quot;/&gt;&lt;property id=&quot;20300&quot; value=&quot;Slide 32 - &amp;quot;Next JAN Webcast  Ask JAN! Q&amp;amp;A:  Sensory Team Edition March 14, 2024 2:00 PM - 3:00 ET  Register at: AskJAN.org/Ev&quot;/&gt;&lt;property id=&quot;20307&quot; value=&quot;297&quot;/&gt;&lt;/object&gt;&lt;object type=&quot;3&quot; unique_id=&quot;10035&quot;&gt;&lt;property id=&quot;20148&quot; value=&quot;5&quot;/&gt;&lt;property id=&quot;20300&quot; value=&quot;Slide 33 - &amp;quot;Ask JAN! We can help.&amp;quot;&quot;/&gt;&lt;property id=&quot;20307&quot; value=&quot;272&quot;/&gt;&lt;/object&gt;&lt;object type=&quot;3&quot; unique_id=&quot;10036&quot;&gt;&lt;property id=&quot;20148&quot; value=&quot;5&quot;/&gt;&lt;property id=&quot;20300&quot; value=&quot;Slide 34 - &amp;quot;Social Media&amp;quot;&quot;/&gt;&lt;property id=&quot;20307&quot; value=&quot;301&quot;/&gt;&lt;/object&gt;&lt;object type=&quot;3&quot; unique_id=&quot;10037&quot;&gt;&lt;property id=&quot;20148&quot; value=&quot;5&quot;/&gt;&lt;property id=&quot;20300&quot; value=&quot;Slide 35 - &amp;quot;Thank you  for attending!  Please complete the webcast evaluation  1 HR Certification Institute CEU is available a&quot;/&gt;&lt;property id=&quot;20307&quot; value=&quot;305&quot;/&gt;&lt;/object&gt;&lt;object type=&quot;3&quot; unique_id=&quot;10038&quot;&gt;&lt;property id=&quot;20148&quot; value=&quot;5&quot;/&gt;&lt;property id=&quot;20300&quot; value=&quot;Slide 36 - &amp;quot;Resources&amp;quot;&quot;/&gt;&lt;property id=&quot;20307&quot; value=&quot;304&quot;/&gt;&lt;/object&gt;&lt;object type=&quot;3&quot; unique_id=&quot;10039&quot;&gt;&lt;property id=&quot;20148&quot; value=&quot;5&quot;/&gt;&lt;property id=&quot;20300&quot; value=&quot;Slide 37 - &amp;quot;Resources (2)&amp;quot;&quot;/&gt;&lt;property id=&quot;20307&quot; value=&quot;306&quot;/&gt;&lt;/object&gt;&lt;object type=&quot;3&quot; unique_id=&quot;10040&quot;&gt;&lt;property id=&quot;20148&quot; value=&quot;5&quot;/&gt;&lt;property id=&quot;20300&quot; value=&quot;Slide 38 - &amp;quot;Resources (3)&amp;quot;&quot;/&gt;&lt;property id=&quot;20307&quot; value=&quot;307&quot;/&gt;&lt;/object&gt;&lt;/object&gt;&lt;object type=&quot;8&quot; unique_id=&quot;10080&quot;&gt;&lt;/object&gt;&lt;/object&gt;&lt;/database&gt;"/>
  <p:tag name="MMPROD_NEXTUNIQUEID" val="100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5">
      <a:dk1>
        <a:sysClr val="windowText" lastClr="000000"/>
      </a:dk1>
      <a:lt1>
        <a:sysClr val="window" lastClr="FFFFFF"/>
      </a:lt1>
      <a:dk2>
        <a:srgbClr val="1C3566"/>
      </a:dk2>
      <a:lt2>
        <a:srgbClr val="EBEBEB"/>
      </a:lt2>
      <a:accent1>
        <a:srgbClr val="0070C0"/>
      </a:accent1>
      <a:accent2>
        <a:srgbClr val="E6C133"/>
      </a:accent2>
      <a:accent3>
        <a:srgbClr val="666666"/>
      </a:accent3>
      <a:accent4>
        <a:srgbClr val="65D6A0"/>
      </a:accent4>
      <a:accent5>
        <a:srgbClr val="75CEEC"/>
      </a:accent5>
      <a:accent6>
        <a:srgbClr val="65D6A0"/>
      </a:accent6>
      <a:hlink>
        <a:srgbClr val="0070C0"/>
      </a:hlink>
      <a:folHlink>
        <a:srgbClr val="0070C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Beginning of the year procedures</Template>
  <TotalTime>0</TotalTime>
  <Words>2670</Words>
  <Application>Microsoft Office PowerPoint</Application>
  <PresentationFormat>Widescreen</PresentationFormat>
  <Paragraphs>277</Paragraphs>
  <Slides>38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Nova</vt:lpstr>
      <vt:lpstr>Calibri</vt:lpstr>
      <vt:lpstr>Century Gothic</vt:lpstr>
      <vt:lpstr>Wingdings 3</vt:lpstr>
      <vt:lpstr>Ion Boardroom</vt:lpstr>
      <vt:lpstr>ADA &amp; Beyond Compliance Considerations: Medical Documentation January 11, 2024 </vt:lpstr>
      <vt:lpstr>Training Overview</vt:lpstr>
      <vt:lpstr>Housekeeping</vt:lpstr>
      <vt:lpstr>Agenda</vt:lpstr>
      <vt:lpstr>Medical Documentation  &amp; the ADA</vt:lpstr>
      <vt:lpstr>ADA Medical Inquiry Rules—Three Stages</vt:lpstr>
      <vt:lpstr>Job-Related &amp; Consistent with Business Necessity</vt:lpstr>
      <vt:lpstr>Job-Related &amp; Consistent with Business Necessity (2)</vt:lpstr>
      <vt:lpstr>“How can I help?” Strategy</vt:lpstr>
      <vt:lpstr>Job-Related &amp; Consistent with Business Necessity (3)</vt:lpstr>
      <vt:lpstr>Job-Related &amp; Consistent with Business Necessity (4)</vt:lpstr>
      <vt:lpstr>Documentation to Support ADA Request</vt:lpstr>
      <vt:lpstr>Documentation &amp; the  Accommodation Process</vt:lpstr>
      <vt:lpstr>What is the Objective?</vt:lpstr>
      <vt:lpstr>Insufficient Documentation</vt:lpstr>
      <vt:lpstr>Healthcare Provider’s Role1</vt:lpstr>
      <vt:lpstr>Medical Documentation Scenarios &amp;  Accommodation Process Strategies</vt:lpstr>
      <vt:lpstr>Common Missteps</vt:lpstr>
      <vt:lpstr>Scenarios— Unnecessary Request for Documentation</vt:lpstr>
      <vt:lpstr>What is Known?</vt:lpstr>
      <vt:lpstr>Accessing Documentation</vt:lpstr>
      <vt:lpstr>Scenarios— Requiring Documentation from an MD</vt:lpstr>
      <vt:lpstr>Who Can Provide Information for ADA Purposes?</vt:lpstr>
      <vt:lpstr>Scenarios—Documentation Delay</vt:lpstr>
      <vt:lpstr>Avoid the Waiting Place!</vt:lpstr>
      <vt:lpstr>Flexible Approach to ADA  Medical Documentation</vt:lpstr>
      <vt:lpstr>Flexible Approach to ADA  Medical Documentation (2)</vt:lpstr>
      <vt:lpstr>Scenarios—Requiring Regular and/or Frequent Recertification </vt:lpstr>
      <vt:lpstr>Pause on Recertification</vt:lpstr>
      <vt:lpstr>ADA Medical Documentation Key Take-Aways</vt:lpstr>
      <vt:lpstr>Questions?</vt:lpstr>
      <vt:lpstr>Next JAN Webcast  Ask JAN! Q&amp;A:  Sensory Team Edition March 14, 2024 2:00 PM - 3:00 ET  Register at: AskJAN.org/Events/Register/2024-Webcast-Series.cfm</vt:lpstr>
      <vt:lpstr>Ask JAN! We can help.</vt:lpstr>
      <vt:lpstr>Social Media</vt:lpstr>
      <vt:lpstr>Thank you  for attending!  Please complete the webcast evaluation  1 HR Certification Institute CEU is available after attending the  live webcast (01/11/2024)</vt:lpstr>
      <vt:lpstr>Resources</vt:lpstr>
      <vt:lpstr>Resources (2)</vt:lpstr>
      <vt:lpstr>Resources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2024-01-04T17:23:53Z</dcterms:created>
  <dcterms:modified xsi:type="dcterms:W3CDTF">2024-01-04T17:24:08Z</dcterms:modified>
</cp:coreProperties>
</file>