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6"/>
  </p:notesMasterIdLst>
  <p:sldIdLst>
    <p:sldId id="256" r:id="rId2"/>
    <p:sldId id="297" r:id="rId3"/>
    <p:sldId id="298" r:id="rId4"/>
    <p:sldId id="257" r:id="rId5"/>
    <p:sldId id="302" r:id="rId6"/>
    <p:sldId id="300" r:id="rId7"/>
    <p:sldId id="304" r:id="rId8"/>
    <p:sldId id="301" r:id="rId9"/>
    <p:sldId id="329" r:id="rId10"/>
    <p:sldId id="305" r:id="rId11"/>
    <p:sldId id="322" r:id="rId12"/>
    <p:sldId id="330" r:id="rId13"/>
    <p:sldId id="339" r:id="rId14"/>
    <p:sldId id="323" r:id="rId15"/>
    <p:sldId id="307" r:id="rId16"/>
    <p:sldId id="312" r:id="rId17"/>
    <p:sldId id="325" r:id="rId18"/>
    <p:sldId id="311" r:id="rId19"/>
    <p:sldId id="313" r:id="rId20"/>
    <p:sldId id="314" r:id="rId21"/>
    <p:sldId id="308" r:id="rId22"/>
    <p:sldId id="315" r:id="rId23"/>
    <p:sldId id="334" r:id="rId24"/>
    <p:sldId id="337" r:id="rId25"/>
    <p:sldId id="343" r:id="rId26"/>
    <p:sldId id="328" r:id="rId27"/>
    <p:sldId id="335" r:id="rId28"/>
    <p:sldId id="317" r:id="rId29"/>
    <p:sldId id="340" r:id="rId30"/>
    <p:sldId id="318" r:id="rId31"/>
    <p:sldId id="341" r:id="rId32"/>
    <p:sldId id="342" r:id="rId33"/>
    <p:sldId id="296" r:id="rId34"/>
    <p:sldId id="299" r:id="rId35"/>
  </p:sldIdLst>
  <p:sldSz cx="12192000" cy="6858000"/>
  <p:notesSz cx="6858000" cy="9144000"/>
  <p:custDataLst>
    <p:tags r:id="rId3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0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218" autoAdjust="0"/>
    <p:restoredTop sz="69683" autoAdjust="0"/>
  </p:normalViewPr>
  <p:slideViewPr>
    <p:cSldViewPr snapToGrid="0">
      <p:cViewPr varScale="1">
        <p:scale>
          <a:sx n="79" d="100"/>
          <a:sy n="79" d="100"/>
        </p:scale>
        <p:origin x="858" y="90"/>
      </p:cViewPr>
      <p:guideLst/>
    </p:cSldViewPr>
  </p:slideViewPr>
  <p:outlineViewPr>
    <p:cViewPr>
      <p:scale>
        <a:sx n="33" d="100"/>
        <a:sy n="33" d="100"/>
      </p:scale>
      <p:origin x="0" y="-24862"/>
    </p:cViewPr>
  </p:outlineViewPr>
  <p:notesTextViewPr>
    <p:cViewPr>
      <p:scale>
        <a:sx n="1" d="1"/>
        <a:sy n="1" d="1"/>
      </p:scale>
      <p:origin x="0" y="0"/>
    </p:cViewPr>
  </p:notesTextViewPr>
  <p:sorterViewPr>
    <p:cViewPr>
      <p:scale>
        <a:sx n="100" d="100"/>
        <a:sy n="100" d="100"/>
      </p:scale>
      <p:origin x="0" y="-2004"/>
    </p:cViewPr>
  </p:sorterViewPr>
  <p:notesViewPr>
    <p:cSldViewPr snapToGrid="0">
      <p:cViewPr varScale="1">
        <p:scale>
          <a:sx n="51" d="100"/>
          <a:sy n="51" d="100"/>
        </p:scale>
        <p:origin x="2694" y="3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hyperlink" Target="https://askjan.org/Training/JAN-Webcast-Frequently-Asked-Questions.cfm"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askjan.org/Training/JAN-Webcast-Frequently-Asked-Questions.cfm"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E41658-748A-416F-B25B-90E4AB62BFE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B0CF235-2E22-4C7A-8E13-61249CB1D138}">
      <dgm:prSet custT="1"/>
      <dgm:spPr/>
      <dgm:t>
        <a:bodyPr/>
        <a:lstStyle/>
        <a:p>
          <a:r>
            <a:rPr lang="en-US" sz="2400" b="1">
              <a:latin typeface="Arial" panose="020B0604020202020204" pitchFamily="34" charset="0"/>
              <a:cs typeface="Arial" panose="020B0604020202020204" pitchFamily="34" charset="0"/>
            </a:rPr>
            <a:t>Technical Difficulties</a:t>
          </a:r>
          <a:endParaRPr lang="en-US" sz="2400" b="1"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Technical Difficulties&#10;Q&amp;A option at the bottom of the screen&#10;800-526-7234 or 877-781-9403 (TTY) - or Live Chat at AskJAN.org&#10;Frequently Asked Questions (FAQ)&#10;https://AskJAN.org/Training/JAN-Webcast-Frequently-Asked-Questions.cfm"/>
        </a:ext>
      </dgm:extLst>
    </dgm:pt>
    <dgm:pt modelId="{14D84117-4829-415C-9281-99B764E2B6DA}" type="parTrans" cxnId="{3B14F641-B5A3-4AC9-8369-BAE6428CBA10}">
      <dgm:prSet/>
      <dgm:spPr/>
      <dgm:t>
        <a:bodyPr/>
        <a:lstStyle/>
        <a:p>
          <a:endParaRPr lang="en-US"/>
        </a:p>
      </dgm:t>
    </dgm:pt>
    <dgm:pt modelId="{A91D0426-4D62-47DD-9E4A-435D5A57758E}" type="sibTrans" cxnId="{3B14F641-B5A3-4AC9-8369-BAE6428CBA10}">
      <dgm:prSet/>
      <dgm:spPr/>
      <dgm:t>
        <a:bodyPr/>
        <a:lstStyle/>
        <a:p>
          <a:endParaRPr lang="en-US"/>
        </a:p>
      </dgm:t>
    </dgm:pt>
    <dgm:pt modelId="{64E69A92-5BE1-4ADB-AFBD-5CF6A4FC6A6D}">
      <dgm:prSet custT="1"/>
      <dgm:spPr/>
      <dgm:t>
        <a:bodyPr/>
        <a:lstStyle/>
        <a:p>
          <a:pPr>
            <a:spcAft>
              <a:spcPts val="600"/>
            </a:spcAft>
            <a:buFont typeface="Wingdings" panose="05000000000000000000" pitchFamily="2" charset="2"/>
            <a:buChar char="§"/>
          </a:pPr>
          <a:r>
            <a:rPr lang="en-US" sz="2400" b="0" dirty="0">
              <a:solidFill>
                <a:schemeClr val="accent1"/>
              </a:solidFill>
              <a:latin typeface="Arial" panose="020B0604020202020204" pitchFamily="34" charset="0"/>
              <a:cs typeface="Arial" panose="020B0604020202020204" pitchFamily="34" charset="0"/>
            </a:rPr>
            <a:t>Q&amp;A option at the bottom of the screen</a:t>
          </a:r>
          <a:endParaRPr lang="en-US" sz="2400" dirty="0">
            <a:solidFill>
              <a:schemeClr val="accent1"/>
            </a:solidFill>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Technical Difficulties&#10;"/>
        </a:ext>
      </dgm:extLst>
    </dgm:pt>
    <dgm:pt modelId="{B88D2E92-6254-4C1C-84DD-F126B52DF831}" type="parTrans" cxnId="{72569E5A-E370-4993-AC11-DFC42011F132}">
      <dgm:prSet/>
      <dgm:spPr/>
      <dgm:t>
        <a:bodyPr/>
        <a:lstStyle/>
        <a:p>
          <a:endParaRPr lang="en-US"/>
        </a:p>
      </dgm:t>
    </dgm:pt>
    <dgm:pt modelId="{00BCC3C3-7DFC-4C9F-98A8-31A78ED06A80}" type="sibTrans" cxnId="{72569E5A-E370-4993-AC11-DFC42011F132}">
      <dgm:prSet/>
      <dgm:spPr/>
      <dgm:t>
        <a:bodyPr/>
        <a:lstStyle/>
        <a:p>
          <a:endParaRPr lang="en-US"/>
        </a:p>
      </dgm:t>
    </dgm:pt>
    <dgm:pt modelId="{A0D0EC85-F76E-407A-B930-8719D0CAC1C7}">
      <dgm:prSet custT="1"/>
      <dgm:spPr/>
      <dgm:t>
        <a:bodyPr/>
        <a:lstStyle/>
        <a:p>
          <a:pPr>
            <a:spcAft>
              <a:spcPts val="600"/>
            </a:spcAft>
            <a:buFont typeface="Wingdings" panose="05000000000000000000" pitchFamily="2" charset="2"/>
            <a:buChar char="§"/>
          </a:pPr>
          <a:r>
            <a:rPr lang="en-US" sz="2400" dirty="0">
              <a:solidFill>
                <a:schemeClr val="accent1"/>
              </a:solidFill>
              <a:latin typeface="Arial" panose="020B0604020202020204" pitchFamily="34" charset="0"/>
              <a:cs typeface="Arial" panose="020B0604020202020204" pitchFamily="34" charset="0"/>
            </a:rPr>
            <a:t>800-526-7234 or 877-781-9403 (TTY) - or </a:t>
          </a:r>
          <a:r>
            <a:rPr lang="en-US" sz="2400" b="0" dirty="0">
              <a:solidFill>
                <a:schemeClr val="accent1"/>
              </a:solidFill>
              <a:latin typeface="Arial" panose="020B0604020202020204" pitchFamily="34" charset="0"/>
              <a:cs typeface="Arial" panose="020B0604020202020204" pitchFamily="34" charset="0"/>
            </a:rPr>
            <a:t>Live Chat at AskJAN.org</a:t>
          </a:r>
          <a:endParaRPr lang="en-US" sz="2400" dirty="0">
            <a:solidFill>
              <a:schemeClr val="accent1"/>
            </a:solidFill>
            <a:latin typeface="Arial" panose="020B0604020202020204" pitchFamily="34" charset="0"/>
            <a:cs typeface="Arial" panose="020B0604020202020204" pitchFamily="34" charset="0"/>
          </a:endParaRPr>
        </a:p>
      </dgm:t>
    </dgm:pt>
    <dgm:pt modelId="{8CDCFEF6-4728-45BC-B198-C9136E6007E4}" type="parTrans" cxnId="{B69D316B-8B53-428E-A800-2751D46E320F}">
      <dgm:prSet/>
      <dgm:spPr/>
      <dgm:t>
        <a:bodyPr/>
        <a:lstStyle/>
        <a:p>
          <a:endParaRPr lang="en-US"/>
        </a:p>
      </dgm:t>
    </dgm:pt>
    <dgm:pt modelId="{10C03239-F943-4575-B204-FB2E8DDC6451}" type="sibTrans" cxnId="{B69D316B-8B53-428E-A800-2751D46E320F}">
      <dgm:prSet/>
      <dgm:spPr/>
      <dgm:t>
        <a:bodyPr/>
        <a:lstStyle/>
        <a:p>
          <a:endParaRPr lang="en-US"/>
        </a:p>
      </dgm:t>
    </dgm:pt>
    <dgm:pt modelId="{E991C8F1-370B-4479-84C7-FCFBB9BD21ED}">
      <dgm:prSet custT="1"/>
      <dgm:spPr/>
      <dgm:t>
        <a:bodyPr/>
        <a:lstStyle/>
        <a:p>
          <a:pPr>
            <a:spcAft>
              <a:spcPts val="600"/>
            </a:spcAft>
            <a:buFont typeface="Wingdings" panose="05000000000000000000" pitchFamily="2" charset="2"/>
            <a:buChar char="§"/>
          </a:pPr>
          <a:r>
            <a:rPr lang="en-US" sz="2400" dirty="0">
              <a:solidFill>
                <a:schemeClr val="accent1"/>
              </a:solidFill>
              <a:latin typeface="Arial" panose="020B0604020202020204" pitchFamily="34" charset="0"/>
              <a:cs typeface="Arial" panose="020B0604020202020204" pitchFamily="34" charset="0"/>
            </a:rPr>
            <a:t>Frequently Asked Questions (FAQ)</a:t>
          </a:r>
          <a:br>
            <a:rPr lang="en-US" sz="2400" dirty="0">
              <a:solidFill>
                <a:schemeClr val="accent1"/>
              </a:solidFill>
              <a:latin typeface="Arial" panose="020B0604020202020204" pitchFamily="34" charset="0"/>
              <a:cs typeface="Arial" panose="020B0604020202020204" pitchFamily="34" charset="0"/>
            </a:rPr>
          </a:br>
          <a:r>
            <a:rPr lang="en-US" sz="2400" dirty="0">
              <a:solidFill>
                <a:schemeClr val="accent1"/>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https://AskJAN.org/Training/JAN-Webcast-Frequently-Asked-Questions.cfm</a:t>
          </a:r>
          <a:endParaRPr lang="en-US" sz="2400" dirty="0">
            <a:solidFill>
              <a:schemeClr val="accent1"/>
            </a:solidFill>
            <a:latin typeface="Arial" panose="020B0604020202020204" pitchFamily="34" charset="0"/>
            <a:cs typeface="Arial" panose="020B0604020202020204" pitchFamily="34" charset="0"/>
          </a:endParaRPr>
        </a:p>
      </dgm:t>
    </dgm:pt>
    <dgm:pt modelId="{930E5A43-25CF-43D8-9BD7-2AEC449FA1E4}" type="parTrans" cxnId="{9EC85DC8-9BF8-4F62-8653-D01315BFECBE}">
      <dgm:prSet/>
      <dgm:spPr/>
      <dgm:t>
        <a:bodyPr/>
        <a:lstStyle/>
        <a:p>
          <a:endParaRPr lang="en-US"/>
        </a:p>
      </dgm:t>
    </dgm:pt>
    <dgm:pt modelId="{9DA96016-F554-47B4-BF23-62ED0D5A4AEA}" type="sibTrans" cxnId="{9EC85DC8-9BF8-4F62-8653-D01315BFECBE}">
      <dgm:prSet/>
      <dgm:spPr/>
      <dgm:t>
        <a:bodyPr/>
        <a:lstStyle/>
        <a:p>
          <a:endParaRPr lang="en-US"/>
        </a:p>
      </dgm:t>
    </dgm:pt>
    <dgm:pt modelId="{60AB98D6-AF39-48B1-9FDA-980A27825AAB}">
      <dgm:prSet custT="1"/>
      <dgm:spPr/>
      <dgm:t>
        <a:bodyPr/>
        <a:lstStyle/>
        <a:p>
          <a:r>
            <a:rPr lang="en-US" sz="2400" b="1">
              <a:latin typeface="Arial" panose="020B0604020202020204" pitchFamily="34" charset="0"/>
              <a:cs typeface="Arial" panose="020B0604020202020204" pitchFamily="34" charset="0"/>
            </a:rPr>
            <a:t>Questions for Presenters</a:t>
          </a:r>
          <a:endParaRPr lang="en-US" sz="2400" b="1"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Questions for presenters"/>
        </a:ext>
      </dgm:extLst>
    </dgm:pt>
    <dgm:pt modelId="{AC2DDBC1-4497-4D5D-A172-B59FE646D1F0}" type="parTrans" cxnId="{E8685657-AD61-4141-B4AE-9B76FFAE870C}">
      <dgm:prSet/>
      <dgm:spPr/>
      <dgm:t>
        <a:bodyPr/>
        <a:lstStyle/>
        <a:p>
          <a:endParaRPr lang="en-US"/>
        </a:p>
      </dgm:t>
    </dgm:pt>
    <dgm:pt modelId="{BF9621C5-17DE-403B-8434-3F6C6A9D85C1}" type="sibTrans" cxnId="{E8685657-AD61-4141-B4AE-9B76FFAE870C}">
      <dgm:prSet/>
      <dgm:spPr/>
      <dgm:t>
        <a:bodyPr/>
        <a:lstStyle/>
        <a:p>
          <a:endParaRPr lang="en-US"/>
        </a:p>
      </dgm:t>
    </dgm:pt>
    <dgm:pt modelId="{97DDAC5C-016D-475E-981C-FE2556BF9CD0}">
      <dgm:prSet custT="1"/>
      <dgm:spPr/>
      <dgm:t>
        <a:bodyPr/>
        <a:lstStyle/>
        <a:p>
          <a:pPr>
            <a:spcAft>
              <a:spcPts val="600"/>
            </a:spcAft>
            <a:buFont typeface="Wingdings" panose="05000000000000000000" pitchFamily="2" charset="2"/>
            <a:buChar char="§"/>
          </a:pPr>
          <a:r>
            <a:rPr lang="en-US" sz="2400" b="0" dirty="0">
              <a:solidFill>
                <a:schemeClr val="accent1"/>
              </a:solidFill>
              <a:latin typeface="Arial" panose="020B0604020202020204" pitchFamily="34" charset="0"/>
              <a:cs typeface="Arial" panose="020B0604020202020204" pitchFamily="34" charset="0"/>
            </a:rPr>
            <a:t>Q&amp;A option at the bottom of the screen</a:t>
          </a:r>
          <a:endParaRPr lang="en-US" sz="2400" dirty="0">
            <a:solidFill>
              <a:schemeClr val="accent1"/>
            </a:solidFill>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Q&amp;A option at the bottom of the screen&#10;"/>
        </a:ext>
      </dgm:extLst>
    </dgm:pt>
    <dgm:pt modelId="{E06F4572-7324-4478-B4B8-8AAA7C56E6E3}" type="parTrans" cxnId="{FFE19E8D-FE22-4DF7-9858-1BEC076979D9}">
      <dgm:prSet/>
      <dgm:spPr/>
      <dgm:t>
        <a:bodyPr/>
        <a:lstStyle/>
        <a:p>
          <a:endParaRPr lang="en-US"/>
        </a:p>
      </dgm:t>
    </dgm:pt>
    <dgm:pt modelId="{D4284F25-C145-400F-A894-C1144BD7A212}" type="sibTrans" cxnId="{FFE19E8D-FE22-4DF7-9858-1BEC076979D9}">
      <dgm:prSet/>
      <dgm:spPr/>
      <dgm:t>
        <a:bodyPr/>
        <a:lstStyle/>
        <a:p>
          <a:endParaRPr lang="en-US"/>
        </a:p>
      </dgm:t>
    </dgm:pt>
    <dgm:pt modelId="{32773AEB-9017-42B8-9DBF-E8C601913FBE}" type="pres">
      <dgm:prSet presAssocID="{48E41658-748A-416F-B25B-90E4AB62BFE7}" presName="linear" presStyleCnt="0">
        <dgm:presLayoutVars>
          <dgm:dir/>
          <dgm:animLvl val="lvl"/>
          <dgm:resizeHandles val="exact"/>
        </dgm:presLayoutVars>
      </dgm:prSet>
      <dgm:spPr/>
    </dgm:pt>
    <dgm:pt modelId="{F4A51513-F584-4433-BB57-2565BE02335B}" type="pres">
      <dgm:prSet presAssocID="{EB0CF235-2E22-4C7A-8E13-61249CB1D138}" presName="parentLin" presStyleCnt="0"/>
      <dgm:spPr/>
    </dgm:pt>
    <dgm:pt modelId="{E34029AD-DE74-4F42-BADD-23386EED1BF2}" type="pres">
      <dgm:prSet presAssocID="{EB0CF235-2E22-4C7A-8E13-61249CB1D138}" presName="parentLeftMargin" presStyleLbl="node1" presStyleIdx="0" presStyleCnt="2"/>
      <dgm:spPr/>
    </dgm:pt>
    <dgm:pt modelId="{C33B9B2B-6CAA-4302-BE0D-981D8F0C9B10}" type="pres">
      <dgm:prSet presAssocID="{EB0CF235-2E22-4C7A-8E13-61249CB1D138}" presName="parentText" presStyleLbl="node1" presStyleIdx="0" presStyleCnt="2">
        <dgm:presLayoutVars>
          <dgm:chMax val="0"/>
          <dgm:bulletEnabled val="1"/>
        </dgm:presLayoutVars>
      </dgm:prSet>
      <dgm:spPr/>
    </dgm:pt>
    <dgm:pt modelId="{5A3242D5-FE94-4E3E-9662-9AF9A96828BB}" type="pres">
      <dgm:prSet presAssocID="{EB0CF235-2E22-4C7A-8E13-61249CB1D138}" presName="negativeSpace" presStyleCnt="0"/>
      <dgm:spPr/>
    </dgm:pt>
    <dgm:pt modelId="{C06939AD-943B-41EC-AB1A-4DF5ED39792E}" type="pres">
      <dgm:prSet presAssocID="{EB0CF235-2E22-4C7A-8E13-61249CB1D138}" presName="childText" presStyleLbl="conFgAcc1" presStyleIdx="0" presStyleCnt="2" custLinFactNeighborX="2" custLinFactNeighborY="-4211">
        <dgm:presLayoutVars>
          <dgm:bulletEnabled val="1"/>
        </dgm:presLayoutVars>
      </dgm:prSet>
      <dgm:spPr/>
    </dgm:pt>
    <dgm:pt modelId="{879F7C83-3D78-4D02-8F88-A45DA1A4C6FA}" type="pres">
      <dgm:prSet presAssocID="{A91D0426-4D62-47DD-9E4A-435D5A57758E}" presName="spaceBetweenRectangles" presStyleCnt="0"/>
      <dgm:spPr/>
    </dgm:pt>
    <dgm:pt modelId="{99FB2BE3-DB85-44EE-829E-2EF1B7B01D5A}" type="pres">
      <dgm:prSet presAssocID="{60AB98D6-AF39-48B1-9FDA-980A27825AAB}" presName="parentLin" presStyleCnt="0"/>
      <dgm:spPr/>
    </dgm:pt>
    <dgm:pt modelId="{CDCD3D56-5C4D-4636-A462-F138E142B50E}" type="pres">
      <dgm:prSet presAssocID="{60AB98D6-AF39-48B1-9FDA-980A27825AAB}" presName="parentLeftMargin" presStyleLbl="node1" presStyleIdx="0" presStyleCnt="2"/>
      <dgm:spPr/>
    </dgm:pt>
    <dgm:pt modelId="{BF394396-594D-48B4-88B6-57E0EB5F2607}" type="pres">
      <dgm:prSet presAssocID="{60AB98D6-AF39-48B1-9FDA-980A27825AAB}" presName="parentText" presStyleLbl="node1" presStyleIdx="1" presStyleCnt="2">
        <dgm:presLayoutVars>
          <dgm:chMax val="0"/>
          <dgm:bulletEnabled val="1"/>
        </dgm:presLayoutVars>
      </dgm:prSet>
      <dgm:spPr/>
    </dgm:pt>
    <dgm:pt modelId="{295D66FB-7A91-4C89-B07D-629291149789}" type="pres">
      <dgm:prSet presAssocID="{60AB98D6-AF39-48B1-9FDA-980A27825AAB}" presName="negativeSpace" presStyleCnt="0"/>
      <dgm:spPr/>
    </dgm:pt>
    <dgm:pt modelId="{D395A932-415F-4401-9F15-706E3511CF60}" type="pres">
      <dgm:prSet presAssocID="{60AB98D6-AF39-48B1-9FDA-980A27825AAB}" presName="childText" presStyleLbl="conFgAcc1" presStyleIdx="1" presStyleCnt="2">
        <dgm:presLayoutVars>
          <dgm:bulletEnabled val="1"/>
        </dgm:presLayoutVars>
      </dgm:prSet>
      <dgm:spPr/>
    </dgm:pt>
  </dgm:ptLst>
  <dgm:cxnLst>
    <dgm:cxn modelId="{0C6E4B0E-6CF6-4B5F-98E6-15B1F32094F7}" type="presOf" srcId="{48E41658-748A-416F-B25B-90E4AB62BFE7}" destId="{32773AEB-9017-42B8-9DBF-E8C601913FBE}" srcOrd="0" destOrd="0" presId="urn:microsoft.com/office/officeart/2005/8/layout/list1"/>
    <dgm:cxn modelId="{3899FF21-C1B0-4AA5-A7BD-638E4BC893E2}" type="presOf" srcId="{64E69A92-5BE1-4ADB-AFBD-5CF6A4FC6A6D}" destId="{C06939AD-943B-41EC-AB1A-4DF5ED39792E}" srcOrd="0" destOrd="0" presId="urn:microsoft.com/office/officeart/2005/8/layout/list1"/>
    <dgm:cxn modelId="{3B14F641-B5A3-4AC9-8369-BAE6428CBA10}" srcId="{48E41658-748A-416F-B25B-90E4AB62BFE7}" destId="{EB0CF235-2E22-4C7A-8E13-61249CB1D138}" srcOrd="0" destOrd="0" parTransId="{14D84117-4829-415C-9281-99B764E2B6DA}" sibTransId="{A91D0426-4D62-47DD-9E4A-435D5A57758E}"/>
    <dgm:cxn modelId="{B69D316B-8B53-428E-A800-2751D46E320F}" srcId="{EB0CF235-2E22-4C7A-8E13-61249CB1D138}" destId="{A0D0EC85-F76E-407A-B930-8719D0CAC1C7}" srcOrd="1" destOrd="0" parTransId="{8CDCFEF6-4728-45BC-B198-C9136E6007E4}" sibTransId="{10C03239-F943-4575-B204-FB2E8DDC6451}"/>
    <dgm:cxn modelId="{E310A54D-D998-4E51-BCBE-EF6D04216F6C}" type="presOf" srcId="{60AB98D6-AF39-48B1-9FDA-980A27825AAB}" destId="{CDCD3D56-5C4D-4636-A462-F138E142B50E}" srcOrd="0" destOrd="0" presId="urn:microsoft.com/office/officeart/2005/8/layout/list1"/>
    <dgm:cxn modelId="{52766150-E9FE-4F40-873D-5D1FAE6CD5EC}" type="presOf" srcId="{EB0CF235-2E22-4C7A-8E13-61249CB1D138}" destId="{E34029AD-DE74-4F42-BADD-23386EED1BF2}" srcOrd="0" destOrd="0" presId="urn:microsoft.com/office/officeart/2005/8/layout/list1"/>
    <dgm:cxn modelId="{19D22475-9229-4197-8D9E-44ECF1D0CC40}" type="presOf" srcId="{A0D0EC85-F76E-407A-B930-8719D0CAC1C7}" destId="{C06939AD-943B-41EC-AB1A-4DF5ED39792E}" srcOrd="0" destOrd="1" presId="urn:microsoft.com/office/officeart/2005/8/layout/list1"/>
    <dgm:cxn modelId="{E8685657-AD61-4141-B4AE-9B76FFAE870C}" srcId="{48E41658-748A-416F-B25B-90E4AB62BFE7}" destId="{60AB98D6-AF39-48B1-9FDA-980A27825AAB}" srcOrd="1" destOrd="0" parTransId="{AC2DDBC1-4497-4D5D-A172-B59FE646D1F0}" sibTransId="{BF9621C5-17DE-403B-8434-3F6C6A9D85C1}"/>
    <dgm:cxn modelId="{72569E5A-E370-4993-AC11-DFC42011F132}" srcId="{EB0CF235-2E22-4C7A-8E13-61249CB1D138}" destId="{64E69A92-5BE1-4ADB-AFBD-5CF6A4FC6A6D}" srcOrd="0" destOrd="0" parTransId="{B88D2E92-6254-4C1C-84DD-F126B52DF831}" sibTransId="{00BCC3C3-7DFC-4C9F-98A8-31A78ED06A80}"/>
    <dgm:cxn modelId="{61FBF78A-6653-4FC0-9914-44CE38A898F7}" type="presOf" srcId="{60AB98D6-AF39-48B1-9FDA-980A27825AAB}" destId="{BF394396-594D-48B4-88B6-57E0EB5F2607}" srcOrd="1" destOrd="0" presId="urn:microsoft.com/office/officeart/2005/8/layout/list1"/>
    <dgm:cxn modelId="{FFE19E8D-FE22-4DF7-9858-1BEC076979D9}" srcId="{60AB98D6-AF39-48B1-9FDA-980A27825AAB}" destId="{97DDAC5C-016D-475E-981C-FE2556BF9CD0}" srcOrd="0" destOrd="0" parTransId="{E06F4572-7324-4478-B4B8-8AAA7C56E6E3}" sibTransId="{D4284F25-C145-400F-A894-C1144BD7A212}"/>
    <dgm:cxn modelId="{9EC85DC8-9BF8-4F62-8653-D01315BFECBE}" srcId="{EB0CF235-2E22-4C7A-8E13-61249CB1D138}" destId="{E991C8F1-370B-4479-84C7-FCFBB9BD21ED}" srcOrd="2" destOrd="0" parTransId="{930E5A43-25CF-43D8-9BD7-2AEC449FA1E4}" sibTransId="{9DA96016-F554-47B4-BF23-62ED0D5A4AEA}"/>
    <dgm:cxn modelId="{34E7D1E7-3CAE-4F41-A82E-61C29DCD0101}" type="presOf" srcId="{E991C8F1-370B-4479-84C7-FCFBB9BD21ED}" destId="{C06939AD-943B-41EC-AB1A-4DF5ED39792E}" srcOrd="0" destOrd="2" presId="urn:microsoft.com/office/officeart/2005/8/layout/list1"/>
    <dgm:cxn modelId="{A36CE6F5-13C4-4116-ACA6-DB50C6093A7E}" type="presOf" srcId="{97DDAC5C-016D-475E-981C-FE2556BF9CD0}" destId="{D395A932-415F-4401-9F15-706E3511CF60}" srcOrd="0" destOrd="0" presId="urn:microsoft.com/office/officeart/2005/8/layout/list1"/>
    <dgm:cxn modelId="{EA2545FD-024A-4FFF-A43F-D284269E825E}" type="presOf" srcId="{EB0CF235-2E22-4C7A-8E13-61249CB1D138}" destId="{C33B9B2B-6CAA-4302-BE0D-981D8F0C9B10}" srcOrd="1" destOrd="0" presId="urn:microsoft.com/office/officeart/2005/8/layout/list1"/>
    <dgm:cxn modelId="{8876236E-737F-44FD-AACE-2890D7953DC1}" type="presParOf" srcId="{32773AEB-9017-42B8-9DBF-E8C601913FBE}" destId="{F4A51513-F584-4433-BB57-2565BE02335B}" srcOrd="0" destOrd="0" presId="urn:microsoft.com/office/officeart/2005/8/layout/list1"/>
    <dgm:cxn modelId="{57AE4D45-D8C0-4C19-9162-80DD3E723B09}" type="presParOf" srcId="{F4A51513-F584-4433-BB57-2565BE02335B}" destId="{E34029AD-DE74-4F42-BADD-23386EED1BF2}" srcOrd="0" destOrd="0" presId="urn:microsoft.com/office/officeart/2005/8/layout/list1"/>
    <dgm:cxn modelId="{244BE653-DA27-463C-A5DE-64BAD0928735}" type="presParOf" srcId="{F4A51513-F584-4433-BB57-2565BE02335B}" destId="{C33B9B2B-6CAA-4302-BE0D-981D8F0C9B10}" srcOrd="1" destOrd="0" presId="urn:microsoft.com/office/officeart/2005/8/layout/list1"/>
    <dgm:cxn modelId="{94D298CD-9991-4FB9-95CE-87261D7B2FD5}" type="presParOf" srcId="{32773AEB-9017-42B8-9DBF-E8C601913FBE}" destId="{5A3242D5-FE94-4E3E-9662-9AF9A96828BB}" srcOrd="1" destOrd="0" presId="urn:microsoft.com/office/officeart/2005/8/layout/list1"/>
    <dgm:cxn modelId="{7419E9B7-6826-4710-A125-56D32DDC46D2}" type="presParOf" srcId="{32773AEB-9017-42B8-9DBF-E8C601913FBE}" destId="{C06939AD-943B-41EC-AB1A-4DF5ED39792E}" srcOrd="2" destOrd="0" presId="urn:microsoft.com/office/officeart/2005/8/layout/list1"/>
    <dgm:cxn modelId="{3D309A02-D271-4395-8B0C-B9347886670E}" type="presParOf" srcId="{32773AEB-9017-42B8-9DBF-E8C601913FBE}" destId="{879F7C83-3D78-4D02-8F88-A45DA1A4C6FA}" srcOrd="3" destOrd="0" presId="urn:microsoft.com/office/officeart/2005/8/layout/list1"/>
    <dgm:cxn modelId="{DA6877F3-7C12-4A27-8B77-BDADAB3AAEDE}" type="presParOf" srcId="{32773AEB-9017-42B8-9DBF-E8C601913FBE}" destId="{99FB2BE3-DB85-44EE-829E-2EF1B7B01D5A}" srcOrd="4" destOrd="0" presId="urn:microsoft.com/office/officeart/2005/8/layout/list1"/>
    <dgm:cxn modelId="{038AA087-1A67-4C50-9E2B-D0AB15F64116}" type="presParOf" srcId="{99FB2BE3-DB85-44EE-829E-2EF1B7B01D5A}" destId="{CDCD3D56-5C4D-4636-A462-F138E142B50E}" srcOrd="0" destOrd="0" presId="urn:microsoft.com/office/officeart/2005/8/layout/list1"/>
    <dgm:cxn modelId="{D9B17644-2F7E-4693-BAB4-84D4A56BA3D3}" type="presParOf" srcId="{99FB2BE3-DB85-44EE-829E-2EF1B7B01D5A}" destId="{BF394396-594D-48B4-88B6-57E0EB5F2607}" srcOrd="1" destOrd="0" presId="urn:microsoft.com/office/officeart/2005/8/layout/list1"/>
    <dgm:cxn modelId="{A20B9AFA-5BA5-4793-8950-505FD6832BF9}" type="presParOf" srcId="{32773AEB-9017-42B8-9DBF-E8C601913FBE}" destId="{295D66FB-7A91-4C89-B07D-629291149789}" srcOrd="5" destOrd="0" presId="urn:microsoft.com/office/officeart/2005/8/layout/list1"/>
    <dgm:cxn modelId="{888CD5F0-9C2F-4410-80ED-1FF3828C3172}" type="presParOf" srcId="{32773AEB-9017-42B8-9DBF-E8C601913FBE}" destId="{D395A932-415F-4401-9F15-706E3511CF60}"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E41658-748A-416F-B25B-90E4AB62BFE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B0CF235-2E22-4C7A-8E13-61249CB1D138}">
      <dgm:prSet custT="1"/>
      <dgm:spPr/>
      <dgm:t>
        <a:bodyPr/>
        <a:lstStyle/>
        <a:p>
          <a:r>
            <a:rPr lang="en-US" sz="2400" b="1">
              <a:latin typeface="Arial" panose="020B0604020202020204" pitchFamily="34" charset="0"/>
              <a:cs typeface="Arial" panose="020B0604020202020204" pitchFamily="34" charset="0"/>
            </a:rPr>
            <a:t>PPT Slides</a:t>
          </a:r>
          <a:endParaRPr lang="en-US" sz="2400" b="1"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PPT Slides"/>
        </a:ext>
      </dgm:extLst>
    </dgm:pt>
    <dgm:pt modelId="{14D84117-4829-415C-9281-99B764E2B6DA}" type="parTrans" cxnId="{3B14F641-B5A3-4AC9-8369-BAE6428CBA10}">
      <dgm:prSet/>
      <dgm:spPr/>
      <dgm:t>
        <a:bodyPr/>
        <a:lstStyle/>
        <a:p>
          <a:endParaRPr lang="en-US"/>
        </a:p>
      </dgm:t>
    </dgm:pt>
    <dgm:pt modelId="{A91D0426-4D62-47DD-9E4A-435D5A57758E}" type="sibTrans" cxnId="{3B14F641-B5A3-4AC9-8369-BAE6428CBA10}">
      <dgm:prSet/>
      <dgm:spPr/>
      <dgm:t>
        <a:bodyPr/>
        <a:lstStyle/>
        <a:p>
          <a:endParaRPr lang="en-US"/>
        </a:p>
      </dgm:t>
    </dgm:pt>
    <dgm:pt modelId="{64E69A92-5BE1-4ADB-AFBD-5CF6A4FC6A6D}">
      <dgm:prSet/>
      <dgm:spPr/>
      <dgm:t>
        <a:bodyPr/>
        <a:lstStyle/>
        <a:p>
          <a:pPr>
            <a:spcAft>
              <a:spcPts val="600"/>
            </a:spcAft>
            <a:buFont typeface="Wingdings" panose="05000000000000000000" pitchFamily="2" charset="2"/>
            <a:buChar char="§"/>
          </a:pPr>
          <a:r>
            <a:rPr lang="en-US" b="0" dirty="0">
              <a:solidFill>
                <a:schemeClr val="accent1"/>
              </a:solidFill>
              <a:latin typeface="Arial" panose="020B0604020202020204" pitchFamily="34" charset="0"/>
              <a:cs typeface="Arial" panose="020B0604020202020204" pitchFamily="34" charset="0"/>
            </a:rPr>
            <a:t>Click the link included in the webcast login email you received</a:t>
          </a:r>
          <a:endParaRPr lang="en-US" dirty="0">
            <a:solidFill>
              <a:schemeClr val="accent1"/>
            </a:solidFill>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Click the link included in the webcast login email you received&#10;"/>
        </a:ext>
      </dgm:extLst>
    </dgm:pt>
    <dgm:pt modelId="{B88D2E92-6254-4C1C-84DD-F126B52DF831}" type="parTrans" cxnId="{72569E5A-E370-4993-AC11-DFC42011F132}">
      <dgm:prSet/>
      <dgm:spPr/>
      <dgm:t>
        <a:bodyPr/>
        <a:lstStyle/>
        <a:p>
          <a:endParaRPr lang="en-US"/>
        </a:p>
      </dgm:t>
    </dgm:pt>
    <dgm:pt modelId="{00BCC3C3-7DFC-4C9F-98A8-31A78ED06A80}" type="sibTrans" cxnId="{72569E5A-E370-4993-AC11-DFC42011F132}">
      <dgm:prSet/>
      <dgm:spPr/>
      <dgm:t>
        <a:bodyPr/>
        <a:lstStyle/>
        <a:p>
          <a:endParaRPr lang="en-US"/>
        </a:p>
      </dgm:t>
    </dgm:pt>
    <dgm:pt modelId="{60AB98D6-AF39-48B1-9FDA-980A27825AAB}">
      <dgm:prSet custT="1"/>
      <dgm:spPr/>
      <dgm:t>
        <a:bodyPr/>
        <a:lstStyle/>
        <a:p>
          <a:r>
            <a:rPr lang="en-US" sz="2400" b="1">
              <a:latin typeface="Arial" panose="020B0604020202020204" pitchFamily="34" charset="0"/>
              <a:cs typeface="Arial" panose="020B0604020202020204" pitchFamily="34" charset="0"/>
            </a:rPr>
            <a:t>Captioning</a:t>
          </a:r>
          <a:endParaRPr lang="en-US" sz="2400" b="1"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Captioning"/>
        </a:ext>
      </dgm:extLst>
    </dgm:pt>
    <dgm:pt modelId="{AC2DDBC1-4497-4D5D-A172-B59FE646D1F0}" type="parTrans" cxnId="{E8685657-AD61-4141-B4AE-9B76FFAE870C}">
      <dgm:prSet/>
      <dgm:spPr/>
      <dgm:t>
        <a:bodyPr/>
        <a:lstStyle/>
        <a:p>
          <a:endParaRPr lang="en-US"/>
        </a:p>
      </dgm:t>
    </dgm:pt>
    <dgm:pt modelId="{BF9621C5-17DE-403B-8434-3F6C6A9D85C1}" type="sibTrans" cxnId="{E8685657-AD61-4141-B4AE-9B76FFAE870C}">
      <dgm:prSet/>
      <dgm:spPr/>
      <dgm:t>
        <a:bodyPr/>
        <a:lstStyle/>
        <a:p>
          <a:endParaRPr lang="en-US"/>
        </a:p>
      </dgm:t>
    </dgm:pt>
    <dgm:pt modelId="{97DDAC5C-016D-475E-981C-FE2556BF9CD0}">
      <dgm:prSet/>
      <dgm:spPr/>
      <dgm:t>
        <a:bodyPr/>
        <a:lstStyle/>
        <a:p>
          <a:pPr>
            <a:spcAft>
              <a:spcPts val="600"/>
            </a:spcAft>
            <a:buFont typeface="Wingdings" panose="05000000000000000000" pitchFamily="2" charset="2"/>
            <a:buChar char="§"/>
          </a:pPr>
          <a:r>
            <a:rPr lang="en-US" b="0" dirty="0">
              <a:solidFill>
                <a:schemeClr val="accent1"/>
              </a:solidFill>
              <a:latin typeface="Arial" panose="020B0604020202020204" pitchFamily="34" charset="0"/>
              <a:cs typeface="Arial" panose="020B0604020202020204" pitchFamily="34" charset="0"/>
            </a:rPr>
            <a:t>Use the closed caption (CC) option or </a:t>
          </a:r>
          <a:r>
            <a:rPr lang="en-US" b="0" dirty="0" err="1">
              <a:solidFill>
                <a:schemeClr val="accent1"/>
              </a:solidFill>
              <a:latin typeface="Arial" panose="020B0604020202020204" pitchFamily="34" charset="0"/>
              <a:cs typeface="Arial" panose="020B0604020202020204" pitchFamily="34" charset="0"/>
            </a:rPr>
            <a:t>StreamText</a:t>
          </a:r>
          <a:r>
            <a:rPr lang="en-US" b="0" dirty="0">
              <a:solidFill>
                <a:schemeClr val="accent1"/>
              </a:solidFill>
              <a:latin typeface="Arial" panose="020B0604020202020204" pitchFamily="34" charset="0"/>
              <a:cs typeface="Arial" panose="020B0604020202020204" pitchFamily="34" charset="0"/>
            </a:rPr>
            <a:t> link shared in the webcast chat</a:t>
          </a:r>
          <a:endParaRPr lang="en-US" dirty="0">
            <a:solidFill>
              <a:schemeClr val="accent1"/>
            </a:solidFill>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Use the closed caption (CC) option or StreamText link shared in the webcast chat&#10;Transcript will be available with webcast archive&#10;"/>
        </a:ext>
      </dgm:extLst>
    </dgm:pt>
    <dgm:pt modelId="{E06F4572-7324-4478-B4B8-8AAA7C56E6E3}" type="parTrans" cxnId="{FFE19E8D-FE22-4DF7-9858-1BEC076979D9}">
      <dgm:prSet/>
      <dgm:spPr/>
      <dgm:t>
        <a:bodyPr/>
        <a:lstStyle/>
        <a:p>
          <a:endParaRPr lang="en-US"/>
        </a:p>
      </dgm:t>
    </dgm:pt>
    <dgm:pt modelId="{D4284F25-C145-400F-A894-C1144BD7A212}" type="sibTrans" cxnId="{FFE19E8D-FE22-4DF7-9858-1BEC076979D9}">
      <dgm:prSet/>
      <dgm:spPr/>
      <dgm:t>
        <a:bodyPr/>
        <a:lstStyle/>
        <a:p>
          <a:endParaRPr lang="en-US"/>
        </a:p>
      </dgm:t>
    </dgm:pt>
    <dgm:pt modelId="{EDAF1369-2C17-4152-919D-A03B196884A3}">
      <dgm:prSet/>
      <dgm:spPr/>
      <dgm:t>
        <a:bodyPr/>
        <a:lstStyle/>
        <a:p>
          <a:pPr>
            <a:spcAft>
              <a:spcPts val="600"/>
            </a:spcAft>
            <a:buFont typeface="Wingdings" panose="05000000000000000000" pitchFamily="2" charset="2"/>
            <a:buChar char="§"/>
          </a:pPr>
          <a:r>
            <a:rPr lang="en-US" b="0" dirty="0">
              <a:solidFill>
                <a:schemeClr val="accent1"/>
              </a:solidFill>
              <a:latin typeface="Arial" panose="020B0604020202020204" pitchFamily="34" charset="0"/>
              <a:cs typeface="Arial" panose="020B0604020202020204" pitchFamily="34" charset="0"/>
            </a:rPr>
            <a:t>Transcript will be available with webcast archive</a:t>
          </a:r>
        </a:p>
      </dgm:t>
    </dgm:pt>
    <dgm:pt modelId="{AEAC4712-6614-413E-A159-0AC9A92C17E1}" type="parTrans" cxnId="{CCF2DAD2-70E4-4648-BBB7-606146F6EE58}">
      <dgm:prSet/>
      <dgm:spPr/>
      <dgm:t>
        <a:bodyPr/>
        <a:lstStyle/>
        <a:p>
          <a:endParaRPr lang="en-US"/>
        </a:p>
      </dgm:t>
    </dgm:pt>
    <dgm:pt modelId="{C3793A9A-0218-4CAF-91FB-0C088ACAC0C0}" type="sibTrans" cxnId="{CCF2DAD2-70E4-4648-BBB7-606146F6EE58}">
      <dgm:prSet/>
      <dgm:spPr/>
      <dgm:t>
        <a:bodyPr/>
        <a:lstStyle/>
        <a:p>
          <a:endParaRPr lang="en-US"/>
        </a:p>
      </dgm:t>
    </dgm:pt>
    <dgm:pt modelId="{32773AEB-9017-42B8-9DBF-E8C601913FBE}" type="pres">
      <dgm:prSet presAssocID="{48E41658-748A-416F-B25B-90E4AB62BFE7}" presName="linear" presStyleCnt="0">
        <dgm:presLayoutVars>
          <dgm:dir/>
          <dgm:animLvl val="lvl"/>
          <dgm:resizeHandles val="exact"/>
        </dgm:presLayoutVars>
      </dgm:prSet>
      <dgm:spPr/>
    </dgm:pt>
    <dgm:pt modelId="{F4A51513-F584-4433-BB57-2565BE02335B}" type="pres">
      <dgm:prSet presAssocID="{EB0CF235-2E22-4C7A-8E13-61249CB1D138}" presName="parentLin" presStyleCnt="0"/>
      <dgm:spPr/>
    </dgm:pt>
    <dgm:pt modelId="{E34029AD-DE74-4F42-BADD-23386EED1BF2}" type="pres">
      <dgm:prSet presAssocID="{EB0CF235-2E22-4C7A-8E13-61249CB1D138}" presName="parentLeftMargin" presStyleLbl="node1" presStyleIdx="0" presStyleCnt="2"/>
      <dgm:spPr/>
    </dgm:pt>
    <dgm:pt modelId="{C33B9B2B-6CAA-4302-BE0D-981D8F0C9B10}" type="pres">
      <dgm:prSet presAssocID="{EB0CF235-2E22-4C7A-8E13-61249CB1D138}" presName="parentText" presStyleLbl="node1" presStyleIdx="0" presStyleCnt="2">
        <dgm:presLayoutVars>
          <dgm:chMax val="0"/>
          <dgm:bulletEnabled val="1"/>
        </dgm:presLayoutVars>
      </dgm:prSet>
      <dgm:spPr/>
    </dgm:pt>
    <dgm:pt modelId="{5A3242D5-FE94-4E3E-9662-9AF9A96828BB}" type="pres">
      <dgm:prSet presAssocID="{EB0CF235-2E22-4C7A-8E13-61249CB1D138}" presName="negativeSpace" presStyleCnt="0"/>
      <dgm:spPr/>
    </dgm:pt>
    <dgm:pt modelId="{C06939AD-943B-41EC-AB1A-4DF5ED39792E}" type="pres">
      <dgm:prSet presAssocID="{EB0CF235-2E22-4C7A-8E13-61249CB1D138}" presName="childText" presStyleLbl="conFgAcc1" presStyleIdx="0" presStyleCnt="2" custLinFactNeighborX="2" custLinFactNeighborY="-4211">
        <dgm:presLayoutVars>
          <dgm:bulletEnabled val="1"/>
        </dgm:presLayoutVars>
      </dgm:prSet>
      <dgm:spPr/>
    </dgm:pt>
    <dgm:pt modelId="{879F7C83-3D78-4D02-8F88-A45DA1A4C6FA}" type="pres">
      <dgm:prSet presAssocID="{A91D0426-4D62-47DD-9E4A-435D5A57758E}" presName="spaceBetweenRectangles" presStyleCnt="0"/>
      <dgm:spPr/>
    </dgm:pt>
    <dgm:pt modelId="{99FB2BE3-DB85-44EE-829E-2EF1B7B01D5A}" type="pres">
      <dgm:prSet presAssocID="{60AB98D6-AF39-48B1-9FDA-980A27825AAB}" presName="parentLin" presStyleCnt="0"/>
      <dgm:spPr/>
    </dgm:pt>
    <dgm:pt modelId="{CDCD3D56-5C4D-4636-A462-F138E142B50E}" type="pres">
      <dgm:prSet presAssocID="{60AB98D6-AF39-48B1-9FDA-980A27825AAB}" presName="parentLeftMargin" presStyleLbl="node1" presStyleIdx="0" presStyleCnt="2"/>
      <dgm:spPr/>
    </dgm:pt>
    <dgm:pt modelId="{BF394396-594D-48B4-88B6-57E0EB5F2607}" type="pres">
      <dgm:prSet presAssocID="{60AB98D6-AF39-48B1-9FDA-980A27825AAB}" presName="parentText" presStyleLbl="node1" presStyleIdx="1" presStyleCnt="2">
        <dgm:presLayoutVars>
          <dgm:chMax val="0"/>
          <dgm:bulletEnabled val="1"/>
        </dgm:presLayoutVars>
      </dgm:prSet>
      <dgm:spPr/>
    </dgm:pt>
    <dgm:pt modelId="{295D66FB-7A91-4C89-B07D-629291149789}" type="pres">
      <dgm:prSet presAssocID="{60AB98D6-AF39-48B1-9FDA-980A27825AAB}" presName="negativeSpace" presStyleCnt="0"/>
      <dgm:spPr/>
    </dgm:pt>
    <dgm:pt modelId="{D395A932-415F-4401-9F15-706E3511CF60}" type="pres">
      <dgm:prSet presAssocID="{60AB98D6-AF39-48B1-9FDA-980A27825AAB}" presName="childText" presStyleLbl="conFgAcc1" presStyleIdx="1" presStyleCnt="2">
        <dgm:presLayoutVars>
          <dgm:bulletEnabled val="1"/>
        </dgm:presLayoutVars>
      </dgm:prSet>
      <dgm:spPr/>
    </dgm:pt>
  </dgm:ptLst>
  <dgm:cxnLst>
    <dgm:cxn modelId="{0C6E4B0E-6CF6-4B5F-98E6-15B1F32094F7}" type="presOf" srcId="{48E41658-748A-416F-B25B-90E4AB62BFE7}" destId="{32773AEB-9017-42B8-9DBF-E8C601913FBE}" srcOrd="0" destOrd="0" presId="urn:microsoft.com/office/officeart/2005/8/layout/list1"/>
    <dgm:cxn modelId="{3899FF21-C1B0-4AA5-A7BD-638E4BC893E2}" type="presOf" srcId="{64E69A92-5BE1-4ADB-AFBD-5CF6A4FC6A6D}" destId="{C06939AD-943B-41EC-AB1A-4DF5ED39792E}" srcOrd="0" destOrd="0" presId="urn:microsoft.com/office/officeart/2005/8/layout/list1"/>
    <dgm:cxn modelId="{9C8EDB2F-7583-4FC7-893B-8F3F0E34B1A3}" type="presOf" srcId="{EDAF1369-2C17-4152-919D-A03B196884A3}" destId="{D395A932-415F-4401-9F15-706E3511CF60}" srcOrd="0" destOrd="1" presId="urn:microsoft.com/office/officeart/2005/8/layout/list1"/>
    <dgm:cxn modelId="{3B14F641-B5A3-4AC9-8369-BAE6428CBA10}" srcId="{48E41658-748A-416F-B25B-90E4AB62BFE7}" destId="{EB0CF235-2E22-4C7A-8E13-61249CB1D138}" srcOrd="0" destOrd="0" parTransId="{14D84117-4829-415C-9281-99B764E2B6DA}" sibTransId="{A91D0426-4D62-47DD-9E4A-435D5A57758E}"/>
    <dgm:cxn modelId="{E310A54D-D998-4E51-BCBE-EF6D04216F6C}" type="presOf" srcId="{60AB98D6-AF39-48B1-9FDA-980A27825AAB}" destId="{CDCD3D56-5C4D-4636-A462-F138E142B50E}" srcOrd="0" destOrd="0" presId="urn:microsoft.com/office/officeart/2005/8/layout/list1"/>
    <dgm:cxn modelId="{52766150-E9FE-4F40-873D-5D1FAE6CD5EC}" type="presOf" srcId="{EB0CF235-2E22-4C7A-8E13-61249CB1D138}" destId="{E34029AD-DE74-4F42-BADD-23386EED1BF2}" srcOrd="0" destOrd="0" presId="urn:microsoft.com/office/officeart/2005/8/layout/list1"/>
    <dgm:cxn modelId="{E8685657-AD61-4141-B4AE-9B76FFAE870C}" srcId="{48E41658-748A-416F-B25B-90E4AB62BFE7}" destId="{60AB98D6-AF39-48B1-9FDA-980A27825AAB}" srcOrd="1" destOrd="0" parTransId="{AC2DDBC1-4497-4D5D-A172-B59FE646D1F0}" sibTransId="{BF9621C5-17DE-403B-8434-3F6C6A9D85C1}"/>
    <dgm:cxn modelId="{72569E5A-E370-4993-AC11-DFC42011F132}" srcId="{EB0CF235-2E22-4C7A-8E13-61249CB1D138}" destId="{64E69A92-5BE1-4ADB-AFBD-5CF6A4FC6A6D}" srcOrd="0" destOrd="0" parTransId="{B88D2E92-6254-4C1C-84DD-F126B52DF831}" sibTransId="{00BCC3C3-7DFC-4C9F-98A8-31A78ED06A80}"/>
    <dgm:cxn modelId="{61FBF78A-6653-4FC0-9914-44CE38A898F7}" type="presOf" srcId="{60AB98D6-AF39-48B1-9FDA-980A27825AAB}" destId="{BF394396-594D-48B4-88B6-57E0EB5F2607}" srcOrd="1" destOrd="0" presId="urn:microsoft.com/office/officeart/2005/8/layout/list1"/>
    <dgm:cxn modelId="{FFE19E8D-FE22-4DF7-9858-1BEC076979D9}" srcId="{60AB98D6-AF39-48B1-9FDA-980A27825AAB}" destId="{97DDAC5C-016D-475E-981C-FE2556BF9CD0}" srcOrd="0" destOrd="0" parTransId="{E06F4572-7324-4478-B4B8-8AAA7C56E6E3}" sibTransId="{D4284F25-C145-400F-A894-C1144BD7A212}"/>
    <dgm:cxn modelId="{CCF2DAD2-70E4-4648-BBB7-606146F6EE58}" srcId="{60AB98D6-AF39-48B1-9FDA-980A27825AAB}" destId="{EDAF1369-2C17-4152-919D-A03B196884A3}" srcOrd="1" destOrd="0" parTransId="{AEAC4712-6614-413E-A159-0AC9A92C17E1}" sibTransId="{C3793A9A-0218-4CAF-91FB-0C088ACAC0C0}"/>
    <dgm:cxn modelId="{A36CE6F5-13C4-4116-ACA6-DB50C6093A7E}" type="presOf" srcId="{97DDAC5C-016D-475E-981C-FE2556BF9CD0}" destId="{D395A932-415F-4401-9F15-706E3511CF60}" srcOrd="0" destOrd="0" presId="urn:microsoft.com/office/officeart/2005/8/layout/list1"/>
    <dgm:cxn modelId="{EA2545FD-024A-4FFF-A43F-D284269E825E}" type="presOf" srcId="{EB0CF235-2E22-4C7A-8E13-61249CB1D138}" destId="{C33B9B2B-6CAA-4302-BE0D-981D8F0C9B10}" srcOrd="1" destOrd="0" presId="urn:microsoft.com/office/officeart/2005/8/layout/list1"/>
    <dgm:cxn modelId="{8876236E-737F-44FD-AACE-2890D7953DC1}" type="presParOf" srcId="{32773AEB-9017-42B8-9DBF-E8C601913FBE}" destId="{F4A51513-F584-4433-BB57-2565BE02335B}" srcOrd="0" destOrd="0" presId="urn:microsoft.com/office/officeart/2005/8/layout/list1"/>
    <dgm:cxn modelId="{57AE4D45-D8C0-4C19-9162-80DD3E723B09}" type="presParOf" srcId="{F4A51513-F584-4433-BB57-2565BE02335B}" destId="{E34029AD-DE74-4F42-BADD-23386EED1BF2}" srcOrd="0" destOrd="0" presId="urn:microsoft.com/office/officeart/2005/8/layout/list1"/>
    <dgm:cxn modelId="{244BE653-DA27-463C-A5DE-64BAD0928735}" type="presParOf" srcId="{F4A51513-F584-4433-BB57-2565BE02335B}" destId="{C33B9B2B-6CAA-4302-BE0D-981D8F0C9B10}" srcOrd="1" destOrd="0" presId="urn:microsoft.com/office/officeart/2005/8/layout/list1"/>
    <dgm:cxn modelId="{94D298CD-9991-4FB9-95CE-87261D7B2FD5}" type="presParOf" srcId="{32773AEB-9017-42B8-9DBF-E8C601913FBE}" destId="{5A3242D5-FE94-4E3E-9662-9AF9A96828BB}" srcOrd="1" destOrd="0" presId="urn:microsoft.com/office/officeart/2005/8/layout/list1"/>
    <dgm:cxn modelId="{7419E9B7-6826-4710-A125-56D32DDC46D2}" type="presParOf" srcId="{32773AEB-9017-42B8-9DBF-E8C601913FBE}" destId="{C06939AD-943B-41EC-AB1A-4DF5ED39792E}" srcOrd="2" destOrd="0" presId="urn:microsoft.com/office/officeart/2005/8/layout/list1"/>
    <dgm:cxn modelId="{3D309A02-D271-4395-8B0C-B9347886670E}" type="presParOf" srcId="{32773AEB-9017-42B8-9DBF-E8C601913FBE}" destId="{879F7C83-3D78-4D02-8F88-A45DA1A4C6FA}" srcOrd="3" destOrd="0" presId="urn:microsoft.com/office/officeart/2005/8/layout/list1"/>
    <dgm:cxn modelId="{DA6877F3-7C12-4A27-8B77-BDADAB3AAEDE}" type="presParOf" srcId="{32773AEB-9017-42B8-9DBF-E8C601913FBE}" destId="{99FB2BE3-DB85-44EE-829E-2EF1B7B01D5A}" srcOrd="4" destOrd="0" presId="urn:microsoft.com/office/officeart/2005/8/layout/list1"/>
    <dgm:cxn modelId="{038AA087-1A67-4C50-9E2B-D0AB15F64116}" type="presParOf" srcId="{99FB2BE3-DB85-44EE-829E-2EF1B7B01D5A}" destId="{CDCD3D56-5C4D-4636-A462-F138E142B50E}" srcOrd="0" destOrd="0" presId="urn:microsoft.com/office/officeart/2005/8/layout/list1"/>
    <dgm:cxn modelId="{D9B17644-2F7E-4693-BAB4-84D4A56BA3D3}" type="presParOf" srcId="{99FB2BE3-DB85-44EE-829E-2EF1B7B01D5A}" destId="{BF394396-594D-48B4-88B6-57E0EB5F2607}" srcOrd="1" destOrd="0" presId="urn:microsoft.com/office/officeart/2005/8/layout/list1"/>
    <dgm:cxn modelId="{A20B9AFA-5BA5-4793-8950-505FD6832BF9}" type="presParOf" srcId="{32773AEB-9017-42B8-9DBF-E8C601913FBE}" destId="{295D66FB-7A91-4C89-B07D-629291149789}" srcOrd="5" destOrd="0" presId="urn:microsoft.com/office/officeart/2005/8/layout/list1"/>
    <dgm:cxn modelId="{888CD5F0-9C2F-4410-80ED-1FF3828C3172}" type="presParOf" srcId="{32773AEB-9017-42B8-9DBF-E8C601913FBE}" destId="{D395A932-415F-4401-9F15-706E3511CF60}"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B7B5C9-E85B-4562-B0C3-16DA6BBF8EE6}" type="doc">
      <dgm:prSet loTypeId="urn:microsoft.com/office/officeart/2016/7/layout/VerticalSolidActionList" loCatId="List" qsTypeId="urn:microsoft.com/office/officeart/2005/8/quickstyle/simple1" qsCatId="simple" csTypeId="urn:microsoft.com/office/officeart/2005/8/colors/accent1_2" csCatId="accent1" phldr="1"/>
      <dgm:spPr/>
      <dgm:t>
        <a:bodyPr/>
        <a:lstStyle/>
        <a:p>
          <a:endParaRPr lang="en-US"/>
        </a:p>
      </dgm:t>
    </dgm:pt>
    <dgm:pt modelId="{8ACAB785-AC2A-4D2E-B9DF-3407BCD9C035}">
      <dgm:prSet custT="1"/>
      <dgm:spPr/>
      <dgm:t>
        <a:bodyPr/>
        <a:lstStyle/>
        <a:p>
          <a:r>
            <a:rPr lang="en-US" sz="2800">
              <a:latin typeface="Arial" panose="020B0604020202020204" pitchFamily="34" charset="0"/>
              <a:cs typeface="Arial" panose="020B0604020202020204" pitchFamily="34" charset="0"/>
            </a:rPr>
            <a:t>Visit</a:t>
          </a:r>
          <a:endParaRPr lang="en-US" sz="2800" dirty="0">
            <a:latin typeface="Arial" panose="020B0604020202020204" pitchFamily="34" charset="0"/>
            <a:cs typeface="Arial" panose="020B0604020202020204" pitchFamily="34" charset="0"/>
          </a:endParaRPr>
        </a:p>
      </dgm:t>
    </dgm:pt>
    <dgm:pt modelId="{F07C9693-6151-412C-910C-635EDE941326}" type="parTrans" cxnId="{09371DE9-6201-48DC-9F6B-1FA191C35CF2}">
      <dgm:prSet/>
      <dgm:spPr/>
      <dgm:t>
        <a:bodyPr/>
        <a:lstStyle/>
        <a:p>
          <a:endParaRPr lang="en-US"/>
        </a:p>
      </dgm:t>
    </dgm:pt>
    <dgm:pt modelId="{69E6F4DC-D787-4931-B7E9-6F56D48E4F03}" type="sibTrans" cxnId="{09371DE9-6201-48DC-9F6B-1FA191C35CF2}">
      <dgm:prSet/>
      <dgm:spPr/>
      <dgm:t>
        <a:bodyPr/>
        <a:lstStyle/>
        <a:p>
          <a:endParaRPr lang="en-US"/>
        </a:p>
      </dgm:t>
    </dgm:pt>
    <dgm:pt modelId="{37A3B53A-8575-48B8-B44D-8B948D4D4233}">
      <dgm:prSet custT="1"/>
      <dgm:spPr/>
      <dgm:t>
        <a:bodyPr/>
        <a:lstStyle/>
        <a:p>
          <a:r>
            <a:rPr lang="en-US" sz="2200" dirty="0">
              <a:solidFill>
                <a:srgbClr val="002060"/>
              </a:solidFill>
              <a:latin typeface="Arial" panose="020B0604020202020204" pitchFamily="34" charset="0"/>
              <a:cs typeface="Arial" panose="020B0604020202020204" pitchFamily="34" charset="0"/>
            </a:rPr>
            <a:t>AskJAN.org</a:t>
          </a:r>
        </a:p>
      </dgm:t>
    </dgm:pt>
    <dgm:pt modelId="{E473B189-50AD-4439-82CD-577386CA202C}" type="parTrans" cxnId="{63D6D5BB-7F8B-4EE4-8738-4E34EB26870D}">
      <dgm:prSet/>
      <dgm:spPr/>
      <dgm:t>
        <a:bodyPr/>
        <a:lstStyle/>
        <a:p>
          <a:endParaRPr lang="en-US"/>
        </a:p>
      </dgm:t>
    </dgm:pt>
    <dgm:pt modelId="{71748C51-AB7B-4BB9-9574-82A8430EC315}" type="sibTrans" cxnId="{63D6D5BB-7F8B-4EE4-8738-4E34EB26870D}">
      <dgm:prSet/>
      <dgm:spPr/>
      <dgm:t>
        <a:bodyPr/>
        <a:lstStyle/>
        <a:p>
          <a:endParaRPr lang="en-US"/>
        </a:p>
      </dgm:t>
    </dgm:pt>
    <dgm:pt modelId="{49BE56A4-9965-437C-8434-2A62BF01B3DC}">
      <dgm:prSet custT="1"/>
      <dgm:spPr/>
      <dgm:t>
        <a:bodyPr/>
        <a:lstStyle/>
        <a:p>
          <a:r>
            <a:rPr lang="en-US" sz="2800">
              <a:latin typeface="Arial" panose="020B0604020202020204" pitchFamily="34" charset="0"/>
              <a:cs typeface="Arial" panose="020B0604020202020204" pitchFamily="34" charset="0"/>
            </a:rPr>
            <a:t>Call</a:t>
          </a:r>
          <a:endParaRPr lang="en-US" sz="2800" dirty="0">
            <a:latin typeface="Arial" panose="020B0604020202020204" pitchFamily="34" charset="0"/>
            <a:cs typeface="Arial" panose="020B0604020202020204" pitchFamily="34" charset="0"/>
          </a:endParaRPr>
        </a:p>
      </dgm:t>
    </dgm:pt>
    <dgm:pt modelId="{9A6B54CE-0864-4619-852F-CC1050D929CA}" type="parTrans" cxnId="{20A6FE57-D66D-4A40-8EC9-EA6E300973D4}">
      <dgm:prSet/>
      <dgm:spPr/>
      <dgm:t>
        <a:bodyPr/>
        <a:lstStyle/>
        <a:p>
          <a:endParaRPr lang="en-US"/>
        </a:p>
      </dgm:t>
    </dgm:pt>
    <dgm:pt modelId="{F0DBC532-2ADA-4402-A4D7-2464EDC35BCC}" type="sibTrans" cxnId="{20A6FE57-D66D-4A40-8EC9-EA6E300973D4}">
      <dgm:prSet/>
      <dgm:spPr/>
      <dgm:t>
        <a:bodyPr/>
        <a:lstStyle/>
        <a:p>
          <a:endParaRPr lang="en-US"/>
        </a:p>
      </dgm:t>
    </dgm:pt>
    <dgm:pt modelId="{9D91E057-164E-4B0A-A113-56ABD94EDA0C}">
      <dgm:prSet custT="1"/>
      <dgm:spPr/>
      <dgm:t>
        <a:bodyPr/>
        <a:lstStyle/>
        <a:p>
          <a:r>
            <a:rPr lang="en-US" sz="1800" dirty="0">
              <a:solidFill>
                <a:srgbClr val="002060"/>
              </a:solidFill>
              <a:latin typeface="Arial" panose="020B0604020202020204" pitchFamily="34" charset="0"/>
              <a:cs typeface="Arial" panose="020B0604020202020204" pitchFamily="34" charset="0"/>
            </a:rPr>
            <a:t>800.526.7234</a:t>
          </a:r>
          <a:endParaRPr lang="en-US" sz="2800" dirty="0">
            <a:solidFill>
              <a:srgbClr val="002060"/>
            </a:solidFill>
            <a:latin typeface="Arial" panose="020B0604020202020204" pitchFamily="34" charset="0"/>
            <a:cs typeface="Arial" panose="020B0604020202020204" pitchFamily="34" charset="0"/>
          </a:endParaRPr>
        </a:p>
      </dgm:t>
    </dgm:pt>
    <dgm:pt modelId="{5A81F364-86FA-4E3E-B352-DFE5B002AE4C}" type="parTrans" cxnId="{76D0BBE6-E9BD-46BB-9614-10519203672C}">
      <dgm:prSet/>
      <dgm:spPr/>
      <dgm:t>
        <a:bodyPr/>
        <a:lstStyle/>
        <a:p>
          <a:endParaRPr lang="en-US"/>
        </a:p>
      </dgm:t>
    </dgm:pt>
    <dgm:pt modelId="{F53DA0D4-1609-4C08-BAD7-2F70B6F97CFB}" type="sibTrans" cxnId="{76D0BBE6-E9BD-46BB-9614-10519203672C}">
      <dgm:prSet/>
      <dgm:spPr/>
      <dgm:t>
        <a:bodyPr/>
        <a:lstStyle/>
        <a:p>
          <a:endParaRPr lang="en-US"/>
        </a:p>
      </dgm:t>
    </dgm:pt>
    <dgm:pt modelId="{97B88BEA-1C83-4896-986E-529E660E6FF2}">
      <dgm:prSet custT="1"/>
      <dgm:spPr/>
      <dgm:t>
        <a:bodyPr/>
        <a:lstStyle/>
        <a:p>
          <a:r>
            <a:rPr lang="en-US" sz="1800" dirty="0">
              <a:solidFill>
                <a:srgbClr val="002060"/>
              </a:solidFill>
              <a:latin typeface="Arial" panose="020B0604020202020204" pitchFamily="34" charset="0"/>
              <a:cs typeface="Arial" panose="020B0604020202020204" pitchFamily="34" charset="0"/>
            </a:rPr>
            <a:t>877.781.9403 (TTY)</a:t>
          </a:r>
          <a:endParaRPr lang="en-US" sz="1400" dirty="0">
            <a:solidFill>
              <a:srgbClr val="002060"/>
            </a:solidFill>
            <a:latin typeface="Arial" panose="020B0604020202020204" pitchFamily="34" charset="0"/>
            <a:cs typeface="Arial" panose="020B0604020202020204" pitchFamily="34" charset="0"/>
          </a:endParaRPr>
        </a:p>
      </dgm:t>
    </dgm:pt>
    <dgm:pt modelId="{03008A00-33C0-4916-814F-FD64F953A01D}" type="parTrans" cxnId="{DA45BF01-B25C-4A18-B97A-9B7BC3DDA572}">
      <dgm:prSet/>
      <dgm:spPr/>
      <dgm:t>
        <a:bodyPr/>
        <a:lstStyle/>
        <a:p>
          <a:endParaRPr lang="en-US"/>
        </a:p>
      </dgm:t>
    </dgm:pt>
    <dgm:pt modelId="{86B736CD-B11A-4697-8BFC-141B63F56893}" type="sibTrans" cxnId="{DA45BF01-B25C-4A18-B97A-9B7BC3DDA572}">
      <dgm:prSet/>
      <dgm:spPr/>
      <dgm:t>
        <a:bodyPr/>
        <a:lstStyle/>
        <a:p>
          <a:endParaRPr lang="en-US"/>
        </a:p>
      </dgm:t>
    </dgm:pt>
    <dgm:pt modelId="{A0D3DD45-4F65-4CC2-8604-503A1159E383}">
      <dgm:prSet custT="1"/>
      <dgm:spPr/>
      <dgm:t>
        <a:bodyPr/>
        <a:lstStyle/>
        <a:p>
          <a:r>
            <a:rPr lang="en-US" sz="2800">
              <a:latin typeface="Arial" panose="020B0604020202020204" pitchFamily="34" charset="0"/>
              <a:cs typeface="Arial" panose="020B0604020202020204" pitchFamily="34" charset="0"/>
            </a:rPr>
            <a:t>Chat</a:t>
          </a:r>
          <a:endParaRPr lang="en-US" sz="2800" dirty="0">
            <a:latin typeface="Arial" panose="020B0604020202020204" pitchFamily="34" charset="0"/>
            <a:cs typeface="Arial" panose="020B0604020202020204" pitchFamily="34" charset="0"/>
          </a:endParaRPr>
        </a:p>
      </dgm:t>
    </dgm:pt>
    <dgm:pt modelId="{1603659A-A2AA-4D7E-90D8-8E386C5D0706}" type="parTrans" cxnId="{D65A4540-D2BB-4169-A103-79DA5BDED9BD}">
      <dgm:prSet/>
      <dgm:spPr/>
      <dgm:t>
        <a:bodyPr/>
        <a:lstStyle/>
        <a:p>
          <a:endParaRPr lang="en-US"/>
        </a:p>
      </dgm:t>
    </dgm:pt>
    <dgm:pt modelId="{3AB7D0E4-AB9E-4C03-8A4F-65B0D35EFBB4}" type="sibTrans" cxnId="{D65A4540-D2BB-4169-A103-79DA5BDED9BD}">
      <dgm:prSet/>
      <dgm:spPr/>
      <dgm:t>
        <a:bodyPr/>
        <a:lstStyle/>
        <a:p>
          <a:endParaRPr lang="en-US"/>
        </a:p>
      </dgm:t>
    </dgm:pt>
    <dgm:pt modelId="{18EA27CD-2033-4A4C-9F96-1EA0682C2302}">
      <dgm:prSet custT="1"/>
      <dgm:spPr/>
      <dgm:t>
        <a:bodyPr/>
        <a:lstStyle/>
        <a:p>
          <a:r>
            <a:rPr lang="en-US" sz="2200" dirty="0">
              <a:solidFill>
                <a:srgbClr val="002060"/>
              </a:solidFill>
              <a:latin typeface="Arial" panose="020B0604020202020204" pitchFamily="34" charset="0"/>
              <a:cs typeface="Arial" panose="020B0604020202020204" pitchFamily="34" charset="0"/>
            </a:rPr>
            <a:t>@ AskJAN.org</a:t>
          </a:r>
        </a:p>
      </dgm:t>
    </dgm:pt>
    <dgm:pt modelId="{1C7D68EC-DE3F-4318-9DE7-EF504F6A6057}" type="parTrans" cxnId="{EA6D3D3C-ABFE-4953-A8F6-AFFB102DE9A3}">
      <dgm:prSet/>
      <dgm:spPr/>
      <dgm:t>
        <a:bodyPr/>
        <a:lstStyle/>
        <a:p>
          <a:endParaRPr lang="en-US"/>
        </a:p>
      </dgm:t>
    </dgm:pt>
    <dgm:pt modelId="{052CBF26-C647-4632-8CB4-3896352AA1FA}" type="sibTrans" cxnId="{EA6D3D3C-ABFE-4953-A8F6-AFFB102DE9A3}">
      <dgm:prSet/>
      <dgm:spPr/>
      <dgm:t>
        <a:bodyPr/>
        <a:lstStyle/>
        <a:p>
          <a:endParaRPr lang="en-US"/>
        </a:p>
      </dgm:t>
    </dgm:pt>
    <dgm:pt modelId="{0F2101F2-27C5-4E71-A29E-E4B873E6F0B2}">
      <dgm:prSet custT="1"/>
      <dgm:spPr/>
      <dgm:t>
        <a:bodyPr/>
        <a:lstStyle/>
        <a:p>
          <a:r>
            <a:rPr lang="en-US" sz="2800">
              <a:latin typeface="Arial" panose="020B0604020202020204" pitchFamily="34" charset="0"/>
              <a:cs typeface="Arial" panose="020B0604020202020204" pitchFamily="34" charset="0"/>
            </a:rPr>
            <a:t>Submit</a:t>
          </a:r>
          <a:endParaRPr lang="en-US" sz="2800" dirty="0">
            <a:latin typeface="Arial" panose="020B0604020202020204" pitchFamily="34" charset="0"/>
            <a:cs typeface="Arial" panose="020B0604020202020204" pitchFamily="34" charset="0"/>
          </a:endParaRPr>
        </a:p>
      </dgm:t>
    </dgm:pt>
    <dgm:pt modelId="{E08C1E6C-A335-4AB5-B21C-E740AC2BFFD2}" type="parTrans" cxnId="{CD4510A8-D286-4696-9748-60F6DB825C52}">
      <dgm:prSet/>
      <dgm:spPr/>
      <dgm:t>
        <a:bodyPr/>
        <a:lstStyle/>
        <a:p>
          <a:endParaRPr lang="en-US"/>
        </a:p>
      </dgm:t>
    </dgm:pt>
    <dgm:pt modelId="{B3E1215E-4378-4C8D-A305-8DDA65BE0A7F}" type="sibTrans" cxnId="{CD4510A8-D286-4696-9748-60F6DB825C52}">
      <dgm:prSet/>
      <dgm:spPr/>
      <dgm:t>
        <a:bodyPr/>
        <a:lstStyle/>
        <a:p>
          <a:endParaRPr lang="en-US"/>
        </a:p>
      </dgm:t>
    </dgm:pt>
    <dgm:pt modelId="{FC1FEFC9-2F04-4DD2-AD6D-E59FCD44276C}">
      <dgm:prSet custT="1"/>
      <dgm:spPr/>
      <dgm:t>
        <a:bodyPr/>
        <a:lstStyle/>
        <a:p>
          <a:r>
            <a:rPr lang="en-US" sz="2200" dirty="0">
              <a:solidFill>
                <a:srgbClr val="002060"/>
              </a:solidFill>
              <a:latin typeface="Arial" panose="020B0604020202020204" pitchFamily="34" charset="0"/>
              <a:cs typeface="Arial" panose="020B0604020202020204" pitchFamily="34" charset="0"/>
            </a:rPr>
            <a:t>JAN on Demand Inquiry @ AskJAN.org/</a:t>
          </a:r>
          <a:r>
            <a:rPr lang="en-US" sz="2200" dirty="0" err="1">
              <a:solidFill>
                <a:srgbClr val="002060"/>
              </a:solidFill>
              <a:latin typeface="Arial" panose="020B0604020202020204" pitchFamily="34" charset="0"/>
              <a:cs typeface="Arial" panose="020B0604020202020204" pitchFamily="34" charset="0"/>
            </a:rPr>
            <a:t>JANonDemand.cfm</a:t>
          </a:r>
          <a:r>
            <a:rPr lang="en-US" sz="2200" dirty="0">
              <a:solidFill>
                <a:srgbClr val="002060"/>
              </a:solidFill>
              <a:latin typeface="Arial" panose="020B0604020202020204" pitchFamily="34" charset="0"/>
              <a:cs typeface="Arial" panose="020B0604020202020204" pitchFamily="34" charset="0"/>
            </a:rPr>
            <a:t> </a:t>
          </a:r>
        </a:p>
      </dgm:t>
    </dgm:pt>
    <dgm:pt modelId="{E462AE89-421B-4469-9DD2-DFF1505AC0D7}" type="parTrans" cxnId="{FCF5E7F5-2715-4542-867D-09184DEA160F}">
      <dgm:prSet/>
      <dgm:spPr/>
      <dgm:t>
        <a:bodyPr/>
        <a:lstStyle/>
        <a:p>
          <a:endParaRPr lang="en-US"/>
        </a:p>
      </dgm:t>
    </dgm:pt>
    <dgm:pt modelId="{EC3F3601-983A-4014-B0ED-A482BB187717}" type="sibTrans" cxnId="{FCF5E7F5-2715-4542-867D-09184DEA160F}">
      <dgm:prSet/>
      <dgm:spPr/>
      <dgm:t>
        <a:bodyPr/>
        <a:lstStyle/>
        <a:p>
          <a:endParaRPr lang="en-US"/>
        </a:p>
      </dgm:t>
    </dgm:pt>
    <dgm:pt modelId="{DE193B17-01D5-4947-90DB-A57ED874F09C}">
      <dgm:prSet custT="1"/>
      <dgm:spPr/>
      <dgm:t>
        <a:bodyPr/>
        <a:lstStyle/>
        <a:p>
          <a:r>
            <a:rPr lang="en-US" sz="2800">
              <a:latin typeface="Arial" panose="020B0604020202020204" pitchFamily="34" charset="0"/>
              <a:cs typeface="Arial" panose="020B0604020202020204" pitchFamily="34" charset="0"/>
            </a:rPr>
            <a:t>Email</a:t>
          </a:r>
          <a:endParaRPr lang="en-US" sz="2800" dirty="0">
            <a:latin typeface="Arial" panose="020B0604020202020204" pitchFamily="34" charset="0"/>
            <a:cs typeface="Arial" panose="020B0604020202020204" pitchFamily="34" charset="0"/>
          </a:endParaRPr>
        </a:p>
      </dgm:t>
    </dgm:pt>
    <dgm:pt modelId="{53E79153-36A7-4DDC-B94F-76B1DD1C830F}" type="parTrans" cxnId="{2F305330-A6D6-4813-9A87-CFEADE0D5169}">
      <dgm:prSet/>
      <dgm:spPr/>
      <dgm:t>
        <a:bodyPr/>
        <a:lstStyle/>
        <a:p>
          <a:endParaRPr lang="en-US"/>
        </a:p>
      </dgm:t>
    </dgm:pt>
    <dgm:pt modelId="{1EAE51DA-8FD0-469B-8254-58BE8A8BCD7F}" type="sibTrans" cxnId="{2F305330-A6D6-4813-9A87-CFEADE0D5169}">
      <dgm:prSet/>
      <dgm:spPr/>
      <dgm:t>
        <a:bodyPr/>
        <a:lstStyle/>
        <a:p>
          <a:endParaRPr lang="en-US"/>
        </a:p>
      </dgm:t>
    </dgm:pt>
    <dgm:pt modelId="{2A7A1DD2-1722-4E18-869B-B01993198337}">
      <dgm:prSet custT="1"/>
      <dgm:spPr/>
      <dgm:t>
        <a:bodyPr/>
        <a:lstStyle/>
        <a:p>
          <a:r>
            <a:rPr lang="en-US" sz="2200" dirty="0">
              <a:solidFill>
                <a:srgbClr val="002060"/>
              </a:solidFill>
              <a:latin typeface="Arial" panose="020B0604020202020204" pitchFamily="34" charset="0"/>
              <a:cs typeface="Arial" panose="020B0604020202020204" pitchFamily="34" charset="0"/>
            </a:rPr>
            <a:t>JAN@AskJAN.org</a:t>
          </a:r>
        </a:p>
      </dgm:t>
    </dgm:pt>
    <dgm:pt modelId="{E4467723-727E-40C0-9C05-BD16F5975C67}" type="parTrans" cxnId="{51C96E27-BE03-4808-9A81-CAE8FFE5FBE0}">
      <dgm:prSet/>
      <dgm:spPr/>
      <dgm:t>
        <a:bodyPr/>
        <a:lstStyle/>
        <a:p>
          <a:endParaRPr lang="en-US"/>
        </a:p>
      </dgm:t>
    </dgm:pt>
    <dgm:pt modelId="{C3A54CE1-1038-42D5-9E47-68A356DBD999}" type="sibTrans" cxnId="{51C96E27-BE03-4808-9A81-CAE8FFE5FBE0}">
      <dgm:prSet/>
      <dgm:spPr/>
      <dgm:t>
        <a:bodyPr/>
        <a:lstStyle/>
        <a:p>
          <a:endParaRPr lang="en-US"/>
        </a:p>
      </dgm:t>
    </dgm:pt>
    <dgm:pt modelId="{A3006EF7-0D45-4DEE-873A-90334446B58B}">
      <dgm:prSet custT="1"/>
      <dgm:spPr/>
      <dgm:t>
        <a:bodyPr/>
        <a:lstStyle/>
        <a:p>
          <a:r>
            <a:rPr lang="en-US" sz="2700">
              <a:latin typeface="Arial" panose="020B0604020202020204" pitchFamily="34" charset="0"/>
              <a:cs typeface="Arial" panose="020B0604020202020204" pitchFamily="34" charset="0"/>
            </a:rPr>
            <a:t>Social Media</a:t>
          </a:r>
          <a:endParaRPr lang="en-US" sz="2700" dirty="0">
            <a:latin typeface="Arial" panose="020B0604020202020204" pitchFamily="34" charset="0"/>
            <a:cs typeface="Arial" panose="020B0604020202020204" pitchFamily="34" charset="0"/>
          </a:endParaRPr>
        </a:p>
      </dgm:t>
    </dgm:pt>
    <dgm:pt modelId="{C57C3AB1-86FA-4DBB-9137-8A6F7965C6F2}" type="parTrans" cxnId="{34945F37-47EE-4F7C-9232-2758C7690927}">
      <dgm:prSet/>
      <dgm:spPr/>
      <dgm:t>
        <a:bodyPr/>
        <a:lstStyle/>
        <a:p>
          <a:endParaRPr lang="en-US"/>
        </a:p>
      </dgm:t>
    </dgm:pt>
    <dgm:pt modelId="{BF37630E-EA3F-462E-86D5-951B26ABCABC}" type="sibTrans" cxnId="{34945F37-47EE-4F7C-9232-2758C7690927}">
      <dgm:prSet/>
      <dgm:spPr/>
      <dgm:t>
        <a:bodyPr/>
        <a:lstStyle/>
        <a:p>
          <a:endParaRPr lang="en-US"/>
        </a:p>
      </dgm:t>
    </dgm:pt>
    <dgm:pt modelId="{4F2DF93E-E6A9-4AB9-B514-15D47164A693}">
      <dgm:prSet custT="1"/>
      <dgm:spPr/>
      <dgm:t>
        <a:bodyPr/>
        <a:lstStyle/>
        <a:p>
          <a:r>
            <a:rPr lang="en-US" sz="2000" dirty="0">
              <a:solidFill>
                <a:srgbClr val="002060"/>
              </a:solidFill>
              <a:latin typeface="Arial" panose="020B0604020202020204" pitchFamily="34" charset="0"/>
              <a:cs typeface="Arial" panose="020B0604020202020204" pitchFamily="34" charset="0"/>
            </a:rPr>
            <a:t>Facebook – Job Accommodation Network</a:t>
          </a:r>
        </a:p>
      </dgm:t>
    </dgm:pt>
    <dgm:pt modelId="{C8C62D38-2403-433E-BF37-055DDC2DD405}" type="parTrans" cxnId="{B83C7158-96A1-4A66-9233-CBC715892A6B}">
      <dgm:prSet/>
      <dgm:spPr/>
      <dgm:t>
        <a:bodyPr/>
        <a:lstStyle/>
        <a:p>
          <a:endParaRPr lang="en-US"/>
        </a:p>
      </dgm:t>
    </dgm:pt>
    <dgm:pt modelId="{09B8353E-59CD-4465-A0B7-78D75F847EB0}" type="sibTrans" cxnId="{B83C7158-96A1-4A66-9233-CBC715892A6B}">
      <dgm:prSet/>
      <dgm:spPr/>
      <dgm:t>
        <a:bodyPr/>
        <a:lstStyle/>
        <a:p>
          <a:endParaRPr lang="en-US"/>
        </a:p>
      </dgm:t>
    </dgm:pt>
    <dgm:pt modelId="{007F21B6-A495-48B8-991F-B4DD4A8F36E0}">
      <dgm:prSet custT="1"/>
      <dgm:spPr/>
      <dgm:t>
        <a:bodyPr/>
        <a:lstStyle/>
        <a:p>
          <a:r>
            <a:rPr lang="en-US" sz="2000" dirty="0">
              <a:solidFill>
                <a:srgbClr val="002060"/>
              </a:solidFill>
              <a:latin typeface="Arial" panose="020B0604020202020204" pitchFamily="34" charset="0"/>
              <a:cs typeface="Arial" panose="020B0604020202020204" pitchFamily="34" charset="0"/>
            </a:rPr>
            <a:t>Twitter – @JANatJAN</a:t>
          </a:r>
        </a:p>
      </dgm:t>
    </dgm:pt>
    <dgm:pt modelId="{AEB55431-079F-4060-8325-45C8985BB4FB}" type="parTrans" cxnId="{C1C7F5A0-9F79-4CF0-B6D5-B241EE22800F}">
      <dgm:prSet/>
      <dgm:spPr/>
      <dgm:t>
        <a:bodyPr/>
        <a:lstStyle/>
        <a:p>
          <a:endParaRPr lang="en-US"/>
        </a:p>
      </dgm:t>
    </dgm:pt>
    <dgm:pt modelId="{0A0CE8DC-701A-4FB0-A387-7B73FA5941FC}" type="sibTrans" cxnId="{C1C7F5A0-9F79-4CF0-B6D5-B241EE22800F}">
      <dgm:prSet/>
      <dgm:spPr/>
      <dgm:t>
        <a:bodyPr/>
        <a:lstStyle/>
        <a:p>
          <a:endParaRPr lang="en-US"/>
        </a:p>
      </dgm:t>
    </dgm:pt>
    <dgm:pt modelId="{07FFBE56-8E5C-47B4-826F-78B60D33A189}" type="pres">
      <dgm:prSet presAssocID="{E1B7B5C9-E85B-4562-B0C3-16DA6BBF8EE6}" presName="Name0" presStyleCnt="0">
        <dgm:presLayoutVars>
          <dgm:dir/>
          <dgm:animLvl val="lvl"/>
          <dgm:resizeHandles val="exact"/>
        </dgm:presLayoutVars>
      </dgm:prSet>
      <dgm:spPr/>
    </dgm:pt>
    <dgm:pt modelId="{40A25EE5-414F-4CDC-9E2C-E081EC179671}" type="pres">
      <dgm:prSet presAssocID="{8ACAB785-AC2A-4D2E-B9DF-3407BCD9C035}" presName="linNode" presStyleCnt="0"/>
      <dgm:spPr/>
    </dgm:pt>
    <dgm:pt modelId="{358F9B01-4B8A-49E6-8182-92064EE7D17C}" type="pres">
      <dgm:prSet presAssocID="{8ACAB785-AC2A-4D2E-B9DF-3407BCD9C035}" presName="parentText" presStyleLbl="alignNode1" presStyleIdx="0" presStyleCnt="6">
        <dgm:presLayoutVars>
          <dgm:chMax val="1"/>
          <dgm:bulletEnabled/>
        </dgm:presLayoutVars>
      </dgm:prSet>
      <dgm:spPr/>
    </dgm:pt>
    <dgm:pt modelId="{C10D720D-524B-40A2-9A01-9A5E8D4E41AE}" type="pres">
      <dgm:prSet presAssocID="{8ACAB785-AC2A-4D2E-B9DF-3407BCD9C035}" presName="descendantText" presStyleLbl="alignAccFollowNode1" presStyleIdx="0" presStyleCnt="6">
        <dgm:presLayoutVars>
          <dgm:bulletEnabled/>
        </dgm:presLayoutVars>
      </dgm:prSet>
      <dgm:spPr/>
    </dgm:pt>
    <dgm:pt modelId="{7D49CA3D-23B6-48DE-9AD8-E36620B30B23}" type="pres">
      <dgm:prSet presAssocID="{69E6F4DC-D787-4931-B7E9-6F56D48E4F03}" presName="sp" presStyleCnt="0"/>
      <dgm:spPr/>
    </dgm:pt>
    <dgm:pt modelId="{5B4F5400-2CA5-4E04-9778-5EB04855F054}" type="pres">
      <dgm:prSet presAssocID="{49BE56A4-9965-437C-8434-2A62BF01B3DC}" presName="linNode" presStyleCnt="0"/>
      <dgm:spPr/>
    </dgm:pt>
    <dgm:pt modelId="{F603894A-3084-49F9-A36C-5951C1EE89B2}" type="pres">
      <dgm:prSet presAssocID="{49BE56A4-9965-437C-8434-2A62BF01B3DC}" presName="parentText" presStyleLbl="alignNode1" presStyleIdx="1" presStyleCnt="6">
        <dgm:presLayoutVars>
          <dgm:chMax val="1"/>
          <dgm:bulletEnabled/>
        </dgm:presLayoutVars>
      </dgm:prSet>
      <dgm:spPr/>
    </dgm:pt>
    <dgm:pt modelId="{1DC4E024-7BBB-4D38-86F8-4194D5DE58DA}" type="pres">
      <dgm:prSet presAssocID="{49BE56A4-9965-437C-8434-2A62BF01B3DC}" presName="descendantText" presStyleLbl="alignAccFollowNode1" presStyleIdx="1" presStyleCnt="6">
        <dgm:presLayoutVars>
          <dgm:bulletEnabled/>
        </dgm:presLayoutVars>
      </dgm:prSet>
      <dgm:spPr/>
    </dgm:pt>
    <dgm:pt modelId="{E0FFD8AD-8CF5-4E45-9D51-35685BCBCEBD}" type="pres">
      <dgm:prSet presAssocID="{F0DBC532-2ADA-4402-A4D7-2464EDC35BCC}" presName="sp" presStyleCnt="0"/>
      <dgm:spPr/>
    </dgm:pt>
    <dgm:pt modelId="{9B02DB0F-A71B-49D6-BE66-3D888A65B851}" type="pres">
      <dgm:prSet presAssocID="{A0D3DD45-4F65-4CC2-8604-503A1159E383}" presName="linNode" presStyleCnt="0"/>
      <dgm:spPr/>
    </dgm:pt>
    <dgm:pt modelId="{D6616D64-945C-4031-9A6D-F593D1F33F19}" type="pres">
      <dgm:prSet presAssocID="{A0D3DD45-4F65-4CC2-8604-503A1159E383}" presName="parentText" presStyleLbl="alignNode1" presStyleIdx="2" presStyleCnt="6">
        <dgm:presLayoutVars>
          <dgm:chMax val="1"/>
          <dgm:bulletEnabled/>
        </dgm:presLayoutVars>
      </dgm:prSet>
      <dgm:spPr/>
    </dgm:pt>
    <dgm:pt modelId="{616151C3-E234-47B5-9F99-ABAAD403D986}" type="pres">
      <dgm:prSet presAssocID="{A0D3DD45-4F65-4CC2-8604-503A1159E383}" presName="descendantText" presStyleLbl="alignAccFollowNode1" presStyleIdx="2" presStyleCnt="6">
        <dgm:presLayoutVars>
          <dgm:bulletEnabled/>
        </dgm:presLayoutVars>
      </dgm:prSet>
      <dgm:spPr/>
    </dgm:pt>
    <dgm:pt modelId="{D2B87F09-8361-4C2F-AD4C-8FBE177A8870}" type="pres">
      <dgm:prSet presAssocID="{3AB7D0E4-AB9E-4C03-8A4F-65B0D35EFBB4}" presName="sp" presStyleCnt="0"/>
      <dgm:spPr/>
    </dgm:pt>
    <dgm:pt modelId="{749DFA5F-FE2C-4E8B-82EF-94F99093B362}" type="pres">
      <dgm:prSet presAssocID="{0F2101F2-27C5-4E71-A29E-E4B873E6F0B2}" presName="linNode" presStyleCnt="0"/>
      <dgm:spPr/>
    </dgm:pt>
    <dgm:pt modelId="{B9D9ECEE-7E9D-4D8F-9945-F74524EE4B48}" type="pres">
      <dgm:prSet presAssocID="{0F2101F2-27C5-4E71-A29E-E4B873E6F0B2}" presName="parentText" presStyleLbl="alignNode1" presStyleIdx="3" presStyleCnt="6">
        <dgm:presLayoutVars>
          <dgm:chMax val="1"/>
          <dgm:bulletEnabled/>
        </dgm:presLayoutVars>
      </dgm:prSet>
      <dgm:spPr/>
    </dgm:pt>
    <dgm:pt modelId="{A68A7108-3C82-4F5D-AB06-92F61E61814E}" type="pres">
      <dgm:prSet presAssocID="{0F2101F2-27C5-4E71-A29E-E4B873E6F0B2}" presName="descendantText" presStyleLbl="alignAccFollowNode1" presStyleIdx="3" presStyleCnt="6">
        <dgm:presLayoutVars>
          <dgm:bulletEnabled/>
        </dgm:presLayoutVars>
      </dgm:prSet>
      <dgm:spPr/>
    </dgm:pt>
    <dgm:pt modelId="{06F8BABB-5AB8-4614-AA31-3A84EF3EE51A}" type="pres">
      <dgm:prSet presAssocID="{B3E1215E-4378-4C8D-A305-8DDA65BE0A7F}" presName="sp" presStyleCnt="0"/>
      <dgm:spPr/>
    </dgm:pt>
    <dgm:pt modelId="{4D35BAB7-99A3-4AE9-AA76-F796BC27E643}" type="pres">
      <dgm:prSet presAssocID="{DE193B17-01D5-4947-90DB-A57ED874F09C}" presName="linNode" presStyleCnt="0"/>
      <dgm:spPr/>
    </dgm:pt>
    <dgm:pt modelId="{051C44A9-3278-4885-B7A3-86C8B082BE7F}" type="pres">
      <dgm:prSet presAssocID="{DE193B17-01D5-4947-90DB-A57ED874F09C}" presName="parentText" presStyleLbl="alignNode1" presStyleIdx="4" presStyleCnt="6">
        <dgm:presLayoutVars>
          <dgm:chMax val="1"/>
          <dgm:bulletEnabled/>
        </dgm:presLayoutVars>
      </dgm:prSet>
      <dgm:spPr/>
    </dgm:pt>
    <dgm:pt modelId="{C49C9E06-E01A-4F9A-9052-D4D0C76AD074}" type="pres">
      <dgm:prSet presAssocID="{DE193B17-01D5-4947-90DB-A57ED874F09C}" presName="descendantText" presStyleLbl="alignAccFollowNode1" presStyleIdx="4" presStyleCnt="6">
        <dgm:presLayoutVars>
          <dgm:bulletEnabled/>
        </dgm:presLayoutVars>
      </dgm:prSet>
      <dgm:spPr/>
    </dgm:pt>
    <dgm:pt modelId="{B65AE4B0-37B2-47E3-AD3F-1DDBCAD6F4BE}" type="pres">
      <dgm:prSet presAssocID="{1EAE51DA-8FD0-469B-8254-58BE8A8BCD7F}" presName="sp" presStyleCnt="0"/>
      <dgm:spPr/>
    </dgm:pt>
    <dgm:pt modelId="{017F28BA-9260-49B2-84FB-A1981724ACE6}" type="pres">
      <dgm:prSet presAssocID="{A3006EF7-0D45-4DEE-873A-90334446B58B}" presName="linNode" presStyleCnt="0"/>
      <dgm:spPr/>
    </dgm:pt>
    <dgm:pt modelId="{74143DC2-0AFE-4F3A-AA20-35BD260D12F0}" type="pres">
      <dgm:prSet presAssocID="{A3006EF7-0D45-4DEE-873A-90334446B58B}" presName="parentText" presStyleLbl="alignNode1" presStyleIdx="5" presStyleCnt="6">
        <dgm:presLayoutVars>
          <dgm:chMax val="1"/>
          <dgm:bulletEnabled/>
        </dgm:presLayoutVars>
      </dgm:prSet>
      <dgm:spPr/>
    </dgm:pt>
    <dgm:pt modelId="{CBFB381D-2314-4C74-93DF-1C615E841C82}" type="pres">
      <dgm:prSet presAssocID="{A3006EF7-0D45-4DEE-873A-90334446B58B}" presName="descendantText" presStyleLbl="alignAccFollowNode1" presStyleIdx="5" presStyleCnt="6">
        <dgm:presLayoutVars>
          <dgm:bulletEnabled/>
        </dgm:presLayoutVars>
      </dgm:prSet>
      <dgm:spPr/>
    </dgm:pt>
  </dgm:ptLst>
  <dgm:cxnLst>
    <dgm:cxn modelId="{DA45BF01-B25C-4A18-B97A-9B7BC3DDA572}" srcId="{49BE56A4-9965-437C-8434-2A62BF01B3DC}" destId="{97B88BEA-1C83-4896-986E-529E660E6FF2}" srcOrd="1" destOrd="0" parTransId="{03008A00-33C0-4916-814F-FD64F953A01D}" sibTransId="{86B736CD-B11A-4697-8BFC-141B63F56893}"/>
    <dgm:cxn modelId="{B5612209-10EC-42D6-92E5-506F311E9510}" type="presOf" srcId="{9D91E057-164E-4B0A-A113-56ABD94EDA0C}" destId="{1DC4E024-7BBB-4D38-86F8-4194D5DE58DA}" srcOrd="0" destOrd="0" presId="urn:microsoft.com/office/officeart/2016/7/layout/VerticalSolidActionList"/>
    <dgm:cxn modelId="{6043C80C-5C2B-4A19-BA12-A28A07AC5CA0}" type="presOf" srcId="{37A3B53A-8575-48B8-B44D-8B948D4D4233}" destId="{C10D720D-524B-40A2-9A01-9A5E8D4E41AE}" srcOrd="0" destOrd="0" presId="urn:microsoft.com/office/officeart/2016/7/layout/VerticalSolidActionList"/>
    <dgm:cxn modelId="{51C96E27-BE03-4808-9A81-CAE8FFE5FBE0}" srcId="{DE193B17-01D5-4947-90DB-A57ED874F09C}" destId="{2A7A1DD2-1722-4E18-869B-B01993198337}" srcOrd="0" destOrd="0" parTransId="{E4467723-727E-40C0-9C05-BD16F5975C67}" sibTransId="{C3A54CE1-1038-42D5-9E47-68A356DBD999}"/>
    <dgm:cxn modelId="{2F305330-A6D6-4813-9A87-CFEADE0D5169}" srcId="{E1B7B5C9-E85B-4562-B0C3-16DA6BBF8EE6}" destId="{DE193B17-01D5-4947-90DB-A57ED874F09C}" srcOrd="4" destOrd="0" parTransId="{53E79153-36A7-4DDC-B94F-76B1DD1C830F}" sibTransId="{1EAE51DA-8FD0-469B-8254-58BE8A8BCD7F}"/>
    <dgm:cxn modelId="{0FEB2931-A2C3-4ED4-ADCF-595CF821C213}" type="presOf" srcId="{A3006EF7-0D45-4DEE-873A-90334446B58B}" destId="{74143DC2-0AFE-4F3A-AA20-35BD260D12F0}" srcOrd="0" destOrd="0" presId="urn:microsoft.com/office/officeart/2016/7/layout/VerticalSolidActionList"/>
    <dgm:cxn modelId="{34945F37-47EE-4F7C-9232-2758C7690927}" srcId="{E1B7B5C9-E85B-4562-B0C3-16DA6BBF8EE6}" destId="{A3006EF7-0D45-4DEE-873A-90334446B58B}" srcOrd="5" destOrd="0" parTransId="{C57C3AB1-86FA-4DBB-9137-8A6F7965C6F2}" sibTransId="{BF37630E-EA3F-462E-86D5-951B26ABCABC}"/>
    <dgm:cxn modelId="{043A1339-E234-4F45-B238-02A331705187}" type="presOf" srcId="{FC1FEFC9-2F04-4DD2-AD6D-E59FCD44276C}" destId="{A68A7108-3C82-4F5D-AB06-92F61E61814E}" srcOrd="0" destOrd="0" presId="urn:microsoft.com/office/officeart/2016/7/layout/VerticalSolidActionList"/>
    <dgm:cxn modelId="{B13A953B-B7BC-493D-A250-B9DFA9838655}" type="presOf" srcId="{A0D3DD45-4F65-4CC2-8604-503A1159E383}" destId="{D6616D64-945C-4031-9A6D-F593D1F33F19}" srcOrd="0" destOrd="0" presId="urn:microsoft.com/office/officeart/2016/7/layout/VerticalSolidActionList"/>
    <dgm:cxn modelId="{EA6D3D3C-ABFE-4953-A8F6-AFFB102DE9A3}" srcId="{A0D3DD45-4F65-4CC2-8604-503A1159E383}" destId="{18EA27CD-2033-4A4C-9F96-1EA0682C2302}" srcOrd="0" destOrd="0" parTransId="{1C7D68EC-DE3F-4318-9DE7-EF504F6A6057}" sibTransId="{052CBF26-C647-4632-8CB4-3896352AA1FA}"/>
    <dgm:cxn modelId="{A156593E-2100-4412-9710-E71904B7EA0C}" type="presOf" srcId="{49BE56A4-9965-437C-8434-2A62BF01B3DC}" destId="{F603894A-3084-49F9-A36C-5951C1EE89B2}" srcOrd="0" destOrd="0" presId="urn:microsoft.com/office/officeart/2016/7/layout/VerticalSolidActionList"/>
    <dgm:cxn modelId="{D65A4540-D2BB-4169-A103-79DA5BDED9BD}" srcId="{E1B7B5C9-E85B-4562-B0C3-16DA6BBF8EE6}" destId="{A0D3DD45-4F65-4CC2-8604-503A1159E383}" srcOrd="2" destOrd="0" parTransId="{1603659A-A2AA-4D7E-90D8-8E386C5D0706}" sibTransId="{3AB7D0E4-AB9E-4C03-8A4F-65B0D35EFBB4}"/>
    <dgm:cxn modelId="{5944F666-D188-4E7B-982E-EE260D511FB7}" type="presOf" srcId="{4F2DF93E-E6A9-4AB9-B514-15D47164A693}" destId="{CBFB381D-2314-4C74-93DF-1C615E841C82}" srcOrd="0" destOrd="0" presId="urn:microsoft.com/office/officeart/2016/7/layout/VerticalSolidActionList"/>
    <dgm:cxn modelId="{9179B36E-4507-4BCC-BAC6-371F66169461}" type="presOf" srcId="{97B88BEA-1C83-4896-986E-529E660E6FF2}" destId="{1DC4E024-7BBB-4D38-86F8-4194D5DE58DA}" srcOrd="0" destOrd="1" presId="urn:microsoft.com/office/officeart/2016/7/layout/VerticalSolidActionList"/>
    <dgm:cxn modelId="{9CF9E252-3EC1-424B-A474-9D84222A55A0}" type="presOf" srcId="{2A7A1DD2-1722-4E18-869B-B01993198337}" destId="{C49C9E06-E01A-4F9A-9052-D4D0C76AD074}" srcOrd="0" destOrd="0" presId="urn:microsoft.com/office/officeart/2016/7/layout/VerticalSolidActionList"/>
    <dgm:cxn modelId="{20A6FE57-D66D-4A40-8EC9-EA6E300973D4}" srcId="{E1B7B5C9-E85B-4562-B0C3-16DA6BBF8EE6}" destId="{49BE56A4-9965-437C-8434-2A62BF01B3DC}" srcOrd="1" destOrd="0" parTransId="{9A6B54CE-0864-4619-852F-CC1050D929CA}" sibTransId="{F0DBC532-2ADA-4402-A4D7-2464EDC35BCC}"/>
    <dgm:cxn modelId="{B83C7158-96A1-4A66-9233-CBC715892A6B}" srcId="{A3006EF7-0D45-4DEE-873A-90334446B58B}" destId="{4F2DF93E-E6A9-4AB9-B514-15D47164A693}" srcOrd="0" destOrd="0" parTransId="{C8C62D38-2403-433E-BF37-055DDC2DD405}" sibTransId="{09B8353E-59CD-4465-A0B7-78D75F847EB0}"/>
    <dgm:cxn modelId="{9FD2DD94-338A-4E25-8A95-DBF25B508E09}" type="presOf" srcId="{007F21B6-A495-48B8-991F-B4DD4A8F36E0}" destId="{CBFB381D-2314-4C74-93DF-1C615E841C82}" srcOrd="0" destOrd="1" presId="urn:microsoft.com/office/officeart/2016/7/layout/VerticalSolidActionList"/>
    <dgm:cxn modelId="{4EBD27A0-B7A2-4737-91DE-52E36C39BFAC}" type="presOf" srcId="{E1B7B5C9-E85B-4562-B0C3-16DA6BBF8EE6}" destId="{07FFBE56-8E5C-47B4-826F-78B60D33A189}" srcOrd="0" destOrd="0" presId="urn:microsoft.com/office/officeart/2016/7/layout/VerticalSolidActionList"/>
    <dgm:cxn modelId="{C1C7F5A0-9F79-4CF0-B6D5-B241EE22800F}" srcId="{A3006EF7-0D45-4DEE-873A-90334446B58B}" destId="{007F21B6-A495-48B8-991F-B4DD4A8F36E0}" srcOrd="1" destOrd="0" parTransId="{AEB55431-079F-4060-8325-45C8985BB4FB}" sibTransId="{0A0CE8DC-701A-4FB0-A387-7B73FA5941FC}"/>
    <dgm:cxn modelId="{0ADB29A4-5E19-4B83-8643-2B44AD75DA58}" type="presOf" srcId="{0F2101F2-27C5-4E71-A29E-E4B873E6F0B2}" destId="{B9D9ECEE-7E9D-4D8F-9945-F74524EE4B48}" srcOrd="0" destOrd="0" presId="urn:microsoft.com/office/officeart/2016/7/layout/VerticalSolidActionList"/>
    <dgm:cxn modelId="{CD4510A8-D286-4696-9748-60F6DB825C52}" srcId="{E1B7B5C9-E85B-4562-B0C3-16DA6BBF8EE6}" destId="{0F2101F2-27C5-4E71-A29E-E4B873E6F0B2}" srcOrd="3" destOrd="0" parTransId="{E08C1E6C-A335-4AB5-B21C-E740AC2BFFD2}" sibTransId="{B3E1215E-4378-4C8D-A305-8DDA65BE0A7F}"/>
    <dgm:cxn modelId="{266B58B9-3270-4854-A1D2-27D94B021DC2}" type="presOf" srcId="{DE193B17-01D5-4947-90DB-A57ED874F09C}" destId="{051C44A9-3278-4885-B7A3-86C8B082BE7F}" srcOrd="0" destOrd="0" presId="urn:microsoft.com/office/officeart/2016/7/layout/VerticalSolidActionList"/>
    <dgm:cxn modelId="{E53CCCBA-9B32-4F55-A0D6-9E9A79260ACF}" type="presOf" srcId="{18EA27CD-2033-4A4C-9F96-1EA0682C2302}" destId="{616151C3-E234-47B5-9F99-ABAAD403D986}" srcOrd="0" destOrd="0" presId="urn:microsoft.com/office/officeart/2016/7/layout/VerticalSolidActionList"/>
    <dgm:cxn modelId="{63D6D5BB-7F8B-4EE4-8738-4E34EB26870D}" srcId="{8ACAB785-AC2A-4D2E-B9DF-3407BCD9C035}" destId="{37A3B53A-8575-48B8-B44D-8B948D4D4233}" srcOrd="0" destOrd="0" parTransId="{E473B189-50AD-4439-82CD-577386CA202C}" sibTransId="{71748C51-AB7B-4BB9-9574-82A8430EC315}"/>
    <dgm:cxn modelId="{76D0BBE6-E9BD-46BB-9614-10519203672C}" srcId="{49BE56A4-9965-437C-8434-2A62BF01B3DC}" destId="{9D91E057-164E-4B0A-A113-56ABD94EDA0C}" srcOrd="0" destOrd="0" parTransId="{5A81F364-86FA-4E3E-B352-DFE5B002AE4C}" sibTransId="{F53DA0D4-1609-4C08-BAD7-2F70B6F97CFB}"/>
    <dgm:cxn modelId="{09371DE9-6201-48DC-9F6B-1FA191C35CF2}" srcId="{E1B7B5C9-E85B-4562-B0C3-16DA6BBF8EE6}" destId="{8ACAB785-AC2A-4D2E-B9DF-3407BCD9C035}" srcOrd="0" destOrd="0" parTransId="{F07C9693-6151-412C-910C-635EDE941326}" sibTransId="{69E6F4DC-D787-4931-B7E9-6F56D48E4F03}"/>
    <dgm:cxn modelId="{3A0328EB-2ABA-498C-B254-C9FA6FEF2943}" type="presOf" srcId="{8ACAB785-AC2A-4D2E-B9DF-3407BCD9C035}" destId="{358F9B01-4B8A-49E6-8182-92064EE7D17C}" srcOrd="0" destOrd="0" presId="urn:microsoft.com/office/officeart/2016/7/layout/VerticalSolidActionList"/>
    <dgm:cxn modelId="{FCF5E7F5-2715-4542-867D-09184DEA160F}" srcId="{0F2101F2-27C5-4E71-A29E-E4B873E6F0B2}" destId="{FC1FEFC9-2F04-4DD2-AD6D-E59FCD44276C}" srcOrd="0" destOrd="0" parTransId="{E462AE89-421B-4469-9DD2-DFF1505AC0D7}" sibTransId="{EC3F3601-983A-4014-B0ED-A482BB187717}"/>
    <dgm:cxn modelId="{0734BF0A-626C-41B8-BFCA-90494E6F12E7}" type="presParOf" srcId="{07FFBE56-8E5C-47B4-826F-78B60D33A189}" destId="{40A25EE5-414F-4CDC-9E2C-E081EC179671}" srcOrd="0" destOrd="0" presId="urn:microsoft.com/office/officeart/2016/7/layout/VerticalSolidActionList"/>
    <dgm:cxn modelId="{E7D70241-7432-4EA1-B7AC-56AE4B2316E8}" type="presParOf" srcId="{40A25EE5-414F-4CDC-9E2C-E081EC179671}" destId="{358F9B01-4B8A-49E6-8182-92064EE7D17C}" srcOrd="0" destOrd="0" presId="urn:microsoft.com/office/officeart/2016/7/layout/VerticalSolidActionList"/>
    <dgm:cxn modelId="{9BA6F410-7C02-4BE6-8901-192457BF38F6}" type="presParOf" srcId="{40A25EE5-414F-4CDC-9E2C-E081EC179671}" destId="{C10D720D-524B-40A2-9A01-9A5E8D4E41AE}" srcOrd="1" destOrd="0" presId="urn:microsoft.com/office/officeart/2016/7/layout/VerticalSolidActionList"/>
    <dgm:cxn modelId="{09DADCAC-A46F-4531-8275-61C8A3860689}" type="presParOf" srcId="{07FFBE56-8E5C-47B4-826F-78B60D33A189}" destId="{7D49CA3D-23B6-48DE-9AD8-E36620B30B23}" srcOrd="1" destOrd="0" presId="urn:microsoft.com/office/officeart/2016/7/layout/VerticalSolidActionList"/>
    <dgm:cxn modelId="{5C8A7E98-B760-44B2-8DDF-C7CA0B2B4369}" type="presParOf" srcId="{07FFBE56-8E5C-47B4-826F-78B60D33A189}" destId="{5B4F5400-2CA5-4E04-9778-5EB04855F054}" srcOrd="2" destOrd="0" presId="urn:microsoft.com/office/officeart/2016/7/layout/VerticalSolidActionList"/>
    <dgm:cxn modelId="{30B07061-56A4-4175-99EE-F721A4832B7E}" type="presParOf" srcId="{5B4F5400-2CA5-4E04-9778-5EB04855F054}" destId="{F603894A-3084-49F9-A36C-5951C1EE89B2}" srcOrd="0" destOrd="0" presId="urn:microsoft.com/office/officeart/2016/7/layout/VerticalSolidActionList"/>
    <dgm:cxn modelId="{85DA5D41-DF27-47A9-8D92-AF5C4D9D372F}" type="presParOf" srcId="{5B4F5400-2CA5-4E04-9778-5EB04855F054}" destId="{1DC4E024-7BBB-4D38-86F8-4194D5DE58DA}" srcOrd="1" destOrd="0" presId="urn:microsoft.com/office/officeart/2016/7/layout/VerticalSolidActionList"/>
    <dgm:cxn modelId="{D90B7599-CCCB-482B-A84C-D04723B3A945}" type="presParOf" srcId="{07FFBE56-8E5C-47B4-826F-78B60D33A189}" destId="{E0FFD8AD-8CF5-4E45-9D51-35685BCBCEBD}" srcOrd="3" destOrd="0" presId="urn:microsoft.com/office/officeart/2016/7/layout/VerticalSolidActionList"/>
    <dgm:cxn modelId="{3507611B-4B03-4267-9E3D-32D7E7A5BC4A}" type="presParOf" srcId="{07FFBE56-8E5C-47B4-826F-78B60D33A189}" destId="{9B02DB0F-A71B-49D6-BE66-3D888A65B851}" srcOrd="4" destOrd="0" presId="urn:microsoft.com/office/officeart/2016/7/layout/VerticalSolidActionList"/>
    <dgm:cxn modelId="{44C792F7-F662-4F49-AB8A-88D611463F4A}" type="presParOf" srcId="{9B02DB0F-A71B-49D6-BE66-3D888A65B851}" destId="{D6616D64-945C-4031-9A6D-F593D1F33F19}" srcOrd="0" destOrd="0" presId="urn:microsoft.com/office/officeart/2016/7/layout/VerticalSolidActionList"/>
    <dgm:cxn modelId="{09E87C70-F8AC-4CD3-8624-1BBA850E00EF}" type="presParOf" srcId="{9B02DB0F-A71B-49D6-BE66-3D888A65B851}" destId="{616151C3-E234-47B5-9F99-ABAAD403D986}" srcOrd="1" destOrd="0" presId="urn:microsoft.com/office/officeart/2016/7/layout/VerticalSolidActionList"/>
    <dgm:cxn modelId="{0C467449-744C-476A-8E1E-19F594A2E6A6}" type="presParOf" srcId="{07FFBE56-8E5C-47B4-826F-78B60D33A189}" destId="{D2B87F09-8361-4C2F-AD4C-8FBE177A8870}" srcOrd="5" destOrd="0" presId="urn:microsoft.com/office/officeart/2016/7/layout/VerticalSolidActionList"/>
    <dgm:cxn modelId="{8E8FC08B-A0A2-4F37-8C79-F0A156079B1C}" type="presParOf" srcId="{07FFBE56-8E5C-47B4-826F-78B60D33A189}" destId="{749DFA5F-FE2C-4E8B-82EF-94F99093B362}" srcOrd="6" destOrd="0" presId="urn:microsoft.com/office/officeart/2016/7/layout/VerticalSolidActionList"/>
    <dgm:cxn modelId="{091C856C-80BD-4081-8D91-61DE0BFBBA60}" type="presParOf" srcId="{749DFA5F-FE2C-4E8B-82EF-94F99093B362}" destId="{B9D9ECEE-7E9D-4D8F-9945-F74524EE4B48}" srcOrd="0" destOrd="0" presId="urn:microsoft.com/office/officeart/2016/7/layout/VerticalSolidActionList"/>
    <dgm:cxn modelId="{BFB63EE7-460D-4AB1-93B8-67AB95162A9A}" type="presParOf" srcId="{749DFA5F-FE2C-4E8B-82EF-94F99093B362}" destId="{A68A7108-3C82-4F5D-AB06-92F61E61814E}" srcOrd="1" destOrd="0" presId="urn:microsoft.com/office/officeart/2016/7/layout/VerticalSolidActionList"/>
    <dgm:cxn modelId="{B1372C5D-8833-4EEB-9D27-EB891B98D7C1}" type="presParOf" srcId="{07FFBE56-8E5C-47B4-826F-78B60D33A189}" destId="{06F8BABB-5AB8-4614-AA31-3A84EF3EE51A}" srcOrd="7" destOrd="0" presId="urn:microsoft.com/office/officeart/2016/7/layout/VerticalSolidActionList"/>
    <dgm:cxn modelId="{AE959499-F2ED-4332-BFBF-6268BB9FDAA9}" type="presParOf" srcId="{07FFBE56-8E5C-47B4-826F-78B60D33A189}" destId="{4D35BAB7-99A3-4AE9-AA76-F796BC27E643}" srcOrd="8" destOrd="0" presId="urn:microsoft.com/office/officeart/2016/7/layout/VerticalSolidActionList"/>
    <dgm:cxn modelId="{F71DC57A-5706-4C29-9616-CF0AD1BBFEC2}" type="presParOf" srcId="{4D35BAB7-99A3-4AE9-AA76-F796BC27E643}" destId="{051C44A9-3278-4885-B7A3-86C8B082BE7F}" srcOrd="0" destOrd="0" presId="urn:microsoft.com/office/officeart/2016/7/layout/VerticalSolidActionList"/>
    <dgm:cxn modelId="{018ED6FB-E695-4914-AA98-8658A9D4F4D1}" type="presParOf" srcId="{4D35BAB7-99A3-4AE9-AA76-F796BC27E643}" destId="{C49C9E06-E01A-4F9A-9052-D4D0C76AD074}" srcOrd="1" destOrd="0" presId="urn:microsoft.com/office/officeart/2016/7/layout/VerticalSolidActionList"/>
    <dgm:cxn modelId="{7C39E653-7AAA-494D-90E3-7C8B2FA37FC0}" type="presParOf" srcId="{07FFBE56-8E5C-47B4-826F-78B60D33A189}" destId="{B65AE4B0-37B2-47E3-AD3F-1DDBCAD6F4BE}" srcOrd="9" destOrd="0" presId="urn:microsoft.com/office/officeart/2016/7/layout/VerticalSolidActionList"/>
    <dgm:cxn modelId="{4DC21BDA-2C2A-4003-8742-0A93CC841699}" type="presParOf" srcId="{07FFBE56-8E5C-47B4-826F-78B60D33A189}" destId="{017F28BA-9260-49B2-84FB-A1981724ACE6}" srcOrd="10" destOrd="0" presId="urn:microsoft.com/office/officeart/2016/7/layout/VerticalSolidActionList"/>
    <dgm:cxn modelId="{F7761E00-CB0A-4698-9C43-166FD51262AD}" type="presParOf" srcId="{017F28BA-9260-49B2-84FB-A1981724ACE6}" destId="{74143DC2-0AFE-4F3A-AA20-35BD260D12F0}" srcOrd="0" destOrd="0" presId="urn:microsoft.com/office/officeart/2016/7/layout/VerticalSolidActionList"/>
    <dgm:cxn modelId="{C4DC7631-1B43-4658-AF43-F124DF24C2CC}" type="presParOf" srcId="{017F28BA-9260-49B2-84FB-A1981724ACE6}" destId="{CBFB381D-2314-4C74-93DF-1C615E841C82}"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6939AD-943B-41EC-AB1A-4DF5ED39792E}">
      <dsp:nvSpPr>
        <dsp:cNvPr id="0" name=""/>
        <dsp:cNvSpPr/>
      </dsp:nvSpPr>
      <dsp:spPr>
        <a:xfrm>
          <a:off x="0" y="330581"/>
          <a:ext cx="11029950" cy="2331000"/>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6047" tIns="416560" rIns="856047" bIns="170688" numCol="1" spcCol="1270" anchor="t" anchorCtr="0">
          <a:noAutofit/>
        </a:bodyPr>
        <a:lstStyle/>
        <a:p>
          <a:pPr marL="228600" lvl="1" indent="-228600" algn="l" defTabSz="1066800">
            <a:lnSpc>
              <a:spcPct val="90000"/>
            </a:lnSpc>
            <a:spcBef>
              <a:spcPct val="0"/>
            </a:spcBef>
            <a:spcAft>
              <a:spcPts val="600"/>
            </a:spcAft>
            <a:buFont typeface="Wingdings" panose="05000000000000000000" pitchFamily="2" charset="2"/>
            <a:buChar char="§"/>
          </a:pPr>
          <a:r>
            <a:rPr lang="en-US" sz="2400" b="0" kern="1200" dirty="0">
              <a:solidFill>
                <a:schemeClr val="accent1"/>
              </a:solidFill>
              <a:latin typeface="Arial" panose="020B0604020202020204" pitchFamily="34" charset="0"/>
              <a:cs typeface="Arial" panose="020B0604020202020204" pitchFamily="34" charset="0"/>
            </a:rPr>
            <a:t>Q&amp;A option at the bottom of the screen</a:t>
          </a:r>
          <a:endParaRPr lang="en-US" sz="2400" kern="1200" dirty="0">
            <a:solidFill>
              <a:schemeClr val="accent1"/>
            </a:solidFill>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ts val="600"/>
            </a:spcAft>
            <a:buFont typeface="Wingdings" panose="05000000000000000000" pitchFamily="2" charset="2"/>
            <a:buChar char="§"/>
          </a:pPr>
          <a:r>
            <a:rPr lang="en-US" sz="2400" kern="1200" dirty="0">
              <a:solidFill>
                <a:schemeClr val="accent1"/>
              </a:solidFill>
              <a:latin typeface="Arial" panose="020B0604020202020204" pitchFamily="34" charset="0"/>
              <a:cs typeface="Arial" panose="020B0604020202020204" pitchFamily="34" charset="0"/>
            </a:rPr>
            <a:t>800-526-7234 or 877-781-9403 (TTY) - or </a:t>
          </a:r>
          <a:r>
            <a:rPr lang="en-US" sz="2400" b="0" kern="1200" dirty="0">
              <a:solidFill>
                <a:schemeClr val="accent1"/>
              </a:solidFill>
              <a:latin typeface="Arial" panose="020B0604020202020204" pitchFamily="34" charset="0"/>
              <a:cs typeface="Arial" panose="020B0604020202020204" pitchFamily="34" charset="0"/>
            </a:rPr>
            <a:t>Live Chat at AskJAN.org</a:t>
          </a:r>
          <a:endParaRPr lang="en-US" sz="2400" kern="1200" dirty="0">
            <a:solidFill>
              <a:schemeClr val="accent1"/>
            </a:solidFill>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ts val="600"/>
            </a:spcAft>
            <a:buFont typeface="Wingdings" panose="05000000000000000000" pitchFamily="2" charset="2"/>
            <a:buChar char="§"/>
          </a:pPr>
          <a:r>
            <a:rPr lang="en-US" sz="2400" kern="1200" dirty="0">
              <a:solidFill>
                <a:schemeClr val="accent1"/>
              </a:solidFill>
              <a:latin typeface="Arial" panose="020B0604020202020204" pitchFamily="34" charset="0"/>
              <a:cs typeface="Arial" panose="020B0604020202020204" pitchFamily="34" charset="0"/>
            </a:rPr>
            <a:t>Frequently Asked Questions (FAQ)</a:t>
          </a:r>
          <a:br>
            <a:rPr lang="en-US" sz="2400" kern="1200" dirty="0">
              <a:solidFill>
                <a:schemeClr val="accent1"/>
              </a:solidFill>
              <a:latin typeface="Arial" panose="020B0604020202020204" pitchFamily="34" charset="0"/>
              <a:cs typeface="Arial" panose="020B0604020202020204" pitchFamily="34" charset="0"/>
            </a:rPr>
          </a:br>
          <a:r>
            <a:rPr lang="en-US" sz="2400" kern="1200" dirty="0">
              <a:solidFill>
                <a:schemeClr val="accent1"/>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https://AskJAN.org/Training/JAN-Webcast-Frequently-Asked-Questions.cfm</a:t>
          </a:r>
          <a:endParaRPr lang="en-US" sz="2400" kern="1200" dirty="0">
            <a:solidFill>
              <a:schemeClr val="accent1"/>
            </a:solidFill>
            <a:latin typeface="Arial" panose="020B0604020202020204" pitchFamily="34" charset="0"/>
            <a:cs typeface="Arial" panose="020B0604020202020204" pitchFamily="34" charset="0"/>
          </a:endParaRPr>
        </a:p>
      </dsp:txBody>
      <dsp:txXfrm>
        <a:off x="0" y="330581"/>
        <a:ext cx="11029950" cy="2331000"/>
      </dsp:txXfrm>
    </dsp:sp>
    <dsp:sp modelId="{C33B9B2B-6CAA-4302-BE0D-981D8F0C9B10}">
      <dsp:nvSpPr>
        <dsp:cNvPr id="0" name=""/>
        <dsp:cNvSpPr/>
      </dsp:nvSpPr>
      <dsp:spPr>
        <a:xfrm>
          <a:off x="551497" y="39928"/>
          <a:ext cx="7720965" cy="59040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834" tIns="0" rIns="291834" bIns="0" numCol="1" spcCol="1270" anchor="ctr" anchorCtr="0">
          <a:noAutofit/>
        </a:bodyPr>
        <a:lstStyle/>
        <a:p>
          <a:pPr marL="0" lvl="0" indent="0" algn="l" defTabSz="1066800">
            <a:lnSpc>
              <a:spcPct val="90000"/>
            </a:lnSpc>
            <a:spcBef>
              <a:spcPct val="0"/>
            </a:spcBef>
            <a:spcAft>
              <a:spcPct val="35000"/>
            </a:spcAft>
            <a:buNone/>
          </a:pPr>
          <a:r>
            <a:rPr lang="en-US" sz="2400" b="1" kern="1200">
              <a:latin typeface="Arial" panose="020B0604020202020204" pitchFamily="34" charset="0"/>
              <a:cs typeface="Arial" panose="020B0604020202020204" pitchFamily="34" charset="0"/>
            </a:rPr>
            <a:t>Technical Difficulties</a:t>
          </a:r>
          <a:endParaRPr lang="en-US" sz="2400" b="1" kern="1200" dirty="0">
            <a:latin typeface="Arial" panose="020B0604020202020204" pitchFamily="34" charset="0"/>
            <a:cs typeface="Arial" panose="020B0604020202020204" pitchFamily="34" charset="0"/>
          </a:endParaRPr>
        </a:p>
      </dsp:txBody>
      <dsp:txXfrm>
        <a:off x="580318" y="68749"/>
        <a:ext cx="7663323" cy="532758"/>
      </dsp:txXfrm>
    </dsp:sp>
    <dsp:sp modelId="{D395A932-415F-4401-9F15-706E3511CF60}">
      <dsp:nvSpPr>
        <dsp:cNvPr id="0" name=""/>
        <dsp:cNvSpPr/>
      </dsp:nvSpPr>
      <dsp:spPr>
        <a:xfrm>
          <a:off x="0" y="3069329"/>
          <a:ext cx="11029950" cy="913500"/>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6047" tIns="416560" rIns="856047" bIns="170688" numCol="1" spcCol="1270" anchor="t" anchorCtr="0">
          <a:noAutofit/>
        </a:bodyPr>
        <a:lstStyle/>
        <a:p>
          <a:pPr marL="228600" lvl="1" indent="-228600" algn="l" defTabSz="1066800">
            <a:lnSpc>
              <a:spcPct val="90000"/>
            </a:lnSpc>
            <a:spcBef>
              <a:spcPct val="0"/>
            </a:spcBef>
            <a:spcAft>
              <a:spcPts val="600"/>
            </a:spcAft>
            <a:buFont typeface="Wingdings" panose="05000000000000000000" pitchFamily="2" charset="2"/>
            <a:buChar char="§"/>
          </a:pPr>
          <a:r>
            <a:rPr lang="en-US" sz="2400" b="0" kern="1200" dirty="0">
              <a:solidFill>
                <a:schemeClr val="accent1"/>
              </a:solidFill>
              <a:latin typeface="Arial" panose="020B0604020202020204" pitchFamily="34" charset="0"/>
              <a:cs typeface="Arial" panose="020B0604020202020204" pitchFamily="34" charset="0"/>
            </a:rPr>
            <a:t>Q&amp;A option at the bottom of the screen</a:t>
          </a:r>
          <a:endParaRPr lang="en-US" sz="2400" kern="1200" dirty="0">
            <a:solidFill>
              <a:schemeClr val="accent1"/>
            </a:solidFill>
            <a:latin typeface="Arial" panose="020B0604020202020204" pitchFamily="34" charset="0"/>
            <a:cs typeface="Arial" panose="020B0604020202020204" pitchFamily="34" charset="0"/>
          </a:endParaRPr>
        </a:p>
      </dsp:txBody>
      <dsp:txXfrm>
        <a:off x="0" y="3069329"/>
        <a:ext cx="11029950" cy="913500"/>
      </dsp:txXfrm>
    </dsp:sp>
    <dsp:sp modelId="{BF394396-594D-48B4-88B6-57E0EB5F2607}">
      <dsp:nvSpPr>
        <dsp:cNvPr id="0" name=""/>
        <dsp:cNvSpPr/>
      </dsp:nvSpPr>
      <dsp:spPr>
        <a:xfrm>
          <a:off x="551497" y="2774129"/>
          <a:ext cx="7720965" cy="59040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834" tIns="0" rIns="291834" bIns="0" numCol="1" spcCol="1270" anchor="ctr" anchorCtr="0">
          <a:noAutofit/>
        </a:bodyPr>
        <a:lstStyle/>
        <a:p>
          <a:pPr marL="0" lvl="0" indent="0" algn="l" defTabSz="1066800">
            <a:lnSpc>
              <a:spcPct val="90000"/>
            </a:lnSpc>
            <a:spcBef>
              <a:spcPct val="0"/>
            </a:spcBef>
            <a:spcAft>
              <a:spcPct val="35000"/>
            </a:spcAft>
            <a:buNone/>
          </a:pPr>
          <a:r>
            <a:rPr lang="en-US" sz="2400" b="1" kern="1200">
              <a:latin typeface="Arial" panose="020B0604020202020204" pitchFamily="34" charset="0"/>
              <a:cs typeface="Arial" panose="020B0604020202020204" pitchFamily="34" charset="0"/>
            </a:rPr>
            <a:t>Questions for Presenters</a:t>
          </a:r>
          <a:endParaRPr lang="en-US" sz="2400" b="1" kern="1200" dirty="0">
            <a:latin typeface="Arial" panose="020B0604020202020204" pitchFamily="34" charset="0"/>
            <a:cs typeface="Arial" panose="020B0604020202020204" pitchFamily="34" charset="0"/>
          </a:endParaRPr>
        </a:p>
      </dsp:txBody>
      <dsp:txXfrm>
        <a:off x="580318" y="2802950"/>
        <a:ext cx="7663323" cy="532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6939AD-943B-41EC-AB1A-4DF5ED39792E}">
      <dsp:nvSpPr>
        <dsp:cNvPr id="0" name=""/>
        <dsp:cNvSpPr/>
      </dsp:nvSpPr>
      <dsp:spPr>
        <a:xfrm>
          <a:off x="0" y="417511"/>
          <a:ext cx="11029950" cy="1001700"/>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6047" tIns="499872" rIns="856047" bIns="170688" numCol="1" spcCol="1270" anchor="t" anchorCtr="0">
          <a:noAutofit/>
        </a:bodyPr>
        <a:lstStyle/>
        <a:p>
          <a:pPr marL="228600" lvl="1" indent="-228600" algn="l" defTabSz="1066800">
            <a:lnSpc>
              <a:spcPct val="90000"/>
            </a:lnSpc>
            <a:spcBef>
              <a:spcPct val="0"/>
            </a:spcBef>
            <a:spcAft>
              <a:spcPts val="600"/>
            </a:spcAft>
            <a:buFont typeface="Wingdings" panose="05000000000000000000" pitchFamily="2" charset="2"/>
            <a:buChar char="§"/>
          </a:pPr>
          <a:r>
            <a:rPr lang="en-US" sz="2400" b="0" kern="1200" dirty="0">
              <a:solidFill>
                <a:schemeClr val="accent1"/>
              </a:solidFill>
              <a:latin typeface="Arial" panose="020B0604020202020204" pitchFamily="34" charset="0"/>
              <a:cs typeface="Arial" panose="020B0604020202020204" pitchFamily="34" charset="0"/>
            </a:rPr>
            <a:t>Click the link included in the webcast login email you received</a:t>
          </a:r>
          <a:endParaRPr lang="en-US" sz="2400" kern="1200" dirty="0">
            <a:solidFill>
              <a:schemeClr val="accent1"/>
            </a:solidFill>
            <a:latin typeface="Arial" panose="020B0604020202020204" pitchFamily="34" charset="0"/>
            <a:cs typeface="Arial" panose="020B0604020202020204" pitchFamily="34" charset="0"/>
          </a:endParaRPr>
        </a:p>
      </dsp:txBody>
      <dsp:txXfrm>
        <a:off x="0" y="417511"/>
        <a:ext cx="11029950" cy="1001700"/>
      </dsp:txXfrm>
    </dsp:sp>
    <dsp:sp modelId="{C33B9B2B-6CAA-4302-BE0D-981D8F0C9B10}">
      <dsp:nvSpPr>
        <dsp:cNvPr id="0" name=""/>
        <dsp:cNvSpPr/>
      </dsp:nvSpPr>
      <dsp:spPr>
        <a:xfrm>
          <a:off x="551497" y="68728"/>
          <a:ext cx="7720965" cy="70848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834" tIns="0" rIns="291834" bIns="0" numCol="1" spcCol="1270" anchor="ctr" anchorCtr="0">
          <a:noAutofit/>
        </a:bodyPr>
        <a:lstStyle/>
        <a:p>
          <a:pPr marL="0" lvl="0" indent="0" algn="l" defTabSz="1066800">
            <a:lnSpc>
              <a:spcPct val="90000"/>
            </a:lnSpc>
            <a:spcBef>
              <a:spcPct val="0"/>
            </a:spcBef>
            <a:spcAft>
              <a:spcPct val="35000"/>
            </a:spcAft>
            <a:buNone/>
          </a:pPr>
          <a:r>
            <a:rPr lang="en-US" sz="2400" b="1" kern="1200">
              <a:latin typeface="Arial" panose="020B0604020202020204" pitchFamily="34" charset="0"/>
              <a:cs typeface="Arial" panose="020B0604020202020204" pitchFamily="34" charset="0"/>
            </a:rPr>
            <a:t>PPT Slides</a:t>
          </a:r>
          <a:endParaRPr lang="en-US" sz="2400" b="1" kern="1200" dirty="0">
            <a:latin typeface="Arial" panose="020B0604020202020204" pitchFamily="34" charset="0"/>
            <a:cs typeface="Arial" panose="020B0604020202020204" pitchFamily="34" charset="0"/>
          </a:endParaRPr>
        </a:p>
      </dsp:txBody>
      <dsp:txXfrm>
        <a:off x="586082" y="103313"/>
        <a:ext cx="7651795" cy="639310"/>
      </dsp:txXfrm>
    </dsp:sp>
    <dsp:sp modelId="{D395A932-415F-4401-9F15-706E3511CF60}">
      <dsp:nvSpPr>
        <dsp:cNvPr id="0" name=""/>
        <dsp:cNvSpPr/>
      </dsp:nvSpPr>
      <dsp:spPr>
        <a:xfrm>
          <a:off x="0" y="1908509"/>
          <a:ext cx="11029950" cy="1701000"/>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6047" tIns="499872" rIns="856047" bIns="170688" numCol="1" spcCol="1270" anchor="t" anchorCtr="0">
          <a:noAutofit/>
        </a:bodyPr>
        <a:lstStyle/>
        <a:p>
          <a:pPr marL="228600" lvl="1" indent="-228600" algn="l" defTabSz="1066800">
            <a:lnSpc>
              <a:spcPct val="90000"/>
            </a:lnSpc>
            <a:spcBef>
              <a:spcPct val="0"/>
            </a:spcBef>
            <a:spcAft>
              <a:spcPts val="600"/>
            </a:spcAft>
            <a:buFont typeface="Wingdings" panose="05000000000000000000" pitchFamily="2" charset="2"/>
            <a:buChar char="§"/>
          </a:pPr>
          <a:r>
            <a:rPr lang="en-US" sz="2400" b="0" kern="1200" dirty="0">
              <a:solidFill>
                <a:schemeClr val="accent1"/>
              </a:solidFill>
              <a:latin typeface="Arial" panose="020B0604020202020204" pitchFamily="34" charset="0"/>
              <a:cs typeface="Arial" panose="020B0604020202020204" pitchFamily="34" charset="0"/>
            </a:rPr>
            <a:t>Use the closed caption (CC) option or </a:t>
          </a:r>
          <a:r>
            <a:rPr lang="en-US" sz="2400" b="0" kern="1200" dirty="0" err="1">
              <a:solidFill>
                <a:schemeClr val="accent1"/>
              </a:solidFill>
              <a:latin typeface="Arial" panose="020B0604020202020204" pitchFamily="34" charset="0"/>
              <a:cs typeface="Arial" panose="020B0604020202020204" pitchFamily="34" charset="0"/>
            </a:rPr>
            <a:t>StreamText</a:t>
          </a:r>
          <a:r>
            <a:rPr lang="en-US" sz="2400" b="0" kern="1200" dirty="0">
              <a:solidFill>
                <a:schemeClr val="accent1"/>
              </a:solidFill>
              <a:latin typeface="Arial" panose="020B0604020202020204" pitchFamily="34" charset="0"/>
              <a:cs typeface="Arial" panose="020B0604020202020204" pitchFamily="34" charset="0"/>
            </a:rPr>
            <a:t> link shared in the webcast chat</a:t>
          </a:r>
          <a:endParaRPr lang="en-US" sz="2400" kern="1200" dirty="0">
            <a:solidFill>
              <a:schemeClr val="accent1"/>
            </a:solidFill>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ts val="600"/>
            </a:spcAft>
            <a:buFont typeface="Wingdings" panose="05000000000000000000" pitchFamily="2" charset="2"/>
            <a:buChar char="§"/>
          </a:pPr>
          <a:r>
            <a:rPr lang="en-US" sz="2400" b="0" kern="1200" dirty="0">
              <a:solidFill>
                <a:schemeClr val="accent1"/>
              </a:solidFill>
              <a:latin typeface="Arial" panose="020B0604020202020204" pitchFamily="34" charset="0"/>
              <a:cs typeface="Arial" panose="020B0604020202020204" pitchFamily="34" charset="0"/>
            </a:rPr>
            <a:t>Transcript will be available with webcast archive</a:t>
          </a:r>
        </a:p>
      </dsp:txBody>
      <dsp:txXfrm>
        <a:off x="0" y="1908509"/>
        <a:ext cx="11029950" cy="1701000"/>
      </dsp:txXfrm>
    </dsp:sp>
    <dsp:sp modelId="{BF394396-594D-48B4-88B6-57E0EB5F2607}">
      <dsp:nvSpPr>
        <dsp:cNvPr id="0" name=""/>
        <dsp:cNvSpPr/>
      </dsp:nvSpPr>
      <dsp:spPr>
        <a:xfrm>
          <a:off x="551497" y="1554269"/>
          <a:ext cx="7720965" cy="70848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834" tIns="0" rIns="291834" bIns="0" numCol="1" spcCol="1270" anchor="ctr" anchorCtr="0">
          <a:noAutofit/>
        </a:bodyPr>
        <a:lstStyle/>
        <a:p>
          <a:pPr marL="0" lvl="0" indent="0" algn="l" defTabSz="1066800">
            <a:lnSpc>
              <a:spcPct val="90000"/>
            </a:lnSpc>
            <a:spcBef>
              <a:spcPct val="0"/>
            </a:spcBef>
            <a:spcAft>
              <a:spcPct val="35000"/>
            </a:spcAft>
            <a:buNone/>
          </a:pPr>
          <a:r>
            <a:rPr lang="en-US" sz="2400" b="1" kern="1200">
              <a:latin typeface="Arial" panose="020B0604020202020204" pitchFamily="34" charset="0"/>
              <a:cs typeface="Arial" panose="020B0604020202020204" pitchFamily="34" charset="0"/>
            </a:rPr>
            <a:t>Captioning</a:t>
          </a:r>
          <a:endParaRPr lang="en-US" sz="2400" b="1" kern="1200" dirty="0">
            <a:latin typeface="Arial" panose="020B0604020202020204" pitchFamily="34" charset="0"/>
            <a:cs typeface="Arial" panose="020B0604020202020204" pitchFamily="34" charset="0"/>
          </a:endParaRPr>
        </a:p>
      </dsp:txBody>
      <dsp:txXfrm>
        <a:off x="586082" y="1588854"/>
        <a:ext cx="7651795" cy="6393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0D720D-524B-40A2-9A01-9A5E8D4E41AE}">
      <dsp:nvSpPr>
        <dsp:cNvPr id="0" name=""/>
        <dsp:cNvSpPr/>
      </dsp:nvSpPr>
      <dsp:spPr>
        <a:xfrm>
          <a:off x="2205989" y="449"/>
          <a:ext cx="8823960" cy="583704"/>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148261" rIns="171209" bIns="148261" numCol="1" spcCol="1270" anchor="ctr" anchorCtr="0">
          <a:noAutofit/>
        </a:bodyPr>
        <a:lstStyle/>
        <a:p>
          <a:pPr marL="0" lvl="0" indent="0" algn="l" defTabSz="977900">
            <a:lnSpc>
              <a:spcPct val="90000"/>
            </a:lnSpc>
            <a:spcBef>
              <a:spcPct val="0"/>
            </a:spcBef>
            <a:spcAft>
              <a:spcPct val="35000"/>
            </a:spcAft>
            <a:buNone/>
          </a:pPr>
          <a:r>
            <a:rPr lang="en-US" sz="2200" kern="1200" dirty="0">
              <a:solidFill>
                <a:srgbClr val="002060"/>
              </a:solidFill>
              <a:latin typeface="Arial" panose="020B0604020202020204" pitchFamily="34" charset="0"/>
              <a:cs typeface="Arial" panose="020B0604020202020204" pitchFamily="34" charset="0"/>
            </a:rPr>
            <a:t>AskJAN.org</a:t>
          </a:r>
        </a:p>
      </dsp:txBody>
      <dsp:txXfrm>
        <a:off x="2205989" y="449"/>
        <a:ext cx="8823960" cy="583704"/>
      </dsp:txXfrm>
    </dsp:sp>
    <dsp:sp modelId="{358F9B01-4B8A-49E6-8182-92064EE7D17C}">
      <dsp:nvSpPr>
        <dsp:cNvPr id="0" name=""/>
        <dsp:cNvSpPr/>
      </dsp:nvSpPr>
      <dsp:spPr>
        <a:xfrm>
          <a:off x="0" y="449"/>
          <a:ext cx="2205990" cy="583704"/>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57657" rIns="116734" bIns="57657" numCol="1" spcCol="1270" anchor="ctr" anchorCtr="0">
          <a:noAutofit/>
        </a:bodyPr>
        <a:lstStyle/>
        <a:p>
          <a:pPr marL="0" lvl="0" indent="0" algn="ctr" defTabSz="1244600">
            <a:lnSpc>
              <a:spcPct val="90000"/>
            </a:lnSpc>
            <a:spcBef>
              <a:spcPct val="0"/>
            </a:spcBef>
            <a:spcAft>
              <a:spcPct val="35000"/>
            </a:spcAft>
            <a:buNone/>
          </a:pPr>
          <a:r>
            <a:rPr lang="en-US" sz="2800" kern="1200">
              <a:latin typeface="Arial" panose="020B0604020202020204" pitchFamily="34" charset="0"/>
              <a:cs typeface="Arial" panose="020B0604020202020204" pitchFamily="34" charset="0"/>
            </a:rPr>
            <a:t>Visit</a:t>
          </a:r>
          <a:endParaRPr lang="en-US" sz="2800" kern="1200" dirty="0">
            <a:latin typeface="Arial" panose="020B0604020202020204" pitchFamily="34" charset="0"/>
            <a:cs typeface="Arial" panose="020B0604020202020204" pitchFamily="34" charset="0"/>
          </a:endParaRPr>
        </a:p>
      </dsp:txBody>
      <dsp:txXfrm>
        <a:off x="0" y="449"/>
        <a:ext cx="2205990" cy="583704"/>
      </dsp:txXfrm>
    </dsp:sp>
    <dsp:sp modelId="{1DC4E024-7BBB-4D38-86F8-4194D5DE58DA}">
      <dsp:nvSpPr>
        <dsp:cNvPr id="0" name=""/>
        <dsp:cNvSpPr/>
      </dsp:nvSpPr>
      <dsp:spPr>
        <a:xfrm>
          <a:off x="2205990" y="619176"/>
          <a:ext cx="8823960" cy="583704"/>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148261" rIns="171209" bIns="148261" numCol="1" spcCol="1270" anchor="ctr" anchorCtr="0">
          <a:noAutofit/>
        </a:bodyPr>
        <a:lstStyle/>
        <a:p>
          <a:pPr marL="0" lvl="0" indent="0" algn="l" defTabSz="800100">
            <a:lnSpc>
              <a:spcPct val="90000"/>
            </a:lnSpc>
            <a:spcBef>
              <a:spcPct val="0"/>
            </a:spcBef>
            <a:spcAft>
              <a:spcPct val="35000"/>
            </a:spcAft>
            <a:buNone/>
          </a:pPr>
          <a:r>
            <a:rPr lang="en-US" sz="1800" kern="1200" dirty="0">
              <a:solidFill>
                <a:srgbClr val="002060"/>
              </a:solidFill>
              <a:latin typeface="Arial" panose="020B0604020202020204" pitchFamily="34" charset="0"/>
              <a:cs typeface="Arial" panose="020B0604020202020204" pitchFamily="34" charset="0"/>
            </a:rPr>
            <a:t>800.526.7234</a:t>
          </a:r>
          <a:endParaRPr lang="en-US" sz="2800" kern="1200" dirty="0">
            <a:solidFill>
              <a:srgbClr val="002060"/>
            </a:solidFill>
            <a:latin typeface="Arial" panose="020B0604020202020204" pitchFamily="34" charset="0"/>
            <a:cs typeface="Arial" panose="020B0604020202020204" pitchFamily="34" charset="0"/>
          </a:endParaRPr>
        </a:p>
        <a:p>
          <a:pPr marL="0" lvl="0" indent="0" algn="l" defTabSz="800100">
            <a:lnSpc>
              <a:spcPct val="90000"/>
            </a:lnSpc>
            <a:spcBef>
              <a:spcPct val="0"/>
            </a:spcBef>
            <a:spcAft>
              <a:spcPct val="35000"/>
            </a:spcAft>
            <a:buNone/>
          </a:pPr>
          <a:r>
            <a:rPr lang="en-US" sz="1800" kern="1200" dirty="0">
              <a:solidFill>
                <a:srgbClr val="002060"/>
              </a:solidFill>
              <a:latin typeface="Arial" panose="020B0604020202020204" pitchFamily="34" charset="0"/>
              <a:cs typeface="Arial" panose="020B0604020202020204" pitchFamily="34" charset="0"/>
            </a:rPr>
            <a:t>877.781.9403 (TTY)</a:t>
          </a:r>
          <a:endParaRPr lang="en-US" sz="1400" kern="1200" dirty="0">
            <a:solidFill>
              <a:srgbClr val="002060"/>
            </a:solidFill>
            <a:latin typeface="Arial" panose="020B0604020202020204" pitchFamily="34" charset="0"/>
            <a:cs typeface="Arial" panose="020B0604020202020204" pitchFamily="34" charset="0"/>
          </a:endParaRPr>
        </a:p>
      </dsp:txBody>
      <dsp:txXfrm>
        <a:off x="2205990" y="619176"/>
        <a:ext cx="8823960" cy="583704"/>
      </dsp:txXfrm>
    </dsp:sp>
    <dsp:sp modelId="{F603894A-3084-49F9-A36C-5951C1EE89B2}">
      <dsp:nvSpPr>
        <dsp:cNvPr id="0" name=""/>
        <dsp:cNvSpPr/>
      </dsp:nvSpPr>
      <dsp:spPr>
        <a:xfrm>
          <a:off x="0" y="619176"/>
          <a:ext cx="2205990" cy="583704"/>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57657" rIns="116734" bIns="57657" numCol="1" spcCol="1270" anchor="ctr" anchorCtr="0">
          <a:noAutofit/>
        </a:bodyPr>
        <a:lstStyle/>
        <a:p>
          <a:pPr marL="0" lvl="0" indent="0" algn="ctr" defTabSz="1244600">
            <a:lnSpc>
              <a:spcPct val="90000"/>
            </a:lnSpc>
            <a:spcBef>
              <a:spcPct val="0"/>
            </a:spcBef>
            <a:spcAft>
              <a:spcPct val="35000"/>
            </a:spcAft>
            <a:buNone/>
          </a:pPr>
          <a:r>
            <a:rPr lang="en-US" sz="2800" kern="1200">
              <a:latin typeface="Arial" panose="020B0604020202020204" pitchFamily="34" charset="0"/>
              <a:cs typeface="Arial" panose="020B0604020202020204" pitchFamily="34" charset="0"/>
            </a:rPr>
            <a:t>Call</a:t>
          </a:r>
          <a:endParaRPr lang="en-US" sz="2800" kern="1200" dirty="0">
            <a:latin typeface="Arial" panose="020B0604020202020204" pitchFamily="34" charset="0"/>
            <a:cs typeface="Arial" panose="020B0604020202020204" pitchFamily="34" charset="0"/>
          </a:endParaRPr>
        </a:p>
      </dsp:txBody>
      <dsp:txXfrm>
        <a:off x="0" y="619176"/>
        <a:ext cx="2205990" cy="583704"/>
      </dsp:txXfrm>
    </dsp:sp>
    <dsp:sp modelId="{616151C3-E234-47B5-9F99-ABAAD403D986}">
      <dsp:nvSpPr>
        <dsp:cNvPr id="0" name=""/>
        <dsp:cNvSpPr/>
      </dsp:nvSpPr>
      <dsp:spPr>
        <a:xfrm>
          <a:off x="2205990" y="1237903"/>
          <a:ext cx="8823960" cy="583704"/>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148261" rIns="171209" bIns="148261" numCol="1" spcCol="1270" anchor="ctr" anchorCtr="0">
          <a:noAutofit/>
        </a:bodyPr>
        <a:lstStyle/>
        <a:p>
          <a:pPr marL="0" lvl="0" indent="0" algn="l" defTabSz="977900">
            <a:lnSpc>
              <a:spcPct val="90000"/>
            </a:lnSpc>
            <a:spcBef>
              <a:spcPct val="0"/>
            </a:spcBef>
            <a:spcAft>
              <a:spcPct val="35000"/>
            </a:spcAft>
            <a:buNone/>
          </a:pPr>
          <a:r>
            <a:rPr lang="en-US" sz="2200" kern="1200" dirty="0">
              <a:solidFill>
                <a:srgbClr val="002060"/>
              </a:solidFill>
              <a:latin typeface="Arial" panose="020B0604020202020204" pitchFamily="34" charset="0"/>
              <a:cs typeface="Arial" panose="020B0604020202020204" pitchFamily="34" charset="0"/>
            </a:rPr>
            <a:t>@ AskJAN.org</a:t>
          </a:r>
        </a:p>
      </dsp:txBody>
      <dsp:txXfrm>
        <a:off x="2205990" y="1237903"/>
        <a:ext cx="8823960" cy="583704"/>
      </dsp:txXfrm>
    </dsp:sp>
    <dsp:sp modelId="{D6616D64-945C-4031-9A6D-F593D1F33F19}">
      <dsp:nvSpPr>
        <dsp:cNvPr id="0" name=""/>
        <dsp:cNvSpPr/>
      </dsp:nvSpPr>
      <dsp:spPr>
        <a:xfrm>
          <a:off x="0" y="1237903"/>
          <a:ext cx="2205990" cy="583704"/>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57657" rIns="116734" bIns="57657" numCol="1" spcCol="1270" anchor="ctr" anchorCtr="0">
          <a:noAutofit/>
        </a:bodyPr>
        <a:lstStyle/>
        <a:p>
          <a:pPr marL="0" lvl="0" indent="0" algn="ctr" defTabSz="1244600">
            <a:lnSpc>
              <a:spcPct val="90000"/>
            </a:lnSpc>
            <a:spcBef>
              <a:spcPct val="0"/>
            </a:spcBef>
            <a:spcAft>
              <a:spcPct val="35000"/>
            </a:spcAft>
            <a:buNone/>
          </a:pPr>
          <a:r>
            <a:rPr lang="en-US" sz="2800" kern="1200">
              <a:latin typeface="Arial" panose="020B0604020202020204" pitchFamily="34" charset="0"/>
              <a:cs typeface="Arial" panose="020B0604020202020204" pitchFamily="34" charset="0"/>
            </a:rPr>
            <a:t>Chat</a:t>
          </a:r>
          <a:endParaRPr lang="en-US" sz="2800" kern="1200" dirty="0">
            <a:latin typeface="Arial" panose="020B0604020202020204" pitchFamily="34" charset="0"/>
            <a:cs typeface="Arial" panose="020B0604020202020204" pitchFamily="34" charset="0"/>
          </a:endParaRPr>
        </a:p>
      </dsp:txBody>
      <dsp:txXfrm>
        <a:off x="0" y="1237903"/>
        <a:ext cx="2205990" cy="583704"/>
      </dsp:txXfrm>
    </dsp:sp>
    <dsp:sp modelId="{A68A7108-3C82-4F5D-AB06-92F61E61814E}">
      <dsp:nvSpPr>
        <dsp:cNvPr id="0" name=""/>
        <dsp:cNvSpPr/>
      </dsp:nvSpPr>
      <dsp:spPr>
        <a:xfrm>
          <a:off x="2205990" y="1856630"/>
          <a:ext cx="8823960" cy="583704"/>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148261" rIns="171209" bIns="148261" numCol="1" spcCol="1270" anchor="ctr" anchorCtr="0">
          <a:noAutofit/>
        </a:bodyPr>
        <a:lstStyle/>
        <a:p>
          <a:pPr marL="0" lvl="0" indent="0" algn="l" defTabSz="977900">
            <a:lnSpc>
              <a:spcPct val="90000"/>
            </a:lnSpc>
            <a:spcBef>
              <a:spcPct val="0"/>
            </a:spcBef>
            <a:spcAft>
              <a:spcPct val="35000"/>
            </a:spcAft>
            <a:buNone/>
          </a:pPr>
          <a:r>
            <a:rPr lang="en-US" sz="2200" kern="1200" dirty="0">
              <a:solidFill>
                <a:srgbClr val="002060"/>
              </a:solidFill>
              <a:latin typeface="Arial" panose="020B0604020202020204" pitchFamily="34" charset="0"/>
              <a:cs typeface="Arial" panose="020B0604020202020204" pitchFamily="34" charset="0"/>
            </a:rPr>
            <a:t>JAN on Demand Inquiry @ AskJAN.org/</a:t>
          </a:r>
          <a:r>
            <a:rPr lang="en-US" sz="2200" kern="1200" dirty="0" err="1">
              <a:solidFill>
                <a:srgbClr val="002060"/>
              </a:solidFill>
              <a:latin typeface="Arial" panose="020B0604020202020204" pitchFamily="34" charset="0"/>
              <a:cs typeface="Arial" panose="020B0604020202020204" pitchFamily="34" charset="0"/>
            </a:rPr>
            <a:t>JANonDemand.cfm</a:t>
          </a:r>
          <a:r>
            <a:rPr lang="en-US" sz="2200" kern="1200" dirty="0">
              <a:solidFill>
                <a:srgbClr val="002060"/>
              </a:solidFill>
              <a:latin typeface="Arial" panose="020B0604020202020204" pitchFamily="34" charset="0"/>
              <a:cs typeface="Arial" panose="020B0604020202020204" pitchFamily="34" charset="0"/>
            </a:rPr>
            <a:t> </a:t>
          </a:r>
        </a:p>
      </dsp:txBody>
      <dsp:txXfrm>
        <a:off x="2205990" y="1856630"/>
        <a:ext cx="8823960" cy="583704"/>
      </dsp:txXfrm>
    </dsp:sp>
    <dsp:sp modelId="{B9D9ECEE-7E9D-4D8F-9945-F74524EE4B48}">
      <dsp:nvSpPr>
        <dsp:cNvPr id="0" name=""/>
        <dsp:cNvSpPr/>
      </dsp:nvSpPr>
      <dsp:spPr>
        <a:xfrm>
          <a:off x="0" y="1856630"/>
          <a:ext cx="2205990" cy="583704"/>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57657" rIns="116734" bIns="57657" numCol="1" spcCol="1270" anchor="ctr" anchorCtr="0">
          <a:noAutofit/>
        </a:bodyPr>
        <a:lstStyle/>
        <a:p>
          <a:pPr marL="0" lvl="0" indent="0" algn="ctr" defTabSz="1244600">
            <a:lnSpc>
              <a:spcPct val="90000"/>
            </a:lnSpc>
            <a:spcBef>
              <a:spcPct val="0"/>
            </a:spcBef>
            <a:spcAft>
              <a:spcPct val="35000"/>
            </a:spcAft>
            <a:buNone/>
          </a:pPr>
          <a:r>
            <a:rPr lang="en-US" sz="2800" kern="1200">
              <a:latin typeface="Arial" panose="020B0604020202020204" pitchFamily="34" charset="0"/>
              <a:cs typeface="Arial" panose="020B0604020202020204" pitchFamily="34" charset="0"/>
            </a:rPr>
            <a:t>Submit</a:t>
          </a:r>
          <a:endParaRPr lang="en-US" sz="2800" kern="1200" dirty="0">
            <a:latin typeface="Arial" panose="020B0604020202020204" pitchFamily="34" charset="0"/>
            <a:cs typeface="Arial" panose="020B0604020202020204" pitchFamily="34" charset="0"/>
          </a:endParaRPr>
        </a:p>
      </dsp:txBody>
      <dsp:txXfrm>
        <a:off x="0" y="1856630"/>
        <a:ext cx="2205990" cy="583704"/>
      </dsp:txXfrm>
    </dsp:sp>
    <dsp:sp modelId="{C49C9E06-E01A-4F9A-9052-D4D0C76AD074}">
      <dsp:nvSpPr>
        <dsp:cNvPr id="0" name=""/>
        <dsp:cNvSpPr/>
      </dsp:nvSpPr>
      <dsp:spPr>
        <a:xfrm>
          <a:off x="2205990" y="2475357"/>
          <a:ext cx="8823960" cy="583704"/>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148261" rIns="171209" bIns="148261" numCol="1" spcCol="1270" anchor="ctr" anchorCtr="0">
          <a:noAutofit/>
        </a:bodyPr>
        <a:lstStyle/>
        <a:p>
          <a:pPr marL="0" lvl="0" indent="0" algn="l" defTabSz="977900">
            <a:lnSpc>
              <a:spcPct val="90000"/>
            </a:lnSpc>
            <a:spcBef>
              <a:spcPct val="0"/>
            </a:spcBef>
            <a:spcAft>
              <a:spcPct val="35000"/>
            </a:spcAft>
            <a:buNone/>
          </a:pPr>
          <a:r>
            <a:rPr lang="en-US" sz="2200" kern="1200" dirty="0">
              <a:solidFill>
                <a:srgbClr val="002060"/>
              </a:solidFill>
              <a:latin typeface="Arial" panose="020B0604020202020204" pitchFamily="34" charset="0"/>
              <a:cs typeface="Arial" panose="020B0604020202020204" pitchFamily="34" charset="0"/>
            </a:rPr>
            <a:t>JAN@AskJAN.org</a:t>
          </a:r>
        </a:p>
      </dsp:txBody>
      <dsp:txXfrm>
        <a:off x="2205990" y="2475357"/>
        <a:ext cx="8823960" cy="583704"/>
      </dsp:txXfrm>
    </dsp:sp>
    <dsp:sp modelId="{051C44A9-3278-4885-B7A3-86C8B082BE7F}">
      <dsp:nvSpPr>
        <dsp:cNvPr id="0" name=""/>
        <dsp:cNvSpPr/>
      </dsp:nvSpPr>
      <dsp:spPr>
        <a:xfrm>
          <a:off x="0" y="2475357"/>
          <a:ext cx="2205990" cy="583704"/>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57657" rIns="116734" bIns="57657" numCol="1" spcCol="1270" anchor="ctr" anchorCtr="0">
          <a:noAutofit/>
        </a:bodyPr>
        <a:lstStyle/>
        <a:p>
          <a:pPr marL="0" lvl="0" indent="0" algn="ctr" defTabSz="1244600">
            <a:lnSpc>
              <a:spcPct val="90000"/>
            </a:lnSpc>
            <a:spcBef>
              <a:spcPct val="0"/>
            </a:spcBef>
            <a:spcAft>
              <a:spcPct val="35000"/>
            </a:spcAft>
            <a:buNone/>
          </a:pPr>
          <a:r>
            <a:rPr lang="en-US" sz="2800" kern="1200">
              <a:latin typeface="Arial" panose="020B0604020202020204" pitchFamily="34" charset="0"/>
              <a:cs typeface="Arial" panose="020B0604020202020204" pitchFamily="34" charset="0"/>
            </a:rPr>
            <a:t>Email</a:t>
          </a:r>
          <a:endParaRPr lang="en-US" sz="2800" kern="1200" dirty="0">
            <a:latin typeface="Arial" panose="020B0604020202020204" pitchFamily="34" charset="0"/>
            <a:cs typeface="Arial" panose="020B0604020202020204" pitchFamily="34" charset="0"/>
          </a:endParaRPr>
        </a:p>
      </dsp:txBody>
      <dsp:txXfrm>
        <a:off x="0" y="2475357"/>
        <a:ext cx="2205990" cy="583704"/>
      </dsp:txXfrm>
    </dsp:sp>
    <dsp:sp modelId="{CBFB381D-2314-4C74-93DF-1C615E841C82}">
      <dsp:nvSpPr>
        <dsp:cNvPr id="0" name=""/>
        <dsp:cNvSpPr/>
      </dsp:nvSpPr>
      <dsp:spPr>
        <a:xfrm>
          <a:off x="2205990" y="3094084"/>
          <a:ext cx="8823960" cy="583704"/>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148261" rIns="171209" bIns="148261" numCol="1" spcCol="1270" anchor="ctr" anchorCtr="0">
          <a:noAutofit/>
        </a:bodyPr>
        <a:lstStyle/>
        <a:p>
          <a:pPr marL="0" lvl="0" indent="0" algn="l" defTabSz="889000">
            <a:lnSpc>
              <a:spcPct val="90000"/>
            </a:lnSpc>
            <a:spcBef>
              <a:spcPct val="0"/>
            </a:spcBef>
            <a:spcAft>
              <a:spcPct val="35000"/>
            </a:spcAft>
            <a:buNone/>
          </a:pPr>
          <a:r>
            <a:rPr lang="en-US" sz="2000" kern="1200" dirty="0">
              <a:solidFill>
                <a:srgbClr val="002060"/>
              </a:solidFill>
              <a:latin typeface="Arial" panose="020B0604020202020204" pitchFamily="34" charset="0"/>
              <a:cs typeface="Arial" panose="020B0604020202020204" pitchFamily="34" charset="0"/>
            </a:rPr>
            <a:t>Facebook – Job Accommodation Network</a:t>
          </a:r>
        </a:p>
        <a:p>
          <a:pPr marL="0" lvl="0" indent="0" algn="l" defTabSz="889000">
            <a:lnSpc>
              <a:spcPct val="90000"/>
            </a:lnSpc>
            <a:spcBef>
              <a:spcPct val="0"/>
            </a:spcBef>
            <a:spcAft>
              <a:spcPct val="35000"/>
            </a:spcAft>
            <a:buNone/>
          </a:pPr>
          <a:r>
            <a:rPr lang="en-US" sz="2000" kern="1200" dirty="0">
              <a:solidFill>
                <a:srgbClr val="002060"/>
              </a:solidFill>
              <a:latin typeface="Arial" panose="020B0604020202020204" pitchFamily="34" charset="0"/>
              <a:cs typeface="Arial" panose="020B0604020202020204" pitchFamily="34" charset="0"/>
            </a:rPr>
            <a:t>Twitter – @JANatJAN</a:t>
          </a:r>
        </a:p>
      </dsp:txBody>
      <dsp:txXfrm>
        <a:off x="2205990" y="3094084"/>
        <a:ext cx="8823960" cy="583704"/>
      </dsp:txXfrm>
    </dsp:sp>
    <dsp:sp modelId="{74143DC2-0AFE-4F3A-AA20-35BD260D12F0}">
      <dsp:nvSpPr>
        <dsp:cNvPr id="0" name=""/>
        <dsp:cNvSpPr/>
      </dsp:nvSpPr>
      <dsp:spPr>
        <a:xfrm>
          <a:off x="0" y="3094084"/>
          <a:ext cx="2205990" cy="583704"/>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57657" rIns="116734" bIns="57657" numCol="1" spcCol="1270" anchor="ctr" anchorCtr="0">
          <a:noAutofit/>
        </a:bodyPr>
        <a:lstStyle/>
        <a:p>
          <a:pPr marL="0" lvl="0" indent="0" algn="ctr" defTabSz="1200150">
            <a:lnSpc>
              <a:spcPct val="90000"/>
            </a:lnSpc>
            <a:spcBef>
              <a:spcPct val="0"/>
            </a:spcBef>
            <a:spcAft>
              <a:spcPct val="35000"/>
            </a:spcAft>
            <a:buNone/>
          </a:pPr>
          <a:r>
            <a:rPr lang="en-US" sz="2700" kern="1200">
              <a:latin typeface="Arial" panose="020B0604020202020204" pitchFamily="34" charset="0"/>
              <a:cs typeface="Arial" panose="020B0604020202020204" pitchFamily="34" charset="0"/>
            </a:rPr>
            <a:t>Social Media</a:t>
          </a:r>
          <a:endParaRPr lang="en-US" sz="2700" kern="1200" dirty="0">
            <a:latin typeface="Arial" panose="020B0604020202020204" pitchFamily="34" charset="0"/>
            <a:cs typeface="Arial" panose="020B0604020202020204" pitchFamily="34" charset="0"/>
          </a:endParaRPr>
        </a:p>
      </dsp:txBody>
      <dsp:txXfrm>
        <a:off x="0" y="3094084"/>
        <a:ext cx="2205990" cy="58370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1964DE-B770-493F-9344-8F0AA6F01F65}" type="datetimeFigureOut">
              <a:rPr lang="en-US" smtClean="0"/>
              <a:t>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8B637-82BB-40CF-BAE3-E3A2234FE2A4}" type="slidenum">
              <a:rPr lang="en-US" smtClean="0"/>
              <a:t>‹#›</a:t>
            </a:fld>
            <a:endParaRPr lang="en-US"/>
          </a:p>
        </p:txBody>
      </p:sp>
    </p:spTree>
    <p:extLst>
      <p:ext uri="{BB962C8B-B14F-4D97-AF65-F5344CB8AC3E}">
        <p14:creationId xmlns:p14="http://schemas.microsoft.com/office/powerpoint/2010/main" val="583305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1</a:t>
            </a:fld>
            <a:endParaRPr lang="en-US"/>
          </a:p>
        </p:txBody>
      </p:sp>
    </p:spTree>
    <p:extLst>
      <p:ext uri="{BB962C8B-B14F-4D97-AF65-F5344CB8AC3E}">
        <p14:creationId xmlns:p14="http://schemas.microsoft.com/office/powerpoint/2010/main" val="559832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12</a:t>
            </a:fld>
            <a:endParaRPr lang="en-US"/>
          </a:p>
        </p:txBody>
      </p:sp>
    </p:spTree>
    <p:extLst>
      <p:ext uri="{BB962C8B-B14F-4D97-AF65-F5344CB8AC3E}">
        <p14:creationId xmlns:p14="http://schemas.microsoft.com/office/powerpoint/2010/main" val="4115961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13</a:t>
            </a:fld>
            <a:endParaRPr lang="en-US"/>
          </a:p>
        </p:txBody>
      </p:sp>
    </p:spTree>
    <p:extLst>
      <p:ext uri="{BB962C8B-B14F-4D97-AF65-F5344CB8AC3E}">
        <p14:creationId xmlns:p14="http://schemas.microsoft.com/office/powerpoint/2010/main" val="3033702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14</a:t>
            </a:fld>
            <a:endParaRPr lang="en-US"/>
          </a:p>
        </p:txBody>
      </p:sp>
    </p:spTree>
    <p:extLst>
      <p:ext uri="{BB962C8B-B14F-4D97-AF65-F5344CB8AC3E}">
        <p14:creationId xmlns:p14="http://schemas.microsoft.com/office/powerpoint/2010/main" val="3856570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15</a:t>
            </a:fld>
            <a:endParaRPr lang="en-US"/>
          </a:p>
        </p:txBody>
      </p:sp>
    </p:spTree>
    <p:extLst>
      <p:ext uri="{BB962C8B-B14F-4D97-AF65-F5344CB8AC3E}">
        <p14:creationId xmlns:p14="http://schemas.microsoft.com/office/powerpoint/2010/main" val="3459254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16</a:t>
            </a:fld>
            <a:endParaRPr lang="en-US"/>
          </a:p>
        </p:txBody>
      </p:sp>
    </p:spTree>
    <p:extLst>
      <p:ext uri="{BB962C8B-B14F-4D97-AF65-F5344CB8AC3E}">
        <p14:creationId xmlns:p14="http://schemas.microsoft.com/office/powerpoint/2010/main" val="2078496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18</a:t>
            </a:fld>
            <a:endParaRPr lang="en-US"/>
          </a:p>
        </p:txBody>
      </p:sp>
    </p:spTree>
    <p:extLst>
      <p:ext uri="{BB962C8B-B14F-4D97-AF65-F5344CB8AC3E}">
        <p14:creationId xmlns:p14="http://schemas.microsoft.com/office/powerpoint/2010/main" val="1893483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19</a:t>
            </a:fld>
            <a:endParaRPr lang="en-US"/>
          </a:p>
        </p:txBody>
      </p:sp>
    </p:spTree>
    <p:extLst>
      <p:ext uri="{BB962C8B-B14F-4D97-AF65-F5344CB8AC3E}">
        <p14:creationId xmlns:p14="http://schemas.microsoft.com/office/powerpoint/2010/main" val="2470899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20</a:t>
            </a:fld>
            <a:endParaRPr lang="en-US"/>
          </a:p>
        </p:txBody>
      </p:sp>
    </p:spTree>
    <p:extLst>
      <p:ext uri="{BB962C8B-B14F-4D97-AF65-F5344CB8AC3E}">
        <p14:creationId xmlns:p14="http://schemas.microsoft.com/office/powerpoint/2010/main" val="32807105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21</a:t>
            </a:fld>
            <a:endParaRPr lang="en-US"/>
          </a:p>
        </p:txBody>
      </p:sp>
    </p:spTree>
    <p:extLst>
      <p:ext uri="{BB962C8B-B14F-4D97-AF65-F5344CB8AC3E}">
        <p14:creationId xmlns:p14="http://schemas.microsoft.com/office/powerpoint/2010/main" val="12876803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22</a:t>
            </a:fld>
            <a:endParaRPr lang="en-US"/>
          </a:p>
        </p:txBody>
      </p:sp>
    </p:spTree>
    <p:extLst>
      <p:ext uri="{BB962C8B-B14F-4D97-AF65-F5344CB8AC3E}">
        <p14:creationId xmlns:p14="http://schemas.microsoft.com/office/powerpoint/2010/main" val="855226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4</a:t>
            </a:fld>
            <a:endParaRPr lang="en-US"/>
          </a:p>
        </p:txBody>
      </p:sp>
    </p:spTree>
    <p:extLst>
      <p:ext uri="{BB962C8B-B14F-4D97-AF65-F5344CB8AC3E}">
        <p14:creationId xmlns:p14="http://schemas.microsoft.com/office/powerpoint/2010/main" val="42907681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24</a:t>
            </a:fld>
            <a:endParaRPr lang="en-US"/>
          </a:p>
        </p:txBody>
      </p:sp>
    </p:spTree>
    <p:extLst>
      <p:ext uri="{BB962C8B-B14F-4D97-AF65-F5344CB8AC3E}">
        <p14:creationId xmlns:p14="http://schemas.microsoft.com/office/powerpoint/2010/main" val="29638281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26</a:t>
            </a:fld>
            <a:endParaRPr lang="en-US"/>
          </a:p>
        </p:txBody>
      </p:sp>
    </p:spTree>
    <p:extLst>
      <p:ext uri="{BB962C8B-B14F-4D97-AF65-F5344CB8AC3E}">
        <p14:creationId xmlns:p14="http://schemas.microsoft.com/office/powerpoint/2010/main" val="40566315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28</a:t>
            </a:fld>
            <a:endParaRPr lang="en-US"/>
          </a:p>
        </p:txBody>
      </p:sp>
    </p:spTree>
    <p:extLst>
      <p:ext uri="{BB962C8B-B14F-4D97-AF65-F5344CB8AC3E}">
        <p14:creationId xmlns:p14="http://schemas.microsoft.com/office/powerpoint/2010/main" val="31225087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29</a:t>
            </a:fld>
            <a:endParaRPr lang="en-US"/>
          </a:p>
        </p:txBody>
      </p:sp>
    </p:spTree>
    <p:extLst>
      <p:ext uri="{BB962C8B-B14F-4D97-AF65-F5344CB8AC3E}">
        <p14:creationId xmlns:p14="http://schemas.microsoft.com/office/powerpoint/2010/main" val="28661506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30</a:t>
            </a:fld>
            <a:endParaRPr lang="en-US"/>
          </a:p>
        </p:txBody>
      </p:sp>
    </p:spTree>
    <p:extLst>
      <p:ext uri="{BB962C8B-B14F-4D97-AF65-F5344CB8AC3E}">
        <p14:creationId xmlns:p14="http://schemas.microsoft.com/office/powerpoint/2010/main" val="29301728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32</a:t>
            </a:fld>
            <a:endParaRPr lang="en-US"/>
          </a:p>
        </p:txBody>
      </p:sp>
    </p:spTree>
    <p:extLst>
      <p:ext uri="{BB962C8B-B14F-4D97-AF65-F5344CB8AC3E}">
        <p14:creationId xmlns:p14="http://schemas.microsoft.com/office/powerpoint/2010/main" val="1898717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33</a:t>
            </a:fld>
            <a:endParaRPr lang="en-US"/>
          </a:p>
        </p:txBody>
      </p:sp>
    </p:spTree>
    <p:extLst>
      <p:ext uri="{BB962C8B-B14F-4D97-AF65-F5344CB8AC3E}">
        <p14:creationId xmlns:p14="http://schemas.microsoft.com/office/powerpoint/2010/main" val="1216438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5</a:t>
            </a:fld>
            <a:endParaRPr lang="en-US"/>
          </a:p>
        </p:txBody>
      </p:sp>
    </p:spTree>
    <p:extLst>
      <p:ext uri="{BB962C8B-B14F-4D97-AF65-F5344CB8AC3E}">
        <p14:creationId xmlns:p14="http://schemas.microsoft.com/office/powerpoint/2010/main" val="2882217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6</a:t>
            </a:fld>
            <a:endParaRPr lang="en-US"/>
          </a:p>
        </p:txBody>
      </p:sp>
    </p:spTree>
    <p:extLst>
      <p:ext uri="{BB962C8B-B14F-4D97-AF65-F5344CB8AC3E}">
        <p14:creationId xmlns:p14="http://schemas.microsoft.com/office/powerpoint/2010/main" val="2167644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7</a:t>
            </a:fld>
            <a:endParaRPr lang="en-US"/>
          </a:p>
        </p:txBody>
      </p:sp>
    </p:spTree>
    <p:extLst>
      <p:ext uri="{BB962C8B-B14F-4D97-AF65-F5344CB8AC3E}">
        <p14:creationId xmlns:p14="http://schemas.microsoft.com/office/powerpoint/2010/main" val="1071615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8</a:t>
            </a:fld>
            <a:endParaRPr lang="en-US"/>
          </a:p>
        </p:txBody>
      </p:sp>
    </p:spTree>
    <p:extLst>
      <p:ext uri="{BB962C8B-B14F-4D97-AF65-F5344CB8AC3E}">
        <p14:creationId xmlns:p14="http://schemas.microsoft.com/office/powerpoint/2010/main" val="3464884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9</a:t>
            </a:fld>
            <a:endParaRPr lang="en-US"/>
          </a:p>
        </p:txBody>
      </p:sp>
    </p:spTree>
    <p:extLst>
      <p:ext uri="{BB962C8B-B14F-4D97-AF65-F5344CB8AC3E}">
        <p14:creationId xmlns:p14="http://schemas.microsoft.com/office/powerpoint/2010/main" val="741302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10</a:t>
            </a:fld>
            <a:endParaRPr lang="en-US"/>
          </a:p>
        </p:txBody>
      </p:sp>
    </p:spTree>
    <p:extLst>
      <p:ext uri="{BB962C8B-B14F-4D97-AF65-F5344CB8AC3E}">
        <p14:creationId xmlns:p14="http://schemas.microsoft.com/office/powerpoint/2010/main" val="210958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11</a:t>
            </a:fld>
            <a:endParaRPr lang="en-US"/>
          </a:p>
        </p:txBody>
      </p:sp>
    </p:spTree>
    <p:extLst>
      <p:ext uri="{BB962C8B-B14F-4D97-AF65-F5344CB8AC3E}">
        <p14:creationId xmlns:p14="http://schemas.microsoft.com/office/powerpoint/2010/main" val="32780783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baseline="0">
                <a:solidFill>
                  <a:srgbClr val="0070C0"/>
                </a:solidFill>
                <a:latin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a:xfrm>
            <a:off x="1301919" y="5956137"/>
            <a:ext cx="9210508" cy="365125"/>
          </a:xfrm>
        </p:spPr>
        <p:txBody>
          <a:bodyPr/>
          <a:lstStyle>
            <a:lvl1pPr>
              <a:defRPr sz="1100" b="1">
                <a:solidFill>
                  <a:schemeClr val="bg1"/>
                </a:solidFill>
                <a:latin typeface="Arial" panose="020B0604020202020204" pitchFamily="34" charset="0"/>
                <a:cs typeface="Arial" panose="020B0604020202020204" pitchFamily="34" charset="0"/>
              </a:defRPr>
            </a:lvl1pPr>
          </a:lstStyle>
          <a:p>
            <a:r>
              <a:rPr lang="en-US" dirty="0"/>
              <a:t>JAN is funded by a contract with the Office of disability employment policy, </a:t>
            </a:r>
            <a:r>
              <a:rPr lang="en-US" dirty="0" err="1"/>
              <a:t>u.s.</a:t>
            </a:r>
            <a:r>
              <a:rPr lang="en-US" dirty="0"/>
              <a:t> department of labor.</a:t>
            </a:r>
          </a:p>
        </p:txBody>
      </p:sp>
      <p:pic>
        <p:nvPicPr>
          <p:cNvPr id="9" name="Picture 8" descr="Logo&#10;&#10;Description automatically generated">
            <a:extLst>
              <a:ext uri="{FF2B5EF4-FFF2-40B4-BE49-F238E27FC236}">
                <a16:creationId xmlns:a16="http://schemas.microsoft.com/office/drawing/2014/main" id="{AD0831CD-E4B3-4EBC-A372-1675D6499B42}"/>
              </a:ext>
            </a:extLst>
          </p:cNvPr>
          <p:cNvPicPr>
            <a:picLocks noChangeAspect="1"/>
          </p:cNvPicPr>
          <p:nvPr userDrawn="1"/>
        </p:nvPicPr>
        <p:blipFill>
          <a:blip r:embed="rId2"/>
          <a:stretch>
            <a:fillRect/>
          </a:stretch>
        </p:blipFill>
        <p:spPr>
          <a:xfrm>
            <a:off x="8807944" y="600050"/>
            <a:ext cx="2901456" cy="920420"/>
          </a:xfrm>
          <a:prstGeom prst="rect">
            <a:avLst/>
          </a:prstGeom>
        </p:spPr>
      </p:pic>
      <p:pic>
        <p:nvPicPr>
          <p:cNvPr id="11" name="Picture 10" descr="A picture containing logo&#10;&#10;Description automatically generated">
            <a:extLst>
              <a:ext uri="{FF2B5EF4-FFF2-40B4-BE49-F238E27FC236}">
                <a16:creationId xmlns:a16="http://schemas.microsoft.com/office/drawing/2014/main" id="{BB2924D2-6B07-4364-87D8-49285B82131D}"/>
              </a:ext>
            </a:extLst>
          </p:cNvPr>
          <p:cNvPicPr>
            <a:picLocks noChangeAspect="1"/>
          </p:cNvPicPr>
          <p:nvPr userDrawn="1"/>
        </p:nvPicPr>
        <p:blipFill>
          <a:blip r:embed="rId3"/>
          <a:stretch>
            <a:fillRect/>
          </a:stretch>
        </p:blipFill>
        <p:spPr>
          <a:xfrm>
            <a:off x="531897" y="5369586"/>
            <a:ext cx="684659" cy="951676"/>
          </a:xfrm>
          <a:prstGeom prst="rect">
            <a:avLst/>
          </a:prstGeom>
        </p:spPr>
      </p:pic>
    </p:spTree>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16496B-62A4-45AD-A174-D929C967C4CB}" type="datetime1">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832A0D10-1C02-40CB-A684-779709F45FE8}" type="datetime1">
              <a:rPr lang="en-US" smtClean="0"/>
              <a:t>2/4/2022</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dirty="0"/>
              <a:t>Click to edit Master title style</a:t>
            </a:r>
          </a:p>
        </p:txBody>
      </p:sp>
      <p:sp>
        <p:nvSpPr>
          <p:cNvPr id="3" name="Content Placeholder 2"/>
          <p:cNvSpPr>
            <a:spLocks noGrp="1"/>
          </p:cNvSpPr>
          <p:nvPr>
            <p:ph idx="1"/>
          </p:nvPr>
        </p:nvSpPr>
        <p:spPr>
          <a:xfrm>
            <a:off x="581192" y="2180496"/>
            <a:ext cx="11029615" cy="3678303"/>
          </a:xfrm>
        </p:spPr>
        <p:txBody>
          <a:bodyPr/>
          <a:lstStyle>
            <a:lvl1pPr>
              <a:buClr>
                <a:schemeClr val="accent1"/>
              </a:buClr>
              <a:defRPr>
                <a:solidFill>
                  <a:schemeClr val="accent1"/>
                </a:solidFill>
                <a:latin typeface="Arial Nova" panose="020B0504020202020204" pitchFamily="34" charset="0"/>
                <a:cs typeface="Arial" panose="020B0604020202020204" pitchFamily="34" charset="0"/>
              </a:defRPr>
            </a:lvl1pPr>
            <a:lvl2pPr>
              <a:buClr>
                <a:schemeClr val="accent1"/>
              </a:buClr>
              <a:defRPr baseline="0">
                <a:solidFill>
                  <a:schemeClr val="accent1"/>
                </a:solidFill>
                <a:latin typeface="Arial" panose="020B0604020202020204" pitchFamily="34" charset="0"/>
                <a:cs typeface="Arial" panose="020B0604020202020204" pitchFamily="34" charset="0"/>
              </a:defRPr>
            </a:lvl2pPr>
            <a:lvl3pPr>
              <a:buClr>
                <a:schemeClr val="accent1"/>
              </a:buClr>
              <a:defRPr baseline="0">
                <a:solidFill>
                  <a:schemeClr val="accent1"/>
                </a:solidFill>
                <a:latin typeface="Arial" panose="020B0604020202020204" pitchFamily="34" charset="0"/>
                <a:cs typeface="Arial" panose="020B0604020202020204" pitchFamily="34" charset="0"/>
              </a:defRPr>
            </a:lvl3pPr>
            <a:lvl4pPr>
              <a:buClr>
                <a:schemeClr val="accent1"/>
              </a:buClr>
              <a:defRPr baseline="0">
                <a:solidFill>
                  <a:schemeClr val="accent1"/>
                </a:solidFill>
                <a:latin typeface="Arial" panose="020B0604020202020204" pitchFamily="34" charset="0"/>
                <a:cs typeface="Arial" panose="020B0604020202020204" pitchFamily="34" charset="0"/>
              </a:defRPr>
            </a:lvl4pPr>
            <a:lvl5pPr>
              <a:buClr>
                <a:schemeClr val="accent1"/>
              </a:buClr>
              <a:defRPr baseline="0">
                <a:solidFill>
                  <a:schemeClr val="accent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1989" y="70115"/>
            <a:ext cx="717635" cy="335001"/>
          </a:xfrm>
        </p:spPr>
        <p:txBody>
          <a:bodyPr/>
          <a:lstStyle>
            <a:lvl1pPr>
              <a:defRPr sz="1800"/>
            </a:lvl1pPr>
          </a:lstStyle>
          <a:p>
            <a:fld id="{D57F1E4F-1CFF-5643-939E-217C01CDF565}" type="slidenum">
              <a:rPr lang="en-US" smtClean="0"/>
              <a:pPr/>
              <a:t>‹#›</a:t>
            </a:fld>
            <a:endParaRPr lang="en-US" dirty="0"/>
          </a:p>
        </p:txBody>
      </p:sp>
      <p:pic>
        <p:nvPicPr>
          <p:cNvPr id="9" name="Picture 8" descr="JAN Logo&#10;Job Accommodation Network">
            <a:extLst>
              <a:ext uri="{FF2B5EF4-FFF2-40B4-BE49-F238E27FC236}">
                <a16:creationId xmlns:a16="http://schemas.microsoft.com/office/drawing/2014/main" id="{523C6B85-2FEC-47E8-8F92-6B9D0C65FBE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20416" y="6064502"/>
            <a:ext cx="1830966" cy="58083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66C84B26-3D2A-4741-A536-840D4BB0A26D}" type="datetime1">
              <a:rPr lang="en-US" smtClean="0"/>
              <a:t>2/4/2022</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DF33448-939B-4EC9-AF81-FED917661257}" type="datetime1">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B8E1A0-F19E-43ED-A9FD-BBBB6365A0B1}" type="datetime1">
              <a:rPr lang="en-US" smtClean="0"/>
              <a:t>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pic>
        <p:nvPicPr>
          <p:cNvPr id="6" name="Picture 5">
            <a:extLst>
              <a:ext uri="{FF2B5EF4-FFF2-40B4-BE49-F238E27FC236}">
                <a16:creationId xmlns:a16="http://schemas.microsoft.com/office/drawing/2014/main" id="{D7348744-0FA1-4A44-857D-902A1E55684D}"/>
              </a:ext>
            </a:extLst>
          </p:cNvPr>
          <p:cNvPicPr>
            <a:picLocks noChangeAspect="1"/>
          </p:cNvPicPr>
          <p:nvPr userDrawn="1"/>
        </p:nvPicPr>
        <p:blipFill>
          <a:blip r:embed="rId2"/>
          <a:stretch>
            <a:fillRect/>
          </a:stretch>
        </p:blipFill>
        <p:spPr>
          <a:xfrm>
            <a:off x="10161625" y="6041605"/>
            <a:ext cx="1828959" cy="57917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3E2A66-725D-44F0-8ACC-213EC30352DA}"/>
              </a:ext>
            </a:extLst>
          </p:cNvPr>
          <p:cNvPicPr>
            <a:picLocks noChangeAspect="1"/>
          </p:cNvPicPr>
          <p:nvPr userDrawn="1"/>
        </p:nvPicPr>
        <p:blipFill>
          <a:blip r:embed="rId2"/>
          <a:stretch>
            <a:fillRect/>
          </a:stretch>
        </p:blipFill>
        <p:spPr>
          <a:xfrm>
            <a:off x="10040599" y="5994257"/>
            <a:ext cx="1828959" cy="57917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EA0697B2-505F-4AC8-8F94-72E521A0B74F}" type="datetime1">
              <a:rPr lang="en-US" smtClean="0"/>
              <a:t>2/4/2022</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EFF899-93D7-4212-8D3F-0D755BDEB77C}" type="datetime1">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F3CF577D-EFDE-449F-9698-CFCF570C9DB9}" type="datetime1">
              <a:rPr lang="en-US" smtClean="0"/>
              <a:t>2/4/2022</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2800" b="0" i="0" u="none"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b="0" i="0" u="none"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eeoc.gov/laws/guidance/employer-provided-leave-and-americans-disabilities-act"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askjan.org/topics/jobdesc.cf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hyperlink" Target="https://askjan.org/topics/liduty.cf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askjan.org/topics/Temporary-Accommodations.cf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askjan.org/publications/ada-specific/Technical-Assistance-Manual-for-Title-I-of-the-ADA.cfm#spy-scroll-heading-60"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askjan.org/topics/Reassignment.cf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hyperlink" Target="https://askjan.org/articles/Leave-as-an-Ineffective-Accommodation.cf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askjan.org/events/register/2021-2022-webcast-series.cfm" TargetMode="Externa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C603F-415C-4735-A489-3C793DEF27EE}"/>
              </a:ext>
            </a:extLst>
          </p:cNvPr>
          <p:cNvSpPr>
            <a:spLocks noGrp="1"/>
          </p:cNvSpPr>
          <p:nvPr>
            <p:ph type="ctrTitle"/>
          </p:nvPr>
        </p:nvSpPr>
        <p:spPr/>
        <p:txBody>
          <a:bodyPr>
            <a:normAutofit/>
          </a:bodyPr>
          <a:lstStyle/>
          <a:p>
            <a:r>
              <a:rPr lang="en-US" sz="3200" dirty="0"/>
              <a:t>ADA and Accommodation Lessons Learned: </a:t>
            </a:r>
            <a:br>
              <a:rPr lang="en-US" sz="3200" dirty="0"/>
            </a:br>
            <a:r>
              <a:rPr lang="en-US" sz="3200" dirty="0"/>
              <a:t>Stay at Work/Return to Work Edition</a:t>
            </a:r>
          </a:p>
        </p:txBody>
      </p:sp>
      <p:sp>
        <p:nvSpPr>
          <p:cNvPr id="3" name="Subtitle 2">
            <a:extLst>
              <a:ext uri="{FF2B5EF4-FFF2-40B4-BE49-F238E27FC236}">
                <a16:creationId xmlns:a16="http://schemas.microsoft.com/office/drawing/2014/main" id="{773B7CA3-0060-4837-84FC-0E5575398655}"/>
              </a:ext>
            </a:extLst>
          </p:cNvPr>
          <p:cNvSpPr>
            <a:spLocks noGrp="1"/>
          </p:cNvSpPr>
          <p:nvPr>
            <p:ph type="subTitle" idx="1"/>
          </p:nvPr>
        </p:nvSpPr>
        <p:spPr/>
        <p:txBody>
          <a:bodyPr>
            <a:normAutofit/>
          </a:bodyPr>
          <a:lstStyle/>
          <a:p>
            <a:r>
              <a:rPr lang="en-US" sz="1400" dirty="0">
                <a:solidFill>
                  <a:srgbClr val="002060"/>
                </a:solidFill>
              </a:rPr>
              <a:t>Job Accommodation Network (JAN) Accommodation and Compliance webcast Series</a:t>
            </a:r>
            <a:br>
              <a:rPr lang="en-US" sz="1400" dirty="0">
                <a:solidFill>
                  <a:srgbClr val="002060"/>
                </a:solidFill>
              </a:rPr>
            </a:br>
            <a:r>
              <a:rPr lang="en-US" sz="1200" cap="none" dirty="0">
                <a:solidFill>
                  <a:srgbClr val="002060"/>
                </a:solidFill>
              </a:rPr>
              <a:t>Lisa Mathess, SHRM-CP, Lead Consultant, and Tracie DeFreitas, MS, Principal Consultant</a:t>
            </a:r>
            <a:endParaRPr lang="en-US" sz="1400" dirty="0">
              <a:solidFill>
                <a:srgbClr val="002060"/>
              </a:solidFill>
            </a:endParaRPr>
          </a:p>
        </p:txBody>
      </p:sp>
      <p:sp>
        <p:nvSpPr>
          <p:cNvPr id="5" name="Footer Placeholder 4">
            <a:extLst>
              <a:ext uri="{FF2B5EF4-FFF2-40B4-BE49-F238E27FC236}">
                <a16:creationId xmlns:a16="http://schemas.microsoft.com/office/drawing/2014/main" id="{B14FD746-51A6-4CE2-91D6-110B346F61C7}"/>
              </a:ext>
            </a:extLst>
          </p:cNvPr>
          <p:cNvSpPr>
            <a:spLocks noGrp="1"/>
          </p:cNvSpPr>
          <p:nvPr>
            <p:ph type="ftr" sz="quarter" idx="11"/>
          </p:nvPr>
        </p:nvSpPr>
        <p:spPr/>
        <p:txBody>
          <a:bodyPr/>
          <a:lstStyle/>
          <a:p>
            <a:r>
              <a:rPr lang="en-US" sz="1400" dirty="0"/>
              <a:t>JAN </a:t>
            </a:r>
            <a:r>
              <a:rPr lang="en-US" sz="1400" cap="none" dirty="0"/>
              <a:t>is funded by a contract with the Office of Disability Employment Policy, U.S. Department of Labor.</a:t>
            </a:r>
            <a:endParaRPr lang="en-US" sz="1400" dirty="0"/>
          </a:p>
        </p:txBody>
      </p:sp>
    </p:spTree>
    <p:extLst>
      <p:ext uri="{BB962C8B-B14F-4D97-AF65-F5344CB8AC3E}">
        <p14:creationId xmlns:p14="http://schemas.microsoft.com/office/powerpoint/2010/main" val="1839997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8A428-AA2A-4690-B34E-B57F5B1F84D9}"/>
              </a:ext>
            </a:extLst>
          </p:cNvPr>
          <p:cNvSpPr>
            <a:spLocks noGrp="1"/>
          </p:cNvSpPr>
          <p:nvPr>
            <p:ph type="title"/>
          </p:nvPr>
        </p:nvSpPr>
        <p:spPr/>
        <p:txBody>
          <a:bodyPr/>
          <a:lstStyle/>
          <a:p>
            <a:r>
              <a:rPr lang="en-US" dirty="0"/>
              <a:t>Overview of WC and Other protections</a:t>
            </a:r>
          </a:p>
        </p:txBody>
      </p:sp>
      <p:sp>
        <p:nvSpPr>
          <p:cNvPr id="3" name="Content Placeholder 2">
            <a:extLst>
              <a:ext uri="{FF2B5EF4-FFF2-40B4-BE49-F238E27FC236}">
                <a16:creationId xmlns:a16="http://schemas.microsoft.com/office/drawing/2014/main" id="{BF445204-98BC-4216-96F8-06BAD06AC364}"/>
              </a:ext>
            </a:extLst>
          </p:cNvPr>
          <p:cNvSpPr>
            <a:spLocks noGrp="1"/>
          </p:cNvSpPr>
          <p:nvPr>
            <p:ph idx="1"/>
          </p:nvPr>
        </p:nvSpPr>
        <p:spPr>
          <a:xfrm>
            <a:off x="581192" y="2344366"/>
            <a:ext cx="11029615" cy="4124527"/>
          </a:xfrm>
        </p:spPr>
        <p:txBody>
          <a:bodyPr>
            <a:normAutofit fontScale="92500" lnSpcReduction="20000"/>
          </a:bodyPr>
          <a:lstStyle/>
          <a:p>
            <a:pPr marL="0" indent="0">
              <a:buNone/>
            </a:pPr>
            <a:r>
              <a:rPr lang="en-US" sz="2800" b="1" dirty="0"/>
              <a:t>WC</a:t>
            </a:r>
          </a:p>
          <a:p>
            <a:pPr marL="310896" lvl="1"/>
            <a:r>
              <a:rPr lang="en-US" sz="2600" dirty="0"/>
              <a:t>Employer of any size, even small (state-specific)</a:t>
            </a:r>
          </a:p>
          <a:p>
            <a:pPr marL="310896" lvl="1"/>
            <a:r>
              <a:rPr lang="en-US" sz="2600" dirty="0"/>
              <a:t>Injury arising out of or in the course of employment, with some exceptions</a:t>
            </a:r>
          </a:p>
          <a:p>
            <a:pPr marL="310896" lvl="1">
              <a:spcAft>
                <a:spcPts val="1200"/>
              </a:spcAft>
            </a:pPr>
            <a:r>
              <a:rPr lang="en-US" sz="2600" dirty="0"/>
              <a:t>Leave based on nature of injury and medical opinion through workers’ compensation process</a:t>
            </a:r>
          </a:p>
          <a:p>
            <a:pPr marL="0" indent="0">
              <a:buNone/>
            </a:pPr>
            <a:r>
              <a:rPr lang="en-US" sz="2800" b="1" dirty="0"/>
              <a:t>Other Protections</a:t>
            </a:r>
          </a:p>
          <a:p>
            <a:r>
              <a:rPr lang="en-US" sz="2600" dirty="0"/>
              <a:t>State civil rights/human rights laws</a:t>
            </a:r>
          </a:p>
          <a:p>
            <a:r>
              <a:rPr lang="en-US" sz="2600" dirty="0"/>
              <a:t>State disability benefits programs</a:t>
            </a:r>
          </a:p>
          <a:p>
            <a:r>
              <a:rPr lang="en-US" sz="2600" dirty="0"/>
              <a:t>Wage and Hour laws</a:t>
            </a:r>
            <a:endParaRPr lang="en-US" sz="2800" dirty="0"/>
          </a:p>
          <a:p>
            <a:endParaRPr lang="en-US" dirty="0"/>
          </a:p>
        </p:txBody>
      </p:sp>
      <p:sp>
        <p:nvSpPr>
          <p:cNvPr id="4" name="Slide Number Placeholder 3">
            <a:extLst>
              <a:ext uri="{FF2B5EF4-FFF2-40B4-BE49-F238E27FC236}">
                <a16:creationId xmlns:a16="http://schemas.microsoft.com/office/drawing/2014/main" id="{34A50D03-F4C6-498C-9889-B8EFA57E7397}"/>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4122193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39B-D535-47DA-BB46-9FAEF5138626}"/>
              </a:ext>
            </a:extLst>
          </p:cNvPr>
          <p:cNvSpPr>
            <a:spLocks noGrp="1"/>
          </p:cNvSpPr>
          <p:nvPr>
            <p:ph type="title"/>
          </p:nvPr>
        </p:nvSpPr>
        <p:spPr/>
        <p:txBody>
          <a:bodyPr/>
          <a:lstStyle/>
          <a:p>
            <a:r>
              <a:rPr lang="en-US" dirty="0"/>
              <a:t>Occupational Injury, Disability, And/or </a:t>
            </a:r>
            <a:br>
              <a:rPr lang="en-US" dirty="0"/>
            </a:br>
            <a:r>
              <a:rPr lang="en-US" dirty="0"/>
              <a:t>Serious Health Condition</a:t>
            </a:r>
          </a:p>
        </p:txBody>
      </p:sp>
      <p:sp>
        <p:nvSpPr>
          <p:cNvPr id="3" name="Content Placeholder 2">
            <a:extLst>
              <a:ext uri="{FF2B5EF4-FFF2-40B4-BE49-F238E27FC236}">
                <a16:creationId xmlns:a16="http://schemas.microsoft.com/office/drawing/2014/main" id="{B226DDC5-E2F9-4940-B780-447716442675}"/>
              </a:ext>
            </a:extLst>
          </p:cNvPr>
          <p:cNvSpPr>
            <a:spLocks noGrp="1"/>
          </p:cNvSpPr>
          <p:nvPr>
            <p:ph idx="1"/>
          </p:nvPr>
        </p:nvSpPr>
        <p:spPr>
          <a:xfrm>
            <a:off x="581192" y="2012996"/>
            <a:ext cx="11029615" cy="4041815"/>
          </a:xfrm>
        </p:spPr>
        <p:txBody>
          <a:bodyPr>
            <a:normAutofit fontScale="92500" lnSpcReduction="20000"/>
          </a:bodyPr>
          <a:lstStyle/>
          <a:p>
            <a:pPr marL="0" marR="0" lvl="0" indent="0" algn="l" defTabSz="457200" rtl="0" eaLnBrk="1" fontAlgn="auto" latinLnBrk="0" hangingPunct="1">
              <a:lnSpc>
                <a:spcPct val="100000"/>
              </a:lnSpc>
              <a:spcBef>
                <a:spcPts val="0"/>
              </a:spcBef>
              <a:spcAft>
                <a:spcPts val="1200"/>
              </a:spcAft>
              <a:buClr>
                <a:srgbClr val="636468"/>
              </a:buClr>
              <a:buSzTx/>
              <a:buNone/>
              <a:tabLst/>
              <a:defRPr/>
            </a:pPr>
            <a:r>
              <a:rPr kumimoji="0" lang="en-US" sz="2800" b="1" i="0" u="none" strike="noStrike" kern="1200" cap="none" spc="0" normalizeH="0" baseline="0" noProof="0" dirty="0">
                <a:ln>
                  <a:noFill/>
                </a:ln>
                <a:solidFill>
                  <a:srgbClr val="002060"/>
                </a:solidFill>
                <a:effectLst/>
                <a:uLnTx/>
                <a:uFillTx/>
                <a:cs typeface="Arial"/>
              </a:rPr>
              <a:t>WC </a:t>
            </a:r>
          </a:p>
          <a:p>
            <a:pPr marR="0" lvl="0" algn="l" defTabSz="457200" rtl="0" eaLnBrk="1" fontAlgn="auto" latinLnBrk="0" hangingPunct="1">
              <a:lnSpc>
                <a:spcPct val="100000"/>
              </a:lnSpc>
              <a:spcBef>
                <a:spcPts val="0"/>
              </a:spcBef>
              <a:spcAft>
                <a:spcPts val="1800"/>
              </a:spcAft>
              <a:buClr>
                <a:srgbClr val="002060"/>
              </a:buClr>
              <a:buSzTx/>
              <a:buFont typeface="Wingdings" panose="05000000000000000000" pitchFamily="2" charset="2"/>
              <a:buChar char="§"/>
              <a:tabLst/>
              <a:defRPr/>
            </a:pPr>
            <a:r>
              <a:rPr kumimoji="0" lang="en-US" sz="2800" i="0" u="none" strike="noStrike" kern="1200" cap="none" spc="0" normalizeH="0" baseline="0" noProof="0" dirty="0">
                <a:ln>
                  <a:noFill/>
                </a:ln>
                <a:solidFill>
                  <a:srgbClr val="002060"/>
                </a:solidFill>
                <a:effectLst/>
                <a:uLnTx/>
                <a:uFillTx/>
                <a:cs typeface="Arial"/>
              </a:rPr>
              <a:t>Occupational injury or illness</a:t>
            </a:r>
          </a:p>
          <a:p>
            <a:pPr marL="0" marR="0" lvl="0" indent="0" algn="l" defTabSz="457200" rtl="0" eaLnBrk="1" fontAlgn="auto" latinLnBrk="0" hangingPunct="1">
              <a:lnSpc>
                <a:spcPct val="100000"/>
              </a:lnSpc>
              <a:spcBef>
                <a:spcPts val="0"/>
              </a:spcBef>
              <a:buClr>
                <a:srgbClr val="636468"/>
              </a:buClr>
              <a:buSzTx/>
              <a:buNone/>
              <a:tabLst/>
              <a:defRPr/>
            </a:pPr>
            <a:r>
              <a:rPr kumimoji="0" lang="en-US" sz="2800" b="1" i="0" u="none" strike="noStrike" kern="1200" cap="none" spc="0" normalizeH="0" baseline="0" noProof="0" dirty="0">
                <a:ln>
                  <a:noFill/>
                </a:ln>
                <a:solidFill>
                  <a:srgbClr val="002060"/>
                </a:solidFill>
                <a:effectLst/>
                <a:uLnTx/>
                <a:uFillTx/>
                <a:cs typeface="Arial"/>
              </a:rPr>
              <a:t>ADA Definition of Disability</a:t>
            </a:r>
          </a:p>
          <a:p>
            <a:pPr>
              <a:spcBef>
                <a:spcPts val="0"/>
              </a:spcBef>
              <a:spcAft>
                <a:spcPts val="1800"/>
              </a:spcAft>
              <a:buClr>
                <a:srgbClr val="002060"/>
              </a:buClr>
              <a:buSzTx/>
              <a:defRPr/>
            </a:pPr>
            <a:r>
              <a:rPr kumimoji="0" lang="en-US" sz="2400" b="0" i="0" u="none" strike="noStrike" kern="1200" cap="none" spc="0" normalizeH="0" baseline="0" noProof="0" dirty="0">
                <a:ln>
                  <a:noFill/>
                </a:ln>
                <a:solidFill>
                  <a:srgbClr val="002060"/>
                </a:solidFill>
                <a:effectLst/>
                <a:uLnTx/>
                <a:uFillTx/>
                <a:cs typeface="Arial"/>
              </a:rPr>
              <a:t>Has/had a physical or mental impairment that substantially limits/limited one or more major life activities</a:t>
            </a:r>
          </a:p>
          <a:p>
            <a:pPr marL="0" marR="0" lvl="0" indent="0" algn="l" defTabSz="457200" rtl="0" eaLnBrk="1" fontAlgn="auto" latinLnBrk="0" hangingPunct="1">
              <a:lnSpc>
                <a:spcPct val="100000"/>
              </a:lnSpc>
              <a:spcBef>
                <a:spcPts val="0"/>
              </a:spcBef>
              <a:buClr>
                <a:srgbClr val="636468"/>
              </a:buClr>
              <a:buSzTx/>
              <a:buNone/>
              <a:tabLst/>
              <a:defRPr/>
            </a:pPr>
            <a:r>
              <a:rPr lang="en-US" sz="2800" b="1" dirty="0">
                <a:solidFill>
                  <a:srgbClr val="002060"/>
                </a:solidFill>
                <a:cs typeface="Arial"/>
              </a:rPr>
              <a:t>FMLA Serious Health Condition</a:t>
            </a:r>
          </a:p>
          <a:p>
            <a:pPr>
              <a:spcBef>
                <a:spcPts val="0"/>
              </a:spcBef>
              <a:buClr>
                <a:srgbClr val="002060"/>
              </a:buClr>
              <a:buSzTx/>
              <a:defRPr/>
            </a:pPr>
            <a:r>
              <a:rPr lang="en-US" sz="2400" dirty="0">
                <a:solidFill>
                  <a:srgbClr val="002060"/>
                </a:solidFill>
                <a:cs typeface="Arial"/>
              </a:rPr>
              <a:t>Requires hospitalization</a:t>
            </a:r>
          </a:p>
          <a:p>
            <a:pPr>
              <a:spcBef>
                <a:spcPts val="0"/>
              </a:spcBef>
              <a:buClr>
                <a:srgbClr val="002060"/>
              </a:buClr>
              <a:buSzTx/>
              <a:defRPr/>
            </a:pPr>
            <a:r>
              <a:rPr lang="en-US" sz="2400" dirty="0">
                <a:solidFill>
                  <a:srgbClr val="002060"/>
                </a:solidFill>
                <a:cs typeface="Arial"/>
              </a:rPr>
              <a:t>Incapacitates for more than 3 consecutive days with ongoing medical treatment</a:t>
            </a:r>
          </a:p>
          <a:p>
            <a:pPr>
              <a:spcBef>
                <a:spcPts val="0"/>
              </a:spcBef>
              <a:buClr>
                <a:srgbClr val="002060"/>
              </a:buClr>
              <a:buSzTx/>
              <a:defRPr/>
            </a:pPr>
            <a:r>
              <a:rPr lang="en-US" sz="2400" dirty="0">
                <a:solidFill>
                  <a:srgbClr val="002060"/>
                </a:solidFill>
                <a:cs typeface="Arial"/>
              </a:rPr>
              <a:t>Chronic conditions that flare and cause incapacitation</a:t>
            </a:r>
          </a:p>
          <a:p>
            <a:pPr>
              <a:spcBef>
                <a:spcPts val="0"/>
              </a:spcBef>
              <a:spcAft>
                <a:spcPts val="0"/>
              </a:spcAft>
              <a:buClr>
                <a:srgbClr val="002060"/>
              </a:buClr>
              <a:buSzTx/>
              <a:defRPr/>
            </a:pPr>
            <a:r>
              <a:rPr kumimoji="0" lang="en-US" sz="2400" b="0" i="0" u="none" strike="noStrike" kern="1200" cap="none" spc="0" normalizeH="0" baseline="0" noProof="0" dirty="0">
                <a:ln>
                  <a:noFill/>
                </a:ln>
                <a:solidFill>
                  <a:srgbClr val="002060"/>
                </a:solidFill>
                <a:effectLst/>
                <a:uLnTx/>
                <a:uFillTx/>
                <a:cs typeface="Arial"/>
              </a:rPr>
              <a:t>Pregnancy</a:t>
            </a:r>
          </a:p>
          <a:p>
            <a:pPr marL="347472" marR="0" lvl="0" indent="-342900" algn="l" defTabSz="457200" rtl="0" eaLnBrk="1" fontAlgn="auto" latinLnBrk="0" hangingPunct="1">
              <a:lnSpc>
                <a:spcPct val="100000"/>
              </a:lnSpc>
              <a:spcBef>
                <a:spcPts val="0"/>
              </a:spcBef>
              <a:spcAft>
                <a:spcPts val="600"/>
              </a:spcAft>
              <a:buClr>
                <a:srgbClr val="002060"/>
              </a:buClr>
              <a:buSzTx/>
              <a:buFont typeface="Wingdings" panose="05000000000000000000" pitchFamily="2" charset="2"/>
              <a:buChar char="§"/>
              <a:tabLst/>
              <a:defRPr/>
            </a:pPr>
            <a:endParaRPr lang="en-US" dirty="0">
              <a:solidFill>
                <a:srgbClr val="002060"/>
              </a:solidFill>
            </a:endParaRPr>
          </a:p>
        </p:txBody>
      </p:sp>
      <p:sp>
        <p:nvSpPr>
          <p:cNvPr id="4" name="Slide Number Placeholder 3">
            <a:extLst>
              <a:ext uri="{FF2B5EF4-FFF2-40B4-BE49-F238E27FC236}">
                <a16:creationId xmlns:a16="http://schemas.microsoft.com/office/drawing/2014/main" id="{BDC7A93A-CE19-4D49-A73D-65FE591C6DEB}"/>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1284512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BD9B-D171-4387-B0B6-DEBF15087B65}"/>
              </a:ext>
            </a:extLst>
          </p:cNvPr>
          <p:cNvSpPr>
            <a:spLocks noGrp="1"/>
          </p:cNvSpPr>
          <p:nvPr>
            <p:ph type="title"/>
          </p:nvPr>
        </p:nvSpPr>
        <p:spPr>
          <a:xfrm>
            <a:off x="581192" y="702156"/>
            <a:ext cx="11029616" cy="1013800"/>
          </a:xfrm>
        </p:spPr>
        <p:txBody>
          <a:bodyPr>
            <a:normAutofit/>
          </a:bodyPr>
          <a:lstStyle/>
          <a:p>
            <a:br>
              <a:rPr lang="en-US" dirty="0"/>
            </a:br>
            <a:r>
              <a:rPr lang="en-US" dirty="0"/>
              <a:t>SAW/RTW Lessons Learned Training Strategy</a:t>
            </a:r>
          </a:p>
        </p:txBody>
      </p:sp>
      <p:sp>
        <p:nvSpPr>
          <p:cNvPr id="11" name="Rectangle 10">
            <a:extLst>
              <a:ext uri="{FF2B5EF4-FFF2-40B4-BE49-F238E27FC236}">
                <a16:creationId xmlns:a16="http://schemas.microsoft.com/office/drawing/2014/main" id="{2E32075D-9299-4657-87D7-B9987B7FD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23637DE-5FA9-407A-84EE-9761CA908B4D}"/>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7225" y="2361056"/>
            <a:ext cx="4962525" cy="3649219"/>
          </a:xfrm>
          <a:prstGeom prst="rect">
            <a:avLst/>
          </a:prstGeom>
        </p:spPr>
      </p:pic>
      <p:sp>
        <p:nvSpPr>
          <p:cNvPr id="3" name="Content Placeholder 2">
            <a:extLst>
              <a:ext uri="{FF2B5EF4-FFF2-40B4-BE49-F238E27FC236}">
                <a16:creationId xmlns:a16="http://schemas.microsoft.com/office/drawing/2014/main" id="{6119FF01-1B40-4427-9756-275527F6B91C}"/>
              </a:ext>
            </a:extLst>
          </p:cNvPr>
          <p:cNvSpPr>
            <a:spLocks noGrp="1"/>
          </p:cNvSpPr>
          <p:nvPr>
            <p:ph idx="1"/>
          </p:nvPr>
        </p:nvSpPr>
        <p:spPr>
          <a:xfrm>
            <a:off x="6335805" y="2180496"/>
            <a:ext cx="5275001" cy="4045683"/>
          </a:xfrm>
        </p:spPr>
        <p:txBody>
          <a:bodyPr>
            <a:normAutofit/>
          </a:bodyPr>
          <a:lstStyle/>
          <a:p>
            <a:pPr lvl="1">
              <a:spcAft>
                <a:spcPts val="1200"/>
              </a:spcAft>
            </a:pPr>
            <a:r>
              <a:rPr lang="en-US" sz="2600" dirty="0"/>
              <a:t>Follow a path that leads to a positive employment outcome</a:t>
            </a:r>
          </a:p>
          <a:p>
            <a:pPr lvl="1">
              <a:spcAft>
                <a:spcPts val="1200"/>
              </a:spcAft>
            </a:pPr>
            <a:r>
              <a:rPr lang="en-US" sz="2600" dirty="0"/>
              <a:t>Note SAW/RTW “wrong turns”</a:t>
            </a:r>
          </a:p>
          <a:p>
            <a:pPr lvl="1"/>
            <a:r>
              <a:rPr lang="en-US" sz="2600" dirty="0"/>
              <a:t>Offer lessons and practical guidance to stay on track</a:t>
            </a:r>
          </a:p>
          <a:p>
            <a:pPr lvl="1"/>
            <a:endParaRPr lang="en-US" dirty="0"/>
          </a:p>
          <a:p>
            <a:endParaRPr lang="en-US" dirty="0"/>
          </a:p>
        </p:txBody>
      </p:sp>
      <p:sp>
        <p:nvSpPr>
          <p:cNvPr id="4" name="Slide Number Placeholder 3">
            <a:extLst>
              <a:ext uri="{FF2B5EF4-FFF2-40B4-BE49-F238E27FC236}">
                <a16:creationId xmlns:a16="http://schemas.microsoft.com/office/drawing/2014/main" id="{AD8389DA-1A63-4388-9BB2-478CEA41E18D}"/>
              </a:ext>
            </a:extLst>
          </p:cNvPr>
          <p:cNvSpPr>
            <a:spLocks noGrp="1"/>
          </p:cNvSpPr>
          <p:nvPr>
            <p:ph type="sldNum" sz="quarter" idx="12"/>
          </p:nvPr>
        </p:nvSpPr>
        <p:spPr>
          <a:xfrm>
            <a:off x="10680220" y="55053"/>
            <a:ext cx="1052508" cy="365125"/>
          </a:xfrm>
        </p:spPr>
        <p:txBody>
          <a:bodyPr>
            <a:normAutofit/>
          </a:bodyPr>
          <a:lstStyle/>
          <a:p>
            <a:pPr>
              <a:lnSpc>
                <a:spcPct val="90000"/>
              </a:lnSpc>
              <a:spcAft>
                <a:spcPts val="600"/>
              </a:spcAft>
            </a:pPr>
            <a:fld id="{D57F1E4F-1CFF-5643-939E-217C01CDF565}" type="slidenum">
              <a:rPr lang="en-US" smtClean="0"/>
              <a:pPr>
                <a:lnSpc>
                  <a:spcPct val="90000"/>
                </a:lnSpc>
                <a:spcAft>
                  <a:spcPts val="600"/>
                </a:spcAft>
              </a:pPr>
              <a:t>12</a:t>
            </a:fld>
            <a:endParaRPr lang="en-US" dirty="0"/>
          </a:p>
        </p:txBody>
      </p:sp>
    </p:spTree>
    <p:extLst>
      <p:ext uri="{BB962C8B-B14F-4D97-AF65-F5344CB8AC3E}">
        <p14:creationId xmlns:p14="http://schemas.microsoft.com/office/powerpoint/2010/main" val="2424324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BD9B-D171-4387-B0B6-DEBF15087B65}"/>
              </a:ext>
            </a:extLst>
          </p:cNvPr>
          <p:cNvSpPr>
            <a:spLocks noGrp="1"/>
          </p:cNvSpPr>
          <p:nvPr>
            <p:ph type="title"/>
          </p:nvPr>
        </p:nvSpPr>
        <p:spPr>
          <a:xfrm>
            <a:off x="581192" y="702156"/>
            <a:ext cx="11029616" cy="1013800"/>
          </a:xfrm>
        </p:spPr>
        <p:txBody>
          <a:bodyPr>
            <a:normAutofit/>
          </a:bodyPr>
          <a:lstStyle/>
          <a:p>
            <a:br>
              <a:rPr lang="en-US" dirty="0"/>
            </a:br>
            <a:r>
              <a:rPr lang="en-US" dirty="0"/>
              <a:t>Wrong Turns: SAW/RTW And The interactive Process</a:t>
            </a:r>
          </a:p>
        </p:txBody>
      </p:sp>
      <p:sp>
        <p:nvSpPr>
          <p:cNvPr id="23" name="Rectangle 22">
            <a:extLst>
              <a:ext uri="{FF2B5EF4-FFF2-40B4-BE49-F238E27FC236}">
                <a16:creationId xmlns:a16="http://schemas.microsoft.com/office/drawing/2014/main" id="{2E32075D-9299-4657-87D7-B9987B7FD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FE8C391-CA03-4DC1-B073-998FC4516599}"/>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
          <a:stretch/>
        </p:blipFill>
        <p:spPr>
          <a:xfrm>
            <a:off x="657225" y="2361056"/>
            <a:ext cx="4962525" cy="3649219"/>
          </a:xfrm>
          <a:prstGeom prst="rect">
            <a:avLst/>
          </a:prstGeom>
        </p:spPr>
      </p:pic>
      <p:sp>
        <p:nvSpPr>
          <p:cNvPr id="3" name="Content Placeholder 2">
            <a:extLst>
              <a:ext uri="{FF2B5EF4-FFF2-40B4-BE49-F238E27FC236}">
                <a16:creationId xmlns:a16="http://schemas.microsoft.com/office/drawing/2014/main" id="{6119FF01-1B40-4427-9756-275527F6B91C}"/>
              </a:ext>
            </a:extLst>
          </p:cNvPr>
          <p:cNvSpPr>
            <a:spLocks noGrp="1"/>
          </p:cNvSpPr>
          <p:nvPr>
            <p:ph idx="1"/>
          </p:nvPr>
        </p:nvSpPr>
        <p:spPr>
          <a:xfrm>
            <a:off x="6335805" y="2180496"/>
            <a:ext cx="5275001" cy="4045683"/>
          </a:xfrm>
        </p:spPr>
        <p:txBody>
          <a:bodyPr>
            <a:normAutofit/>
          </a:bodyPr>
          <a:lstStyle/>
          <a:p>
            <a:pPr lvl="1"/>
            <a:r>
              <a:rPr lang="en-US" sz="2800" dirty="0"/>
              <a:t>Failing to engage in IP/recognize need for accommodation</a:t>
            </a:r>
          </a:p>
          <a:p>
            <a:pPr lvl="1"/>
            <a:r>
              <a:rPr lang="en-US" sz="2800" dirty="0"/>
              <a:t>Dismissing temporary injuries/impairments</a:t>
            </a:r>
          </a:p>
          <a:p>
            <a:pPr lvl="1"/>
            <a:r>
              <a:rPr lang="en-US" sz="2800" dirty="0"/>
              <a:t>Applying a 100% healed policy</a:t>
            </a:r>
            <a:endParaRPr lang="en-US" dirty="0"/>
          </a:p>
          <a:p>
            <a:endParaRPr lang="en-US" dirty="0"/>
          </a:p>
        </p:txBody>
      </p:sp>
      <p:sp>
        <p:nvSpPr>
          <p:cNvPr id="4" name="Slide Number Placeholder 3">
            <a:extLst>
              <a:ext uri="{FF2B5EF4-FFF2-40B4-BE49-F238E27FC236}">
                <a16:creationId xmlns:a16="http://schemas.microsoft.com/office/drawing/2014/main" id="{AD8389DA-1A63-4388-9BB2-478CEA41E18D}"/>
              </a:ext>
            </a:extLst>
          </p:cNvPr>
          <p:cNvSpPr>
            <a:spLocks noGrp="1"/>
          </p:cNvSpPr>
          <p:nvPr>
            <p:ph type="sldNum" sz="quarter" idx="12"/>
          </p:nvPr>
        </p:nvSpPr>
        <p:spPr>
          <a:xfrm>
            <a:off x="10706581" y="55053"/>
            <a:ext cx="1052508" cy="365125"/>
          </a:xfrm>
        </p:spPr>
        <p:txBody>
          <a:bodyPr>
            <a:normAutofit/>
          </a:bodyPr>
          <a:lstStyle/>
          <a:p>
            <a:pPr>
              <a:lnSpc>
                <a:spcPct val="90000"/>
              </a:lnSpc>
              <a:spcAft>
                <a:spcPts val="600"/>
              </a:spcAft>
            </a:pPr>
            <a:fld id="{D57F1E4F-1CFF-5643-939E-217C01CDF565}" type="slidenum">
              <a:rPr lang="en-US" smtClean="0"/>
              <a:pPr>
                <a:lnSpc>
                  <a:spcPct val="90000"/>
                </a:lnSpc>
                <a:spcAft>
                  <a:spcPts val="600"/>
                </a:spcAft>
              </a:pPr>
              <a:t>13</a:t>
            </a:fld>
            <a:endParaRPr lang="en-US" dirty="0"/>
          </a:p>
        </p:txBody>
      </p:sp>
    </p:spTree>
    <p:extLst>
      <p:ext uri="{BB962C8B-B14F-4D97-AF65-F5344CB8AC3E}">
        <p14:creationId xmlns:p14="http://schemas.microsoft.com/office/powerpoint/2010/main" val="4111663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611F0-DEDC-4B1A-83B9-9CEC7039E1DD}"/>
              </a:ext>
            </a:extLst>
          </p:cNvPr>
          <p:cNvSpPr>
            <a:spLocks noGrp="1"/>
          </p:cNvSpPr>
          <p:nvPr>
            <p:ph type="title"/>
          </p:nvPr>
        </p:nvSpPr>
        <p:spPr>
          <a:xfrm>
            <a:off x="581192" y="702156"/>
            <a:ext cx="11029616" cy="1013800"/>
          </a:xfrm>
        </p:spPr>
        <p:txBody>
          <a:bodyPr>
            <a:normAutofit/>
          </a:bodyPr>
          <a:lstStyle/>
          <a:p>
            <a:r>
              <a:rPr lang="en-US" dirty="0"/>
              <a:t>Lesson 1: Follow ADA path to address SAW/RTW Issues</a:t>
            </a:r>
          </a:p>
        </p:txBody>
      </p:sp>
      <p:sp>
        <p:nvSpPr>
          <p:cNvPr id="3" name="Content Placeholder 2">
            <a:extLst>
              <a:ext uri="{FF2B5EF4-FFF2-40B4-BE49-F238E27FC236}">
                <a16:creationId xmlns:a16="http://schemas.microsoft.com/office/drawing/2014/main" id="{5A69722E-4381-48A2-BFB5-5E03E6AD259D}"/>
              </a:ext>
            </a:extLst>
          </p:cNvPr>
          <p:cNvSpPr>
            <a:spLocks noGrp="1"/>
          </p:cNvSpPr>
          <p:nvPr>
            <p:ph idx="1"/>
          </p:nvPr>
        </p:nvSpPr>
        <p:spPr>
          <a:xfrm>
            <a:off x="581192" y="2051222"/>
            <a:ext cx="7225075" cy="4256880"/>
          </a:xfrm>
        </p:spPr>
        <p:txBody>
          <a:bodyPr>
            <a:normAutofit fontScale="92500" lnSpcReduction="10000"/>
          </a:bodyPr>
          <a:lstStyle/>
          <a:p>
            <a:pPr marR="0" lvl="0" defTabSz="457200" rtl="0" eaLnBrk="1" fontAlgn="auto" latinLnBrk="0" hangingPunct="1">
              <a:spcBef>
                <a:spcPts val="0"/>
              </a:spcBef>
              <a:spcAft>
                <a:spcPts val="1200"/>
              </a:spcAft>
              <a:buClr>
                <a:srgbClr val="002060"/>
              </a:buClr>
              <a:buSzTx/>
              <a:buFont typeface="Wingdings" panose="05000000000000000000" pitchFamily="2" charset="2"/>
              <a:buChar char="§"/>
              <a:tabLst/>
              <a:defRPr/>
            </a:pPr>
            <a:r>
              <a:rPr kumimoji="0" lang="en-US" sz="2400" b="0" i="0" u="none" strike="noStrike" kern="1200" cap="none" spc="0" normalizeH="0" baseline="0" noProof="0" dirty="0">
                <a:ln>
                  <a:noFill/>
                </a:ln>
                <a:effectLst/>
                <a:uLnTx/>
                <a:uFillTx/>
                <a:cs typeface="Arial"/>
              </a:rPr>
              <a:t>Worker need not say “reasonable accommodation” when requesting help</a:t>
            </a:r>
          </a:p>
          <a:p>
            <a:pPr marR="0" lvl="0" defTabSz="457200" rtl="0" eaLnBrk="1" fontAlgn="auto" latinLnBrk="0" hangingPunct="1">
              <a:spcBef>
                <a:spcPts val="0"/>
              </a:spcBef>
              <a:spcAft>
                <a:spcPts val="1200"/>
              </a:spcAft>
              <a:buClr>
                <a:srgbClr val="002060"/>
              </a:buClr>
              <a:buSzTx/>
              <a:buFont typeface="Wingdings" panose="05000000000000000000" pitchFamily="2" charset="2"/>
              <a:buChar char="§"/>
              <a:tabLst/>
              <a:defRPr/>
            </a:pPr>
            <a:r>
              <a:rPr kumimoji="0" lang="en-US" sz="2400" b="0" i="0" u="none" strike="noStrike" kern="1200" cap="none" spc="0" normalizeH="0" baseline="0" noProof="0" dirty="0">
                <a:ln>
                  <a:noFill/>
                </a:ln>
                <a:effectLst/>
                <a:uLnTx/>
                <a:uFillTx/>
                <a:cs typeface="Arial"/>
              </a:rPr>
              <a:t>Assume worker likely qualifies under ADA</a:t>
            </a:r>
          </a:p>
          <a:p>
            <a:pPr marR="0" lvl="0" defTabSz="457200" rtl="0" eaLnBrk="1" fontAlgn="auto" latinLnBrk="0" hangingPunct="1">
              <a:spcBef>
                <a:spcPts val="0"/>
              </a:spcBef>
              <a:spcAft>
                <a:spcPts val="1200"/>
              </a:spcAft>
              <a:buClr>
                <a:srgbClr val="002060"/>
              </a:buClr>
              <a:buSzTx/>
              <a:buFont typeface="Wingdings" panose="05000000000000000000" pitchFamily="2" charset="2"/>
              <a:buChar char="§"/>
              <a:tabLst/>
              <a:defRPr/>
            </a:pPr>
            <a:r>
              <a:rPr kumimoji="0" lang="en-US" sz="2400" b="0" i="0" u="none" strike="noStrike" kern="1200" cap="none" spc="0" normalizeH="0" baseline="0" noProof="0" dirty="0">
                <a:ln>
                  <a:noFill/>
                </a:ln>
                <a:effectLst/>
                <a:uLnTx/>
                <a:uFillTx/>
                <a:cs typeface="Arial"/>
              </a:rPr>
              <a:t>Avoid immediately rejecting request for accommodation </a:t>
            </a:r>
          </a:p>
          <a:p>
            <a:pPr marR="0" lvl="0" defTabSz="457200" rtl="0" eaLnBrk="1" fontAlgn="auto" latinLnBrk="0" hangingPunct="1">
              <a:spcBef>
                <a:spcPts val="0"/>
              </a:spcBef>
              <a:spcAft>
                <a:spcPts val="1200"/>
              </a:spcAft>
              <a:buClr>
                <a:srgbClr val="002060"/>
              </a:buClr>
              <a:buSzTx/>
              <a:buFont typeface="Wingdings" panose="05000000000000000000" pitchFamily="2" charset="2"/>
              <a:buChar char="§"/>
              <a:tabLst/>
              <a:defRPr/>
            </a:pPr>
            <a:r>
              <a:rPr kumimoji="0" lang="en-US" sz="2400" b="0" i="0" u="none" strike="noStrike" kern="1200" cap="none" spc="0" normalizeH="0" baseline="0" noProof="0" dirty="0">
                <a:ln>
                  <a:noFill/>
                </a:ln>
                <a:effectLst/>
                <a:uLnTx/>
                <a:uFillTx/>
                <a:cs typeface="Arial"/>
              </a:rPr>
              <a:t>Engage in interactive dialogue about reasonable accommodation</a:t>
            </a:r>
          </a:p>
          <a:p>
            <a:pPr marL="800100" marR="0" lvl="1" indent="-342900" defTabSz="457200" rtl="0" eaLnBrk="1" fontAlgn="auto" latinLnBrk="0" hangingPunct="1">
              <a:spcBef>
                <a:spcPts val="0"/>
              </a:spcBef>
              <a:buClr>
                <a:srgbClr val="002060"/>
              </a:buClr>
              <a:buSzTx/>
              <a:buFont typeface="Wingdings" panose="05000000000000000000" pitchFamily="2" charset="2"/>
              <a:buChar char="§"/>
              <a:tabLst/>
              <a:defRPr/>
            </a:pPr>
            <a:r>
              <a:rPr kumimoji="0" lang="en-US" sz="1900" b="0" i="0" u="none" strike="noStrike" kern="1200" cap="none" spc="0" normalizeH="0" baseline="0" noProof="0" dirty="0">
                <a:ln>
                  <a:noFill/>
                </a:ln>
                <a:effectLst/>
                <a:uLnTx/>
                <a:uFillTx/>
                <a:latin typeface="Arial Nova" panose="020B0504020202020204" pitchFamily="34" charset="0"/>
                <a:cs typeface="Arial"/>
              </a:rPr>
              <a:t>Ask for details on how individual’s proposal would work</a:t>
            </a:r>
          </a:p>
          <a:p>
            <a:pPr marL="800100" marR="0" lvl="1" indent="-342900" defTabSz="457200" rtl="0" eaLnBrk="1" fontAlgn="auto" latinLnBrk="0" hangingPunct="1">
              <a:spcBef>
                <a:spcPts val="0"/>
              </a:spcBef>
              <a:buClr>
                <a:srgbClr val="002060"/>
              </a:buClr>
              <a:buSzTx/>
              <a:buFont typeface="Wingdings" panose="05000000000000000000" pitchFamily="2" charset="2"/>
              <a:buChar char="§"/>
              <a:tabLst/>
              <a:defRPr/>
            </a:pPr>
            <a:r>
              <a:rPr kumimoji="0" lang="en-US" sz="1900" b="0" i="0" u="none" strike="noStrike" kern="1200" cap="none" spc="0" normalizeH="0" baseline="0" noProof="0" dirty="0">
                <a:ln>
                  <a:noFill/>
                </a:ln>
                <a:effectLst/>
                <a:uLnTx/>
                <a:uFillTx/>
                <a:latin typeface="Arial Nova" panose="020B0504020202020204" pitchFamily="34" charset="0"/>
                <a:cs typeface="Arial"/>
              </a:rPr>
              <a:t>Try to respond with a reasonable alternative </a:t>
            </a:r>
          </a:p>
          <a:p>
            <a:pPr marL="800100" marR="0" lvl="1" indent="-342900" defTabSz="457200" rtl="0" eaLnBrk="1" fontAlgn="auto" latinLnBrk="0" hangingPunct="1">
              <a:spcBef>
                <a:spcPts val="0"/>
              </a:spcBef>
              <a:buClr>
                <a:srgbClr val="002060"/>
              </a:buClr>
              <a:buSzTx/>
              <a:buFont typeface="Wingdings" panose="05000000000000000000" pitchFamily="2" charset="2"/>
              <a:buChar char="§"/>
              <a:tabLst/>
              <a:defRPr/>
            </a:pPr>
            <a:r>
              <a:rPr kumimoji="0" lang="en-US" sz="1900" b="0" i="0" u="none" strike="noStrike" kern="1200" cap="none" spc="0" normalizeH="0" baseline="0" noProof="0" dirty="0">
                <a:ln>
                  <a:noFill/>
                </a:ln>
                <a:effectLst/>
                <a:uLnTx/>
                <a:uFillTx/>
                <a:latin typeface="Arial Nova" panose="020B0504020202020204" pitchFamily="34" charset="0"/>
                <a:cs typeface="Arial"/>
              </a:rPr>
              <a:t>Try to get “buy-in” from individual </a:t>
            </a:r>
          </a:p>
          <a:p>
            <a:pPr marL="800100" marR="0" lvl="1" indent="-342900" defTabSz="457200" rtl="0" eaLnBrk="1" fontAlgn="auto" latinLnBrk="0" hangingPunct="1">
              <a:spcBef>
                <a:spcPts val="0"/>
              </a:spcBef>
              <a:spcAft>
                <a:spcPts val="1200"/>
              </a:spcAft>
              <a:buClr>
                <a:srgbClr val="002060"/>
              </a:buClr>
              <a:buSzTx/>
              <a:buFont typeface="Wingdings" panose="05000000000000000000" pitchFamily="2" charset="2"/>
              <a:buChar char="§"/>
              <a:tabLst/>
              <a:defRPr/>
            </a:pPr>
            <a:r>
              <a:rPr kumimoji="0" lang="en-US" sz="1900" b="0" i="0" u="none" strike="noStrike" kern="1200" cap="none" spc="0" normalizeH="0" baseline="0" noProof="0" dirty="0">
                <a:ln>
                  <a:noFill/>
                </a:ln>
                <a:effectLst/>
                <a:uLnTx/>
                <a:uFillTx/>
                <a:latin typeface="Arial Nova" panose="020B0504020202020204" pitchFamily="34" charset="0"/>
                <a:cs typeface="Arial"/>
              </a:rPr>
              <a:t>Document all discussions</a:t>
            </a:r>
          </a:p>
        </p:txBody>
      </p:sp>
      <p:sp>
        <p:nvSpPr>
          <p:cNvPr id="4" name="Slide Number Placeholder 3">
            <a:extLst>
              <a:ext uri="{FF2B5EF4-FFF2-40B4-BE49-F238E27FC236}">
                <a16:creationId xmlns:a16="http://schemas.microsoft.com/office/drawing/2014/main" id="{9BC23D04-4777-46F5-A086-42E9753D2D4F}"/>
              </a:ext>
            </a:extLst>
          </p:cNvPr>
          <p:cNvSpPr>
            <a:spLocks noGrp="1"/>
          </p:cNvSpPr>
          <p:nvPr>
            <p:ph type="sldNum" sz="quarter" idx="12"/>
          </p:nvPr>
        </p:nvSpPr>
        <p:spPr>
          <a:xfrm>
            <a:off x="11206205" y="55053"/>
            <a:ext cx="544875" cy="365125"/>
          </a:xfrm>
        </p:spPr>
        <p:txBody>
          <a:bodyPr>
            <a:normAutofit/>
          </a:bodyPr>
          <a:lstStyle/>
          <a:p>
            <a:pPr>
              <a:lnSpc>
                <a:spcPct val="90000"/>
              </a:lnSpc>
              <a:spcAft>
                <a:spcPts val="600"/>
              </a:spcAft>
            </a:pPr>
            <a:fld id="{D57F1E4F-1CFF-5643-939E-217C01CDF565}" type="slidenum">
              <a:rPr lang="en-US" smtClean="0"/>
              <a:pPr>
                <a:lnSpc>
                  <a:spcPct val="90000"/>
                </a:lnSpc>
                <a:spcAft>
                  <a:spcPts val="600"/>
                </a:spcAft>
              </a:pPr>
              <a:t>14</a:t>
            </a:fld>
            <a:endParaRPr lang="en-US" dirty="0"/>
          </a:p>
        </p:txBody>
      </p:sp>
      <p:pic>
        <p:nvPicPr>
          <p:cNvPr id="7" name="Picture 6">
            <a:extLst>
              <a:ext uri="{FF2B5EF4-FFF2-40B4-BE49-F238E27FC236}">
                <a16:creationId xmlns:a16="http://schemas.microsoft.com/office/drawing/2014/main" id="{EF6C4055-1FAD-4A4F-839B-1BFD272BEC45}"/>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365524" y="2051222"/>
            <a:ext cx="3245284" cy="3904915"/>
          </a:xfrm>
          <a:prstGeom prst="rect">
            <a:avLst/>
          </a:prstGeom>
        </p:spPr>
      </p:pic>
    </p:spTree>
    <p:extLst>
      <p:ext uri="{BB962C8B-B14F-4D97-AF65-F5344CB8AC3E}">
        <p14:creationId xmlns:p14="http://schemas.microsoft.com/office/powerpoint/2010/main" val="561594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B738E-448F-4599-9468-5C6A32B37C7C}"/>
              </a:ext>
            </a:extLst>
          </p:cNvPr>
          <p:cNvSpPr>
            <a:spLocks noGrp="1"/>
          </p:cNvSpPr>
          <p:nvPr>
            <p:ph type="title"/>
          </p:nvPr>
        </p:nvSpPr>
        <p:spPr>
          <a:xfrm>
            <a:off x="581192" y="702156"/>
            <a:ext cx="11029616" cy="1013800"/>
          </a:xfrm>
        </p:spPr>
        <p:txBody>
          <a:bodyPr>
            <a:normAutofit/>
          </a:bodyPr>
          <a:lstStyle/>
          <a:p>
            <a:r>
              <a:rPr lang="en-US" dirty="0"/>
              <a:t>Lesson 2: Consider Accommodating </a:t>
            </a:r>
            <a:br>
              <a:rPr lang="en-US" dirty="0"/>
            </a:br>
            <a:r>
              <a:rPr lang="en-US" dirty="0"/>
              <a:t>Temporary Injuries/Impairments to Stay On Track</a:t>
            </a:r>
          </a:p>
        </p:txBody>
      </p:sp>
      <p:sp>
        <p:nvSpPr>
          <p:cNvPr id="12" name="Content Placeholder 11">
            <a:extLst>
              <a:ext uri="{FF2B5EF4-FFF2-40B4-BE49-F238E27FC236}">
                <a16:creationId xmlns:a16="http://schemas.microsoft.com/office/drawing/2014/main" id="{9F23E69A-3359-4DCC-A376-5A02529BDD7D}"/>
              </a:ext>
            </a:extLst>
          </p:cNvPr>
          <p:cNvSpPr>
            <a:spLocks noGrp="1"/>
          </p:cNvSpPr>
          <p:nvPr>
            <p:ph idx="1"/>
          </p:nvPr>
        </p:nvSpPr>
        <p:spPr>
          <a:xfrm>
            <a:off x="581192" y="2180496"/>
            <a:ext cx="7401273" cy="4317840"/>
          </a:xfrm>
        </p:spPr>
        <p:txBody>
          <a:bodyPr>
            <a:normAutofit fontScale="92500" lnSpcReduction="10000"/>
          </a:bodyPr>
          <a:lstStyle/>
          <a:p>
            <a:r>
              <a:rPr lang="en-US" sz="2400" dirty="0"/>
              <a:t>Dismissing temporary injuries/impairments can lead </a:t>
            </a:r>
            <a:br>
              <a:rPr lang="en-US" sz="2400" dirty="0"/>
            </a:br>
            <a:r>
              <a:rPr lang="en-US" sz="2400" dirty="0"/>
              <a:t>to lost productivity</a:t>
            </a:r>
          </a:p>
          <a:p>
            <a:r>
              <a:rPr lang="en-US" sz="2400" dirty="0"/>
              <a:t>Assess key protections — WC and/or ADA or neither</a:t>
            </a:r>
          </a:p>
          <a:p>
            <a:r>
              <a:rPr lang="en-US" sz="2400" dirty="0"/>
              <a:t>Consider a practical approach to SAW/RTW</a:t>
            </a:r>
          </a:p>
          <a:p>
            <a:pPr>
              <a:spcAft>
                <a:spcPts val="1200"/>
              </a:spcAft>
            </a:pPr>
            <a:r>
              <a:rPr lang="en-US" sz="2400" dirty="0"/>
              <a:t>Provide temporary adjustment/reasonable accommodation to enable employee to stay at work</a:t>
            </a:r>
          </a:p>
          <a:p>
            <a:pPr marL="0" indent="0">
              <a:buNone/>
            </a:pPr>
            <a:r>
              <a:rPr lang="en-US" sz="1900" b="1" dirty="0"/>
              <a:t>Situation: </a:t>
            </a:r>
            <a:r>
              <a:rPr lang="en-US" sz="1900" dirty="0"/>
              <a:t>A registered nurse who was pregnant was restricted in lifting due to underlying medical conditions. She was fearful she would lose her job.</a:t>
            </a:r>
          </a:p>
          <a:p>
            <a:pPr marL="0" indent="0">
              <a:buNone/>
            </a:pPr>
            <a:r>
              <a:rPr lang="en-US" sz="1900" b="1" dirty="0"/>
              <a:t>Solution: </a:t>
            </a:r>
            <a:r>
              <a:rPr lang="en-US" sz="1900" dirty="0"/>
              <a:t>The employer transferred this employee to a non-patient care nursing role until the employee delivered the baby and was cleared to lift. </a:t>
            </a:r>
          </a:p>
          <a:p>
            <a:pPr lvl="1"/>
            <a:endParaRPr lang="en-US" dirty="0"/>
          </a:p>
        </p:txBody>
      </p:sp>
      <p:sp>
        <p:nvSpPr>
          <p:cNvPr id="4" name="Slide Number Placeholder 3">
            <a:extLst>
              <a:ext uri="{FF2B5EF4-FFF2-40B4-BE49-F238E27FC236}">
                <a16:creationId xmlns:a16="http://schemas.microsoft.com/office/drawing/2014/main" id="{1FF008F4-3FED-458C-A378-B449209BE86A}"/>
              </a:ext>
            </a:extLst>
          </p:cNvPr>
          <p:cNvSpPr>
            <a:spLocks noGrp="1"/>
          </p:cNvSpPr>
          <p:nvPr>
            <p:ph type="sldNum" sz="quarter" idx="12"/>
          </p:nvPr>
        </p:nvSpPr>
        <p:spPr>
          <a:xfrm>
            <a:off x="11218561" y="55053"/>
            <a:ext cx="544875" cy="365125"/>
          </a:xfrm>
        </p:spPr>
        <p:txBody>
          <a:bodyPr>
            <a:normAutofit/>
          </a:bodyPr>
          <a:lstStyle/>
          <a:p>
            <a:pPr>
              <a:lnSpc>
                <a:spcPct val="90000"/>
              </a:lnSpc>
              <a:spcAft>
                <a:spcPts val="600"/>
              </a:spcAft>
            </a:pPr>
            <a:fld id="{D57F1E4F-1CFF-5643-939E-217C01CDF565}" type="slidenum">
              <a:rPr lang="en-US" smtClean="0"/>
              <a:pPr>
                <a:lnSpc>
                  <a:spcPct val="90000"/>
                </a:lnSpc>
                <a:spcAft>
                  <a:spcPts val="600"/>
                </a:spcAft>
              </a:pPr>
              <a:t>15</a:t>
            </a:fld>
            <a:endParaRPr lang="en-US" dirty="0"/>
          </a:p>
        </p:txBody>
      </p:sp>
      <p:pic>
        <p:nvPicPr>
          <p:cNvPr id="8" name="Content Placeholder 7">
            <a:extLst>
              <a:ext uri="{FF2B5EF4-FFF2-40B4-BE49-F238E27FC236}">
                <a16:creationId xmlns:a16="http://schemas.microsoft.com/office/drawing/2014/main" id="{7E6453D1-2F99-4B65-8A84-0DADEF3E013C}"/>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 b="-3"/>
          <a:stretch/>
        </p:blipFill>
        <p:spPr>
          <a:xfrm>
            <a:off x="8464378" y="2026508"/>
            <a:ext cx="3146430" cy="3832291"/>
          </a:xfrm>
          <a:prstGeom prst="rect">
            <a:avLst/>
          </a:prstGeom>
        </p:spPr>
      </p:pic>
    </p:spTree>
    <p:extLst>
      <p:ext uri="{BB962C8B-B14F-4D97-AF65-F5344CB8AC3E}">
        <p14:creationId xmlns:p14="http://schemas.microsoft.com/office/powerpoint/2010/main" val="3071463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76013-13EF-4AC1-B821-B83FA0382BCD}"/>
              </a:ext>
            </a:extLst>
          </p:cNvPr>
          <p:cNvSpPr>
            <a:spLocks noGrp="1"/>
          </p:cNvSpPr>
          <p:nvPr>
            <p:ph type="title"/>
          </p:nvPr>
        </p:nvSpPr>
        <p:spPr>
          <a:xfrm>
            <a:off x="581192" y="702156"/>
            <a:ext cx="11029616" cy="1013800"/>
          </a:xfrm>
        </p:spPr>
        <p:txBody>
          <a:bodyPr>
            <a:normAutofit/>
          </a:bodyPr>
          <a:lstStyle/>
          <a:p>
            <a:r>
              <a:rPr lang="en-US" dirty="0"/>
              <a:t>Lesson 3: steer clear of the 100% Healed Policy</a:t>
            </a:r>
          </a:p>
        </p:txBody>
      </p:sp>
      <p:sp>
        <p:nvSpPr>
          <p:cNvPr id="3" name="Content Placeholder 2">
            <a:extLst>
              <a:ext uri="{FF2B5EF4-FFF2-40B4-BE49-F238E27FC236}">
                <a16:creationId xmlns:a16="http://schemas.microsoft.com/office/drawing/2014/main" id="{472D3EF3-BC30-46DD-A28D-E620B7303960}"/>
              </a:ext>
            </a:extLst>
          </p:cNvPr>
          <p:cNvSpPr>
            <a:spLocks noGrp="1"/>
          </p:cNvSpPr>
          <p:nvPr>
            <p:ph idx="1"/>
          </p:nvPr>
        </p:nvSpPr>
        <p:spPr>
          <a:xfrm>
            <a:off x="581192" y="1997934"/>
            <a:ext cx="7376559" cy="4467439"/>
          </a:xfrm>
        </p:spPr>
        <p:txBody>
          <a:bodyPr>
            <a:normAutofit/>
          </a:bodyPr>
          <a:lstStyle/>
          <a:p>
            <a:pPr marL="310896" marR="0" lvl="0" indent="-310896" defTabSz="914400" rtl="0" eaLnBrk="1" fontAlgn="base" latinLnBrk="0" hangingPunct="1">
              <a:lnSpc>
                <a:spcPct val="90000"/>
              </a:lnSpc>
              <a:spcBef>
                <a:spcPct val="20000"/>
              </a:spcBef>
              <a:spcAft>
                <a:spcPct val="0"/>
              </a:spcAft>
              <a:buClrTx/>
              <a:buSzTx/>
              <a:buFont typeface="Wingdings" panose="05000000000000000000" pitchFamily="2" charset="2"/>
              <a:buChar char="§"/>
              <a:tabLst/>
              <a:defRPr/>
            </a:pPr>
            <a:r>
              <a:rPr kumimoji="0" lang="en-US" altLang="en-US" sz="2200" b="0" i="0" u="none" strike="noStrike" kern="1200" cap="none" spc="0" normalizeH="0" baseline="0" noProof="0" dirty="0">
                <a:ln>
                  <a:noFill/>
                </a:ln>
                <a:effectLst/>
                <a:uLnTx/>
                <a:uFillTx/>
                <a:latin typeface="Arial" pitchFamily="34" charset="0"/>
                <a:ea typeface="+mn-ea"/>
                <a:cs typeface="Arial" pitchFamily="34" charset="0"/>
                <a:hlinkClick r:id="rId3"/>
              </a:rPr>
              <a:t>Employer-Provided Leave and the ADA</a:t>
            </a:r>
            <a:r>
              <a:rPr kumimoji="0" lang="en-US" altLang="en-US" sz="2200" b="0" i="0" u="none" strike="noStrike" kern="1200" cap="none" spc="0" normalizeH="0" baseline="0" noProof="0" dirty="0">
                <a:ln>
                  <a:noFill/>
                </a:ln>
                <a:effectLst/>
                <a:uLnTx/>
                <a:uFillTx/>
                <a:latin typeface="Arial" pitchFamily="34" charset="0"/>
                <a:ea typeface="+mn-ea"/>
                <a:cs typeface="Arial" pitchFamily="34" charset="0"/>
              </a:rPr>
              <a:t> </a:t>
            </a:r>
            <a:r>
              <a:rPr kumimoji="0" lang="en-US" altLang="en-US" sz="2000" b="0" i="0" u="none" strike="noStrike" kern="1200" cap="none" spc="0" normalizeH="0" baseline="0" noProof="0" dirty="0">
                <a:ln>
                  <a:noFill/>
                </a:ln>
                <a:effectLst/>
                <a:uLnTx/>
                <a:uFillTx/>
                <a:latin typeface="Arial" pitchFamily="34" charset="0"/>
                <a:ea typeface="+mn-ea"/>
                <a:cs typeface="Arial" pitchFamily="34" charset="0"/>
              </a:rPr>
              <a:t>(EEOC)</a:t>
            </a:r>
          </a:p>
          <a:p>
            <a:pPr marL="634896" lvl="1" indent="-310896" defTabSz="914400" fontAlgn="base">
              <a:lnSpc>
                <a:spcPct val="90000"/>
              </a:lnSpc>
              <a:spcAft>
                <a:spcPts val="1200"/>
              </a:spcAft>
              <a:buClrTx/>
              <a:buSzTx/>
              <a:buFont typeface="Wingdings" panose="05000000000000000000" pitchFamily="2" charset="2"/>
              <a:buChar char="§"/>
              <a:defRPr/>
            </a:pPr>
            <a:r>
              <a:rPr kumimoji="0" lang="en-US" altLang="en-US" sz="1800" b="0" i="0" u="none" strike="noStrike" kern="1200" cap="none" spc="0" normalizeH="0" baseline="0" noProof="0" dirty="0">
                <a:ln>
                  <a:noFill/>
                </a:ln>
                <a:effectLst/>
                <a:uLnTx/>
                <a:uFillTx/>
                <a:latin typeface="Arial" pitchFamily="34" charset="0"/>
                <a:ea typeface="+mn-ea"/>
                <a:cs typeface="Arial" pitchFamily="34" charset="0"/>
              </a:rPr>
              <a:t>RTW and Reasonable Accommodation, 100% Healed Policies</a:t>
            </a:r>
          </a:p>
          <a:p>
            <a:pPr marL="310896" marR="0" lvl="0" indent="-310896" defTabSz="914400" rtl="0" eaLnBrk="1" fontAlgn="base" latinLnBrk="0" hangingPunct="1">
              <a:lnSpc>
                <a:spcPct val="90000"/>
              </a:lnSpc>
              <a:spcBef>
                <a:spcPct val="20000"/>
              </a:spcBef>
              <a:spcAft>
                <a:spcPts val="1200"/>
              </a:spcAft>
              <a:buClrTx/>
              <a:buSzTx/>
              <a:buFont typeface="Wingdings" panose="05000000000000000000" pitchFamily="2" charset="2"/>
              <a:buChar char="§"/>
              <a:tabLst/>
              <a:defRPr/>
            </a:pPr>
            <a:r>
              <a:rPr kumimoji="0" lang="en-US" altLang="en-US" sz="2200" b="0" i="0" u="none" strike="noStrike" kern="1200" cap="none" spc="0" normalizeH="0" baseline="0" noProof="0" dirty="0">
                <a:ln>
                  <a:noFill/>
                </a:ln>
                <a:effectLst/>
                <a:uLnTx/>
                <a:uFillTx/>
                <a:latin typeface="Arial" pitchFamily="34" charset="0"/>
                <a:ea typeface="+mn-ea"/>
                <a:cs typeface="Arial" pitchFamily="34" charset="0"/>
              </a:rPr>
              <a:t>“Regarded as” claims</a:t>
            </a:r>
          </a:p>
          <a:p>
            <a:pPr marL="310896" marR="0" lvl="0" indent="-310896" defTabSz="914400" rtl="0" eaLnBrk="1" fontAlgn="base" latinLnBrk="0" hangingPunct="1">
              <a:lnSpc>
                <a:spcPct val="90000"/>
              </a:lnSpc>
              <a:spcBef>
                <a:spcPct val="20000"/>
              </a:spcBef>
              <a:spcAft>
                <a:spcPts val="1200"/>
              </a:spcAft>
              <a:buClrTx/>
              <a:buSzTx/>
              <a:buFont typeface="Wingdings" panose="05000000000000000000" pitchFamily="2" charset="2"/>
              <a:buChar char="§"/>
              <a:tabLst/>
              <a:defRPr/>
            </a:pPr>
            <a:r>
              <a:rPr kumimoji="0" lang="en-US" altLang="en-US" sz="2200" b="0" i="0" u="none" strike="noStrike" kern="1200" cap="none" spc="0" normalizeH="0" baseline="0" noProof="0" dirty="0">
                <a:ln>
                  <a:noFill/>
                </a:ln>
                <a:effectLst/>
                <a:uLnTx/>
                <a:uFillTx/>
                <a:latin typeface="Arial" pitchFamily="34" charset="0"/>
                <a:ea typeface="+mn-ea"/>
                <a:cs typeface="Arial" pitchFamily="34" charset="0"/>
              </a:rPr>
              <a:t>Blanket exclusions</a:t>
            </a:r>
          </a:p>
          <a:p>
            <a:pPr marL="310896" marR="0" lvl="0" indent="-310896" defTabSz="914400" rtl="0" eaLnBrk="1" fontAlgn="base" latinLnBrk="0" hangingPunct="1">
              <a:lnSpc>
                <a:spcPct val="90000"/>
              </a:lnSpc>
              <a:spcBef>
                <a:spcPct val="20000"/>
              </a:spcBef>
              <a:spcAft>
                <a:spcPts val="1200"/>
              </a:spcAft>
              <a:buClrTx/>
              <a:buSzTx/>
              <a:buFont typeface="Wingdings" panose="05000000000000000000" pitchFamily="2" charset="2"/>
              <a:buChar char="§"/>
              <a:tabLst/>
              <a:defRPr/>
            </a:pPr>
            <a:r>
              <a:rPr kumimoji="0" lang="en-US" altLang="en-US" sz="2200" b="0" i="0" u="none" strike="noStrike" kern="1200" cap="none" spc="0" normalizeH="0" baseline="0" noProof="0" dirty="0">
                <a:ln>
                  <a:noFill/>
                </a:ln>
                <a:effectLst/>
                <a:uLnTx/>
                <a:uFillTx/>
                <a:latin typeface="Arial" pitchFamily="34" charset="0"/>
                <a:ea typeface="+mn-ea"/>
                <a:cs typeface="Arial" pitchFamily="34" charset="0"/>
              </a:rPr>
              <a:t>ADA requires individualized case-by-case analysis — engage in an interactive process</a:t>
            </a:r>
          </a:p>
          <a:p>
            <a:pPr marL="0" marR="0" lvl="0" indent="0" defTabSz="914400" rtl="0" eaLnBrk="1" fontAlgn="base" latinLnBrk="0" hangingPunct="1">
              <a:lnSpc>
                <a:spcPct val="90000"/>
              </a:lnSpc>
              <a:spcBef>
                <a:spcPct val="20000"/>
              </a:spcBef>
              <a:spcAft>
                <a:spcPts val="1200"/>
              </a:spcAft>
              <a:buClrTx/>
              <a:buSzTx/>
              <a:buFont typeface="Wingdings" panose="05000000000000000000" pitchFamily="2" charset="2"/>
              <a:buNone/>
              <a:tabLst/>
              <a:defRPr/>
            </a:pPr>
            <a:r>
              <a:rPr kumimoji="0" lang="en-US" altLang="en-US" b="1" i="0" u="none" strike="noStrike" kern="1200" cap="none" spc="0" normalizeH="0" baseline="0" noProof="0" dirty="0">
                <a:ln>
                  <a:noFill/>
                </a:ln>
                <a:effectLst/>
                <a:uLnTx/>
                <a:uFillTx/>
                <a:latin typeface="Arial" pitchFamily="34" charset="0"/>
                <a:ea typeface="+mn-ea"/>
                <a:cs typeface="Arial" pitchFamily="34" charset="0"/>
              </a:rPr>
              <a:t>Situation: </a:t>
            </a:r>
            <a:r>
              <a:rPr kumimoji="0" lang="en-US" altLang="en-US" b="0" i="0" u="none" strike="noStrike" kern="1200" cap="none" spc="0" normalizeH="0" baseline="0" noProof="0" dirty="0">
                <a:ln>
                  <a:noFill/>
                </a:ln>
                <a:effectLst/>
                <a:uLnTx/>
                <a:uFillTx/>
                <a:latin typeface="Arial" pitchFamily="34" charset="0"/>
                <a:ea typeface="+mn-ea"/>
                <a:cs typeface="Arial" pitchFamily="34" charset="0"/>
              </a:rPr>
              <a:t>A security guard ready to RTW had a 50lb lifting restriction. The employer had a “100% Restriction-Free” policy; the employee was denied RTW until restriction-free and able to lift 50+ lbs. </a:t>
            </a:r>
          </a:p>
          <a:p>
            <a:pPr marL="0" marR="0" lvl="0" indent="0" defTabSz="914400" rtl="0" eaLnBrk="1" fontAlgn="base" latinLnBrk="0" hangingPunct="1">
              <a:lnSpc>
                <a:spcPct val="90000"/>
              </a:lnSpc>
              <a:spcBef>
                <a:spcPct val="20000"/>
              </a:spcBef>
              <a:spcAft>
                <a:spcPct val="0"/>
              </a:spcAft>
              <a:buClrTx/>
              <a:buSzTx/>
              <a:buFont typeface="Wingdings" panose="05000000000000000000" pitchFamily="2" charset="2"/>
              <a:buNone/>
              <a:tabLst/>
              <a:defRPr/>
            </a:pPr>
            <a:r>
              <a:rPr kumimoji="0" lang="en-US" altLang="en-US" b="1" i="0" u="none" strike="noStrike" kern="1200" cap="none" spc="0" normalizeH="0" baseline="0" noProof="0" dirty="0">
                <a:ln>
                  <a:noFill/>
                </a:ln>
                <a:effectLst/>
                <a:uLnTx/>
                <a:uFillTx/>
                <a:latin typeface="Arial" pitchFamily="34" charset="0"/>
                <a:ea typeface="+mn-ea"/>
                <a:cs typeface="Arial" pitchFamily="34" charset="0"/>
              </a:rPr>
              <a:t>Solution: </a:t>
            </a:r>
            <a:r>
              <a:rPr kumimoji="0" lang="en-US" altLang="en-US" b="0" i="0" u="none" strike="noStrike" kern="1200" cap="none" spc="0" normalizeH="0" baseline="0" noProof="0" dirty="0">
                <a:ln>
                  <a:noFill/>
                </a:ln>
                <a:effectLst/>
                <a:uLnTx/>
                <a:uFillTx/>
                <a:latin typeface="Arial" pitchFamily="34" charset="0"/>
                <a:ea typeface="+mn-ea"/>
                <a:cs typeface="Arial" pitchFamily="34" charset="0"/>
              </a:rPr>
              <a:t>The employee cited ADA and showed that the job never required lifting 50lbs. He was able to perform the essential functions of the </a:t>
            </a:r>
            <a:r>
              <a:rPr lang="en-US" altLang="en-US" dirty="0">
                <a:latin typeface="Arial" pitchFamily="34" charset="0"/>
              </a:rPr>
              <a:t>job </a:t>
            </a:r>
            <a:r>
              <a:rPr kumimoji="0" lang="en-US" altLang="en-US" b="0" i="0" u="none" strike="noStrike" kern="1200" cap="none" spc="0" normalizeH="0" baseline="0" noProof="0" dirty="0">
                <a:ln>
                  <a:noFill/>
                </a:ln>
                <a:effectLst/>
                <a:uLnTx/>
                <a:uFillTx/>
                <a:latin typeface="Arial" pitchFamily="34" charset="0"/>
                <a:ea typeface="+mn-ea"/>
                <a:cs typeface="Arial" pitchFamily="34" charset="0"/>
              </a:rPr>
              <a:t>and requested a policy modification.</a:t>
            </a:r>
          </a:p>
          <a:p>
            <a:pPr>
              <a:lnSpc>
                <a:spcPct val="90000"/>
              </a:lnSpc>
            </a:pPr>
            <a:endParaRPr lang="en-US" sz="1500" dirty="0"/>
          </a:p>
        </p:txBody>
      </p:sp>
      <p:sp>
        <p:nvSpPr>
          <p:cNvPr id="4" name="Slide Number Placeholder 3">
            <a:extLst>
              <a:ext uri="{FF2B5EF4-FFF2-40B4-BE49-F238E27FC236}">
                <a16:creationId xmlns:a16="http://schemas.microsoft.com/office/drawing/2014/main" id="{D7754418-71B2-4343-B624-29EC2E7B1F66}"/>
              </a:ext>
            </a:extLst>
          </p:cNvPr>
          <p:cNvSpPr>
            <a:spLocks noGrp="1"/>
          </p:cNvSpPr>
          <p:nvPr>
            <p:ph type="sldNum" sz="quarter" idx="12"/>
          </p:nvPr>
        </p:nvSpPr>
        <p:spPr>
          <a:xfrm>
            <a:off x="11181491" y="55053"/>
            <a:ext cx="544875" cy="365125"/>
          </a:xfrm>
        </p:spPr>
        <p:txBody>
          <a:bodyPr>
            <a:normAutofit/>
          </a:bodyPr>
          <a:lstStyle/>
          <a:p>
            <a:pPr>
              <a:lnSpc>
                <a:spcPct val="90000"/>
              </a:lnSpc>
              <a:spcAft>
                <a:spcPts val="600"/>
              </a:spcAft>
            </a:pPr>
            <a:fld id="{D57F1E4F-1CFF-5643-939E-217C01CDF565}" type="slidenum">
              <a:rPr lang="en-US" smtClean="0"/>
              <a:pPr>
                <a:lnSpc>
                  <a:spcPct val="90000"/>
                </a:lnSpc>
                <a:spcAft>
                  <a:spcPts val="600"/>
                </a:spcAft>
              </a:pPr>
              <a:t>16</a:t>
            </a:fld>
            <a:endParaRPr lang="en-US" dirty="0"/>
          </a:p>
        </p:txBody>
      </p:sp>
      <p:pic>
        <p:nvPicPr>
          <p:cNvPr id="6" name="Picture 5">
            <a:extLst>
              <a:ext uri="{FF2B5EF4-FFF2-40B4-BE49-F238E27FC236}">
                <a16:creationId xmlns:a16="http://schemas.microsoft.com/office/drawing/2014/main" id="{7B4871DF-43CD-40B5-B376-4D8269269044}"/>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427307" y="1997934"/>
            <a:ext cx="3183501" cy="3920952"/>
          </a:xfrm>
          <a:prstGeom prst="rect">
            <a:avLst/>
          </a:prstGeom>
        </p:spPr>
      </p:pic>
    </p:spTree>
    <p:extLst>
      <p:ext uri="{BB962C8B-B14F-4D97-AF65-F5344CB8AC3E}">
        <p14:creationId xmlns:p14="http://schemas.microsoft.com/office/powerpoint/2010/main" val="2553712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12EFF-D4E9-4EBC-BB10-19F2A259AD0B}"/>
              </a:ext>
            </a:extLst>
          </p:cNvPr>
          <p:cNvSpPr>
            <a:spLocks noGrp="1"/>
          </p:cNvSpPr>
          <p:nvPr>
            <p:ph type="title"/>
          </p:nvPr>
        </p:nvSpPr>
        <p:spPr>
          <a:xfrm>
            <a:off x="581192" y="702156"/>
            <a:ext cx="11029616" cy="1013800"/>
          </a:xfrm>
        </p:spPr>
        <p:txBody>
          <a:bodyPr>
            <a:normAutofit/>
          </a:bodyPr>
          <a:lstStyle/>
          <a:p>
            <a:r>
              <a:rPr lang="en-US" dirty="0"/>
              <a:t>Wrong Turns: SAW/RTW and Exploring Accommodations</a:t>
            </a:r>
          </a:p>
        </p:txBody>
      </p:sp>
      <p:sp>
        <p:nvSpPr>
          <p:cNvPr id="11" name="Rectangle 10">
            <a:extLst>
              <a:ext uri="{FF2B5EF4-FFF2-40B4-BE49-F238E27FC236}">
                <a16:creationId xmlns:a16="http://schemas.microsoft.com/office/drawing/2014/main" id="{3FE9758B-E361-4084-8D9F-729FA6C4A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000D1EC-A564-44BA-BA86-3DECFD5B86B4}"/>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5675" y="2361056"/>
            <a:ext cx="4865625" cy="3649219"/>
          </a:xfrm>
          <a:prstGeom prst="rect">
            <a:avLst/>
          </a:prstGeom>
        </p:spPr>
      </p:pic>
      <p:sp>
        <p:nvSpPr>
          <p:cNvPr id="3" name="Content Placeholder 2">
            <a:extLst>
              <a:ext uri="{FF2B5EF4-FFF2-40B4-BE49-F238E27FC236}">
                <a16:creationId xmlns:a16="http://schemas.microsoft.com/office/drawing/2014/main" id="{F14600BE-DD2D-4C4F-817F-E777E8FDC9C6}"/>
              </a:ext>
            </a:extLst>
          </p:cNvPr>
          <p:cNvSpPr>
            <a:spLocks noGrp="1"/>
          </p:cNvSpPr>
          <p:nvPr>
            <p:ph idx="1"/>
          </p:nvPr>
        </p:nvSpPr>
        <p:spPr>
          <a:xfrm>
            <a:off x="6335805" y="2180496"/>
            <a:ext cx="5275001" cy="4045683"/>
          </a:xfrm>
        </p:spPr>
        <p:txBody>
          <a:bodyPr>
            <a:normAutofit/>
          </a:bodyPr>
          <a:lstStyle/>
          <a:p>
            <a:r>
              <a:rPr lang="en-US" sz="2400" dirty="0"/>
              <a:t>Using inaccurate job descriptions</a:t>
            </a:r>
          </a:p>
          <a:p>
            <a:r>
              <a:rPr lang="en-US" sz="2400" dirty="0"/>
              <a:t>Only offering modified/light duty to workers with occupational injuries</a:t>
            </a:r>
          </a:p>
          <a:p>
            <a:r>
              <a:rPr lang="en-US" sz="2400" dirty="0"/>
              <a:t>Removing essential job functions</a:t>
            </a:r>
          </a:p>
          <a:p>
            <a:r>
              <a:rPr lang="en-US" sz="2400" dirty="0"/>
              <a:t>Neglecting to consider temporary/trial accommodations</a:t>
            </a:r>
          </a:p>
          <a:p>
            <a:r>
              <a:rPr lang="en-US" sz="2400" dirty="0"/>
              <a:t>Undervaluing transitional work arrangements</a:t>
            </a:r>
            <a:endParaRPr lang="en-US" dirty="0"/>
          </a:p>
        </p:txBody>
      </p:sp>
      <p:sp>
        <p:nvSpPr>
          <p:cNvPr id="4" name="Slide Number Placeholder 3">
            <a:extLst>
              <a:ext uri="{FF2B5EF4-FFF2-40B4-BE49-F238E27FC236}">
                <a16:creationId xmlns:a16="http://schemas.microsoft.com/office/drawing/2014/main" id="{356F2CD3-72F9-4BCC-A936-C41C05FCC6BD}"/>
              </a:ext>
            </a:extLst>
          </p:cNvPr>
          <p:cNvSpPr>
            <a:spLocks noGrp="1"/>
          </p:cNvSpPr>
          <p:nvPr>
            <p:ph type="sldNum" sz="quarter" idx="12"/>
          </p:nvPr>
        </p:nvSpPr>
        <p:spPr>
          <a:xfrm>
            <a:off x="10681868" y="55053"/>
            <a:ext cx="1052508" cy="365125"/>
          </a:xfrm>
        </p:spPr>
        <p:txBody>
          <a:bodyPr>
            <a:normAutofit/>
          </a:bodyPr>
          <a:lstStyle/>
          <a:p>
            <a:pPr>
              <a:lnSpc>
                <a:spcPct val="90000"/>
              </a:lnSpc>
              <a:spcAft>
                <a:spcPts val="600"/>
              </a:spcAft>
            </a:pPr>
            <a:fld id="{D57F1E4F-1CFF-5643-939E-217C01CDF565}" type="slidenum">
              <a:rPr lang="en-US" smtClean="0"/>
              <a:pPr>
                <a:lnSpc>
                  <a:spcPct val="90000"/>
                </a:lnSpc>
                <a:spcAft>
                  <a:spcPts val="600"/>
                </a:spcAft>
              </a:pPr>
              <a:t>17</a:t>
            </a:fld>
            <a:endParaRPr lang="en-US" dirty="0"/>
          </a:p>
        </p:txBody>
      </p:sp>
    </p:spTree>
    <p:extLst>
      <p:ext uri="{BB962C8B-B14F-4D97-AF65-F5344CB8AC3E}">
        <p14:creationId xmlns:p14="http://schemas.microsoft.com/office/powerpoint/2010/main" val="2493018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42844-CA18-449A-992A-E0DDE8F0B5D9}"/>
              </a:ext>
            </a:extLst>
          </p:cNvPr>
          <p:cNvSpPr>
            <a:spLocks noGrp="1"/>
          </p:cNvSpPr>
          <p:nvPr>
            <p:ph type="title"/>
          </p:nvPr>
        </p:nvSpPr>
        <p:spPr>
          <a:xfrm>
            <a:off x="581192" y="702156"/>
            <a:ext cx="11029616" cy="1013800"/>
          </a:xfrm>
        </p:spPr>
        <p:txBody>
          <a:bodyPr>
            <a:normAutofit/>
          </a:bodyPr>
          <a:lstStyle/>
          <a:p>
            <a:r>
              <a:rPr lang="en-US" dirty="0"/>
              <a:t>Lesson 1: Use The Job Description As a Navigational Tool</a:t>
            </a:r>
          </a:p>
        </p:txBody>
      </p:sp>
      <p:sp>
        <p:nvSpPr>
          <p:cNvPr id="6" name="Content Placeholder 5">
            <a:extLst>
              <a:ext uri="{FF2B5EF4-FFF2-40B4-BE49-F238E27FC236}">
                <a16:creationId xmlns:a16="http://schemas.microsoft.com/office/drawing/2014/main" id="{D04AD98A-23AF-4383-B866-40CAA8A4C07D}"/>
              </a:ext>
            </a:extLst>
          </p:cNvPr>
          <p:cNvSpPr>
            <a:spLocks noGrp="1"/>
          </p:cNvSpPr>
          <p:nvPr>
            <p:ph idx="1"/>
          </p:nvPr>
        </p:nvSpPr>
        <p:spPr>
          <a:xfrm>
            <a:off x="581192" y="2078181"/>
            <a:ext cx="7225075" cy="4536433"/>
          </a:xfrm>
        </p:spPr>
        <p:txBody>
          <a:bodyPr>
            <a:normAutofit fontScale="25000" lnSpcReduction="20000"/>
          </a:bodyPr>
          <a:lstStyle/>
          <a:p>
            <a:pPr marL="310896" marR="0" lvl="0" indent="-310896" defTabSz="914400" rtl="0" eaLnBrk="1" fontAlgn="base" latinLnBrk="0" hangingPunct="1">
              <a:spcBef>
                <a:spcPct val="20000"/>
              </a:spcBef>
              <a:spcAft>
                <a:spcPts val="1200"/>
              </a:spcAft>
              <a:buClrTx/>
              <a:buSzTx/>
              <a:buFont typeface="Wingdings" panose="05000000000000000000" pitchFamily="2" charset="2"/>
              <a:buChar char="§"/>
              <a:tabLst/>
              <a:defRPr/>
            </a:pPr>
            <a:r>
              <a:rPr kumimoji="0" lang="en-US" altLang="en-US" sz="8800" b="0" i="0" u="none" strike="noStrike" kern="1200" cap="none" spc="0" normalizeH="0" baseline="0" noProof="0" dirty="0">
                <a:ln>
                  <a:noFill/>
                </a:ln>
                <a:effectLst/>
                <a:uLnTx/>
                <a:uFillTx/>
                <a:latin typeface="Arial" pitchFamily="34" charset="0"/>
                <a:ea typeface="+mn-ea"/>
                <a:cs typeface="Arial" pitchFamily="34" charset="0"/>
              </a:rPr>
              <a:t>Not required but can be a good business practice</a:t>
            </a:r>
          </a:p>
          <a:p>
            <a:pPr marL="310896" marR="0" lvl="0" indent="-310896" defTabSz="914400" rtl="0" eaLnBrk="1" fontAlgn="base" latinLnBrk="0" hangingPunct="1">
              <a:spcBef>
                <a:spcPct val="20000"/>
              </a:spcBef>
              <a:spcAft>
                <a:spcPts val="1200"/>
              </a:spcAft>
              <a:buClrTx/>
              <a:buSzTx/>
              <a:buFont typeface="Wingdings" panose="05000000000000000000" pitchFamily="2" charset="2"/>
              <a:buChar char="§"/>
              <a:tabLst/>
              <a:defRPr/>
            </a:pPr>
            <a:r>
              <a:rPr kumimoji="0" lang="en-US" altLang="en-US" sz="8800" b="0" i="0" u="none" strike="noStrike" kern="1200" cap="none" spc="0" normalizeH="0" baseline="0" noProof="0" dirty="0">
                <a:ln>
                  <a:noFill/>
                </a:ln>
                <a:effectLst/>
                <a:uLnTx/>
                <a:uFillTx/>
                <a:latin typeface="Arial" pitchFamily="34" charset="0"/>
                <a:ea typeface="+mn-ea"/>
                <a:cs typeface="Arial" pitchFamily="34" charset="0"/>
              </a:rPr>
              <a:t>Content, nature, and functions of job can change</a:t>
            </a:r>
          </a:p>
          <a:p>
            <a:pPr marL="310896" marR="0" lvl="0" indent="-310896" defTabSz="914400" rtl="0" eaLnBrk="1" fontAlgn="base" latinLnBrk="0" hangingPunct="1">
              <a:spcBef>
                <a:spcPct val="20000"/>
              </a:spcBef>
              <a:spcAft>
                <a:spcPts val="1200"/>
              </a:spcAft>
              <a:buClrTx/>
              <a:buSzTx/>
              <a:buFont typeface="Wingdings" panose="05000000000000000000" pitchFamily="2" charset="2"/>
              <a:buChar char="§"/>
              <a:tabLst/>
              <a:defRPr/>
            </a:pPr>
            <a:r>
              <a:rPr kumimoji="0" lang="en-US" altLang="en-US" sz="8800" b="0" i="0" u="none" strike="noStrike" kern="1200" cap="none" spc="0" normalizeH="0" baseline="0" noProof="0" dirty="0">
                <a:ln>
                  <a:noFill/>
                </a:ln>
                <a:effectLst/>
                <a:uLnTx/>
                <a:uFillTx/>
                <a:latin typeface="Arial" pitchFamily="34" charset="0"/>
                <a:ea typeface="+mn-ea"/>
                <a:cs typeface="Arial" pitchFamily="34" charset="0"/>
              </a:rPr>
              <a:t>Identify essential functions of the job; update periodically</a:t>
            </a:r>
          </a:p>
          <a:p>
            <a:pPr marL="310896" marR="0" lvl="0" indent="-310896" defTabSz="914400" rtl="0" eaLnBrk="1" fontAlgn="base" latinLnBrk="0" hangingPunct="1">
              <a:spcBef>
                <a:spcPct val="20000"/>
              </a:spcBef>
              <a:spcAft>
                <a:spcPts val="1200"/>
              </a:spcAft>
              <a:buClrTx/>
              <a:buSzTx/>
              <a:buFont typeface="Wingdings" panose="05000000000000000000" pitchFamily="2" charset="2"/>
              <a:buChar char="§"/>
              <a:tabLst/>
              <a:defRPr/>
            </a:pPr>
            <a:r>
              <a:rPr kumimoji="0" lang="en-US" altLang="en-US" sz="8800" b="0" i="0" u="none" strike="noStrike" kern="1200" cap="none" spc="0" normalizeH="0" baseline="0" noProof="0" dirty="0">
                <a:ln>
                  <a:noFill/>
                </a:ln>
                <a:effectLst/>
                <a:uLnTx/>
                <a:uFillTx/>
                <a:latin typeface="Arial" pitchFamily="34" charset="0"/>
                <a:ea typeface="+mn-ea"/>
                <a:cs typeface="Arial" pitchFamily="34" charset="0"/>
              </a:rPr>
              <a:t>Consider job analysis</a:t>
            </a:r>
          </a:p>
          <a:p>
            <a:pPr marL="0" marR="0" lvl="0" indent="0" defTabSz="914400" rtl="0" eaLnBrk="1" fontAlgn="base" latinLnBrk="0" hangingPunct="1">
              <a:spcBef>
                <a:spcPts val="24"/>
              </a:spcBef>
              <a:spcAft>
                <a:spcPts val="1200"/>
              </a:spcAft>
              <a:buClrTx/>
              <a:buSzTx/>
              <a:buNone/>
              <a:tabLst/>
              <a:defRPr/>
            </a:pPr>
            <a:r>
              <a:rPr kumimoji="0" lang="en-US" altLang="en-US" sz="7200" b="1" i="0" u="none" strike="noStrike" kern="1200" cap="none" spc="0" normalizeH="0" baseline="0" noProof="0" dirty="0">
                <a:ln>
                  <a:noFill/>
                </a:ln>
                <a:effectLst/>
                <a:uLnTx/>
                <a:uFillTx/>
                <a:latin typeface="Arial" pitchFamily="34" charset="0"/>
                <a:ea typeface="+mn-ea"/>
                <a:cs typeface="Arial" pitchFamily="34" charset="0"/>
              </a:rPr>
              <a:t>Situation</a:t>
            </a:r>
            <a:r>
              <a:rPr kumimoji="0" lang="en-US" altLang="en-US" sz="7200" b="0" i="0" u="none" strike="noStrike" kern="1200" cap="none" spc="0" normalizeH="0" baseline="0" noProof="0" dirty="0">
                <a:ln>
                  <a:noFill/>
                </a:ln>
                <a:effectLst/>
                <a:uLnTx/>
                <a:uFillTx/>
                <a:latin typeface="Arial" pitchFamily="34" charset="0"/>
                <a:ea typeface="+mn-ea"/>
                <a:cs typeface="Arial" pitchFamily="34" charset="0"/>
              </a:rPr>
              <a:t>: A food service manager with a back impairment was preparing to RTW after surgery.</a:t>
            </a:r>
          </a:p>
          <a:p>
            <a:pPr marL="0" marR="0" lvl="0" indent="0" defTabSz="914400" rtl="0" eaLnBrk="1" fontAlgn="base" latinLnBrk="0" hangingPunct="1">
              <a:spcBef>
                <a:spcPts val="24"/>
              </a:spcBef>
              <a:spcAft>
                <a:spcPts val="1200"/>
              </a:spcAft>
              <a:buClrTx/>
              <a:buSzTx/>
              <a:buNone/>
              <a:tabLst/>
              <a:defRPr/>
            </a:pPr>
            <a:r>
              <a:rPr kumimoji="0" lang="en-US" altLang="en-US" sz="7200" b="1" i="0" u="none" strike="noStrike" kern="1200" cap="none" spc="0" normalizeH="0" baseline="0" noProof="0" dirty="0">
                <a:ln>
                  <a:noFill/>
                </a:ln>
                <a:effectLst/>
                <a:uLnTx/>
                <a:uFillTx/>
                <a:latin typeface="Arial" pitchFamily="34" charset="0"/>
                <a:ea typeface="+mn-ea"/>
                <a:cs typeface="Arial" pitchFamily="34" charset="0"/>
              </a:rPr>
              <a:t>Solution: </a:t>
            </a:r>
            <a:r>
              <a:rPr kumimoji="0" lang="en-US" altLang="en-US" sz="7200" b="0" i="0" u="none" strike="noStrike" kern="1200" cap="none" spc="0" normalizeH="0" baseline="0" noProof="0" dirty="0">
                <a:ln>
                  <a:noFill/>
                </a:ln>
                <a:effectLst/>
                <a:uLnTx/>
                <a:uFillTx/>
                <a:latin typeface="Arial" pitchFamily="34" charset="0"/>
                <a:ea typeface="+mn-ea"/>
                <a:cs typeface="Arial" pitchFamily="34" charset="0"/>
              </a:rPr>
              <a:t>The employer provide a detailed job description that included the requirements and environment. This information was used to request temporary modified duty, which enabled the employee to RTW earlier than anticipated. </a:t>
            </a:r>
          </a:p>
          <a:p>
            <a:pPr marL="0" marR="0" lvl="0" indent="0" defTabSz="914400" rtl="0" eaLnBrk="1" fontAlgn="base" latinLnBrk="0" hangingPunct="1">
              <a:spcBef>
                <a:spcPts val="24"/>
              </a:spcBef>
              <a:spcAft>
                <a:spcPts val="1200"/>
              </a:spcAft>
              <a:buClrTx/>
              <a:buSzTx/>
              <a:buNone/>
              <a:tabLst/>
              <a:defRPr/>
            </a:pPr>
            <a:r>
              <a:rPr kumimoji="0" lang="en-US" altLang="en-US" sz="7200" b="1" i="0" u="none" strike="noStrike" kern="1200" cap="none" spc="0" normalizeH="0" baseline="0" noProof="0" dirty="0">
                <a:ln>
                  <a:noFill/>
                </a:ln>
                <a:effectLst/>
                <a:uLnTx/>
                <a:uFillTx/>
                <a:latin typeface="Arial" pitchFamily="34" charset="0"/>
                <a:ea typeface="+mn-ea"/>
                <a:cs typeface="Arial" pitchFamily="34" charset="0"/>
              </a:rPr>
              <a:t>Job Descriptions</a:t>
            </a:r>
            <a:br>
              <a:rPr kumimoji="0" lang="en-US" altLang="en-US" sz="7200" b="0" i="0" u="none" strike="noStrike" kern="1200" cap="none" spc="0" normalizeH="0" baseline="0" noProof="0" dirty="0">
                <a:ln>
                  <a:noFill/>
                </a:ln>
                <a:effectLst/>
                <a:uLnTx/>
                <a:uFillTx/>
                <a:latin typeface="Arial" pitchFamily="34" charset="0"/>
                <a:ea typeface="+mn-ea"/>
                <a:cs typeface="Arial" pitchFamily="34" charset="0"/>
              </a:rPr>
            </a:br>
            <a:r>
              <a:rPr kumimoji="0" lang="en-US" altLang="en-US" sz="7200" i="0" u="none" strike="noStrike" kern="1200" cap="none" spc="0" normalizeH="0" baseline="0" noProof="0" dirty="0">
                <a:ln>
                  <a:noFill/>
                </a:ln>
                <a:effectLst/>
                <a:uLnTx/>
                <a:uFillTx/>
                <a:latin typeface="Arial" pitchFamily="34" charset="0"/>
                <a:ea typeface="+mn-ea"/>
                <a:cs typeface="Arial" pitchFamily="34" charset="0"/>
                <a:hlinkClick r:id="rId3"/>
              </a:rPr>
              <a:t>https://AskJAN.org/topics/jobdesc.cfm</a:t>
            </a:r>
            <a:endParaRPr lang="en-US" sz="7200" dirty="0"/>
          </a:p>
        </p:txBody>
      </p:sp>
      <p:sp>
        <p:nvSpPr>
          <p:cNvPr id="5" name="Slide Number Placeholder 4">
            <a:extLst>
              <a:ext uri="{FF2B5EF4-FFF2-40B4-BE49-F238E27FC236}">
                <a16:creationId xmlns:a16="http://schemas.microsoft.com/office/drawing/2014/main" id="{C374645E-7D2D-42D3-9932-AD5C72CBE3AA}"/>
              </a:ext>
            </a:extLst>
          </p:cNvPr>
          <p:cNvSpPr>
            <a:spLocks noGrp="1"/>
          </p:cNvSpPr>
          <p:nvPr>
            <p:ph type="sldNum" sz="quarter" idx="12"/>
          </p:nvPr>
        </p:nvSpPr>
        <p:spPr>
          <a:xfrm>
            <a:off x="11157527" y="55053"/>
            <a:ext cx="544875" cy="365125"/>
          </a:xfrm>
        </p:spPr>
        <p:txBody>
          <a:bodyPr>
            <a:normAutofit/>
          </a:bodyPr>
          <a:lstStyle/>
          <a:p>
            <a:pPr>
              <a:lnSpc>
                <a:spcPct val="90000"/>
              </a:lnSpc>
              <a:spcAft>
                <a:spcPts val="600"/>
              </a:spcAft>
            </a:pPr>
            <a:fld id="{D57F1E4F-1CFF-5643-939E-217C01CDF565}" type="slidenum">
              <a:rPr lang="en-US" smtClean="0"/>
              <a:pPr>
                <a:lnSpc>
                  <a:spcPct val="90000"/>
                </a:lnSpc>
                <a:spcAft>
                  <a:spcPts val="600"/>
                </a:spcAft>
              </a:pPr>
              <a:t>18</a:t>
            </a:fld>
            <a:endParaRPr lang="en-US" dirty="0"/>
          </a:p>
        </p:txBody>
      </p:sp>
      <p:pic>
        <p:nvPicPr>
          <p:cNvPr id="8" name="Picture 7">
            <a:extLst>
              <a:ext uri="{FF2B5EF4-FFF2-40B4-BE49-F238E27FC236}">
                <a16:creationId xmlns:a16="http://schemas.microsoft.com/office/drawing/2014/main" id="{B8EE7014-15F1-4BF9-ADEF-CDAEE7D4B1AE}"/>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2"/>
          <a:stretch/>
        </p:blipFill>
        <p:spPr>
          <a:xfrm>
            <a:off x="8407021" y="2078181"/>
            <a:ext cx="3203787" cy="3877956"/>
          </a:xfrm>
          <a:prstGeom prst="rect">
            <a:avLst/>
          </a:prstGeom>
        </p:spPr>
      </p:pic>
    </p:spTree>
    <p:extLst>
      <p:ext uri="{BB962C8B-B14F-4D97-AF65-F5344CB8AC3E}">
        <p14:creationId xmlns:p14="http://schemas.microsoft.com/office/powerpoint/2010/main" val="474399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A66DB-6E1A-4B9B-8ED8-2F2D8D2FBAE7}"/>
              </a:ext>
            </a:extLst>
          </p:cNvPr>
          <p:cNvSpPr>
            <a:spLocks noGrp="1"/>
          </p:cNvSpPr>
          <p:nvPr>
            <p:ph type="title"/>
          </p:nvPr>
        </p:nvSpPr>
        <p:spPr>
          <a:xfrm>
            <a:off x="581192" y="702156"/>
            <a:ext cx="11029616" cy="1013800"/>
          </a:xfrm>
        </p:spPr>
        <p:txBody>
          <a:bodyPr>
            <a:normAutofit/>
          </a:bodyPr>
          <a:lstStyle/>
          <a:p>
            <a:r>
              <a:rPr lang="en-US" dirty="0"/>
              <a:t>Lesson 2: Modified/Light Duty Is A path</a:t>
            </a:r>
          </a:p>
        </p:txBody>
      </p:sp>
      <p:sp>
        <p:nvSpPr>
          <p:cNvPr id="3" name="Content Placeholder 2">
            <a:extLst>
              <a:ext uri="{FF2B5EF4-FFF2-40B4-BE49-F238E27FC236}">
                <a16:creationId xmlns:a16="http://schemas.microsoft.com/office/drawing/2014/main" id="{67A23BF7-68FE-4BA5-A1D7-4FD8F11C38B0}"/>
              </a:ext>
            </a:extLst>
          </p:cNvPr>
          <p:cNvSpPr>
            <a:spLocks noGrp="1"/>
          </p:cNvSpPr>
          <p:nvPr>
            <p:ph idx="1"/>
          </p:nvPr>
        </p:nvSpPr>
        <p:spPr>
          <a:xfrm>
            <a:off x="581193" y="1989437"/>
            <a:ext cx="6869932" cy="4618627"/>
          </a:xfrm>
        </p:spPr>
        <p:txBody>
          <a:bodyPr>
            <a:normAutofit fontScale="70000" lnSpcReduction="20000"/>
          </a:bodyPr>
          <a:lstStyle/>
          <a:p>
            <a:pPr marL="310896" marR="0" lvl="0" indent="-310896" defTabSz="914400" rtl="0" eaLnBrk="1" fontAlgn="base" latinLnBrk="0" hangingPunct="1">
              <a:spcBef>
                <a:spcPts val="24"/>
              </a:spcBef>
              <a:spcAft>
                <a:spcPts val="1200"/>
              </a:spcAft>
              <a:buClrTx/>
              <a:buSzTx/>
              <a:buFont typeface="Wingdings" panose="05000000000000000000" pitchFamily="2" charset="2"/>
              <a:buChar char="§"/>
              <a:tabLst/>
              <a:defRPr/>
            </a:pPr>
            <a:r>
              <a:rPr kumimoji="0" lang="en-US" altLang="en-US" sz="3100" b="0" i="0" u="none" strike="noStrike" kern="1200" cap="none" spc="0" normalizeH="0" baseline="0" noProof="0" dirty="0">
                <a:ln>
                  <a:noFill/>
                </a:ln>
                <a:effectLst/>
                <a:uLnTx/>
                <a:uFillTx/>
                <a:latin typeface="Arial" pitchFamily="34" charset="0"/>
                <a:ea typeface="+mn-ea"/>
                <a:cs typeface="Arial" pitchFamily="34" charset="0"/>
              </a:rPr>
              <a:t>ADA doesn’t require creation of light duty position</a:t>
            </a:r>
          </a:p>
          <a:p>
            <a:pPr marL="310896" marR="0" lvl="0" indent="-310896" defTabSz="914400" rtl="0" eaLnBrk="1" fontAlgn="base" latinLnBrk="0" hangingPunct="1">
              <a:spcBef>
                <a:spcPts val="24"/>
              </a:spcBef>
              <a:spcAft>
                <a:spcPts val="1200"/>
              </a:spcAft>
              <a:buClrTx/>
              <a:buSzTx/>
              <a:buFont typeface="Wingdings" panose="05000000000000000000" pitchFamily="2" charset="2"/>
              <a:buChar char="§"/>
              <a:tabLst/>
              <a:defRPr/>
            </a:pPr>
            <a:r>
              <a:rPr kumimoji="0" lang="en-US" altLang="en-US" sz="3100" b="0" i="0" u="none" strike="noStrike" kern="1200" cap="none" spc="0" normalizeH="0" baseline="0" noProof="0" dirty="0">
                <a:ln>
                  <a:noFill/>
                </a:ln>
                <a:effectLst/>
                <a:uLnTx/>
                <a:uFillTx/>
                <a:latin typeface="Arial" pitchFamily="34" charset="0"/>
                <a:ea typeface="+mn-ea"/>
                <a:cs typeface="Arial" pitchFamily="34" charset="0"/>
              </a:rPr>
              <a:t>May temporarily restructure original position to mirror light duty</a:t>
            </a:r>
          </a:p>
          <a:p>
            <a:pPr marL="310896" marR="0" lvl="0" indent="-310896" defTabSz="914400" rtl="0" eaLnBrk="1" fontAlgn="base" latinLnBrk="0" hangingPunct="1">
              <a:spcBef>
                <a:spcPts val="24"/>
              </a:spcBef>
              <a:spcAft>
                <a:spcPts val="1200"/>
              </a:spcAft>
              <a:buClrTx/>
              <a:buSzTx/>
              <a:buFont typeface="Wingdings" panose="05000000000000000000" pitchFamily="2" charset="2"/>
              <a:buChar char="§"/>
              <a:tabLst/>
              <a:defRPr/>
            </a:pPr>
            <a:r>
              <a:rPr kumimoji="0" lang="en-US" altLang="en-US" sz="3100" b="0" i="0" u="none" strike="noStrike" kern="1200" cap="none" spc="0" normalizeH="0" baseline="0" noProof="0" dirty="0">
                <a:ln>
                  <a:noFill/>
                </a:ln>
                <a:effectLst/>
                <a:uLnTx/>
                <a:uFillTx/>
                <a:latin typeface="Arial" pitchFamily="34" charset="0"/>
                <a:ea typeface="+mn-ea"/>
                <a:cs typeface="Arial" pitchFamily="34" charset="0"/>
              </a:rPr>
              <a:t>Reassign to vacant light duty </a:t>
            </a:r>
            <a:r>
              <a:rPr lang="en-US" altLang="en-US" sz="3100" dirty="0">
                <a:latin typeface="Arial" pitchFamily="34" charset="0"/>
              </a:rPr>
              <a:t>position</a:t>
            </a:r>
            <a:r>
              <a:rPr kumimoji="0" lang="en-US" altLang="en-US" sz="3100" b="0" i="0" u="none" strike="noStrike" kern="1200" cap="none" spc="0" normalizeH="0" baseline="0" noProof="0" dirty="0">
                <a:ln>
                  <a:noFill/>
                </a:ln>
                <a:effectLst/>
                <a:uLnTx/>
                <a:uFillTx/>
                <a:latin typeface="Arial" pitchFamily="34" charset="0"/>
                <a:ea typeface="+mn-ea"/>
                <a:cs typeface="Arial" pitchFamily="34" charset="0"/>
              </a:rPr>
              <a:t> — </a:t>
            </a:r>
            <a:br>
              <a:rPr kumimoji="0" lang="en-US" altLang="en-US" sz="3100" b="0" i="0" u="none" strike="noStrike" kern="1200" cap="none" spc="0" normalizeH="0" baseline="0" noProof="0" dirty="0">
                <a:ln>
                  <a:noFill/>
                </a:ln>
                <a:effectLst/>
                <a:uLnTx/>
                <a:uFillTx/>
                <a:latin typeface="Arial" pitchFamily="34" charset="0"/>
                <a:ea typeface="+mn-ea"/>
                <a:cs typeface="Arial" pitchFamily="34" charset="0"/>
              </a:rPr>
            </a:br>
            <a:r>
              <a:rPr kumimoji="0" lang="en-US" altLang="en-US" sz="3100" b="0" i="0" u="none" strike="noStrike" kern="1200" cap="none" spc="0" normalizeH="0" baseline="0" noProof="0" dirty="0">
                <a:ln>
                  <a:noFill/>
                </a:ln>
                <a:effectLst/>
                <a:uLnTx/>
                <a:uFillTx/>
                <a:latin typeface="Arial" pitchFamily="34" charset="0"/>
                <a:ea typeface="+mn-ea"/>
                <a:cs typeface="Arial" pitchFamily="34" charset="0"/>
              </a:rPr>
              <a:t>even if intended for WC situations</a:t>
            </a:r>
          </a:p>
          <a:p>
            <a:pPr marL="0" marR="0" lvl="0" indent="0" defTabSz="914400" rtl="0" eaLnBrk="1" fontAlgn="base" latinLnBrk="0" hangingPunct="1">
              <a:spcBef>
                <a:spcPct val="20000"/>
              </a:spcBef>
              <a:spcAft>
                <a:spcPts val="1200"/>
              </a:spcAft>
              <a:buClrTx/>
              <a:buSzTx/>
              <a:buNone/>
              <a:tabLst/>
              <a:defRPr/>
            </a:pPr>
            <a:r>
              <a:rPr lang="en-US" altLang="en-US" sz="2600" b="1" dirty="0">
                <a:latin typeface="Arial" pitchFamily="34" charset="0"/>
              </a:rPr>
              <a:t>Situation</a:t>
            </a:r>
            <a:r>
              <a:rPr kumimoji="0" lang="en-US" altLang="en-US" sz="2600" b="1" i="0" u="none" strike="noStrike" kern="1200" cap="none" spc="0" normalizeH="0" baseline="0" noProof="0" dirty="0">
                <a:ln>
                  <a:noFill/>
                </a:ln>
                <a:effectLst/>
                <a:uLnTx/>
                <a:uFillTx/>
                <a:latin typeface="Arial" pitchFamily="34" charset="0"/>
                <a:ea typeface="+mn-ea"/>
                <a:cs typeface="Arial" pitchFamily="34" charset="0"/>
              </a:rPr>
              <a:t>: </a:t>
            </a:r>
            <a:r>
              <a:rPr kumimoji="0" lang="en-US" altLang="en-US" sz="2600" i="0" u="none" strike="noStrike" kern="1200" cap="none" spc="0" normalizeH="0" baseline="0" noProof="0" dirty="0">
                <a:ln>
                  <a:noFill/>
                </a:ln>
                <a:effectLst/>
                <a:uLnTx/>
                <a:uFillTx/>
                <a:latin typeface="Arial" pitchFamily="34" charset="0"/>
                <a:ea typeface="+mn-ea"/>
                <a:cs typeface="Arial" pitchFamily="34" charset="0"/>
              </a:rPr>
              <a:t>A m</a:t>
            </a:r>
            <a:r>
              <a:rPr kumimoji="0" lang="en-US" altLang="en-US" sz="2600" b="0" i="0" u="none" strike="noStrike" kern="1200" cap="none" spc="0" normalizeH="0" baseline="0" noProof="0" dirty="0">
                <a:ln>
                  <a:noFill/>
                </a:ln>
                <a:effectLst/>
                <a:uLnTx/>
                <a:uFillTx/>
                <a:latin typeface="Arial" pitchFamily="34" charset="0"/>
                <a:ea typeface="+mn-ea"/>
                <a:cs typeface="Arial" pitchFamily="34" charset="0"/>
              </a:rPr>
              <a:t>aintenance worker had a 10lb lifting restriction. </a:t>
            </a:r>
            <a:br>
              <a:rPr kumimoji="0" lang="en-US" altLang="en-US" sz="2600" b="0" i="0" u="none" strike="noStrike" kern="1200" cap="none" spc="0" normalizeH="0" baseline="0" noProof="0" dirty="0">
                <a:ln>
                  <a:noFill/>
                </a:ln>
                <a:effectLst/>
                <a:uLnTx/>
                <a:uFillTx/>
                <a:latin typeface="Arial" pitchFamily="34" charset="0"/>
                <a:ea typeface="+mn-ea"/>
                <a:cs typeface="Arial" pitchFamily="34" charset="0"/>
              </a:rPr>
            </a:br>
            <a:r>
              <a:rPr kumimoji="0" lang="en-US" altLang="en-US" sz="2600" b="0" i="0" u="none" strike="noStrike" kern="1200" cap="none" spc="0" normalizeH="0" baseline="0" noProof="0" dirty="0">
                <a:ln>
                  <a:noFill/>
                </a:ln>
                <a:effectLst/>
                <a:uLnTx/>
                <a:uFillTx/>
                <a:latin typeface="Arial" pitchFamily="34" charset="0"/>
                <a:ea typeface="+mn-ea"/>
                <a:cs typeface="Arial" pitchFamily="34" charset="0"/>
              </a:rPr>
              <a:t>The job duties were physically well beyond medical restrictions. Employer wanted information about creating light duty positions.</a:t>
            </a:r>
          </a:p>
          <a:p>
            <a:pPr marL="0" marR="0" lvl="0" indent="0" defTabSz="914400" rtl="0" eaLnBrk="1" fontAlgn="base" latinLnBrk="0" hangingPunct="1">
              <a:spcBef>
                <a:spcPct val="20000"/>
              </a:spcBef>
              <a:spcAft>
                <a:spcPts val="1200"/>
              </a:spcAft>
              <a:buClrTx/>
              <a:buSzTx/>
              <a:buFont typeface="Wingdings" panose="05000000000000000000" pitchFamily="2" charset="2"/>
              <a:buNone/>
              <a:tabLst/>
              <a:defRPr/>
            </a:pPr>
            <a:r>
              <a:rPr kumimoji="0" lang="en-US" altLang="en-US" sz="2600" b="1" i="0" u="none" strike="noStrike" kern="1200" cap="none" spc="0" normalizeH="0" baseline="0" noProof="0" dirty="0">
                <a:ln>
                  <a:noFill/>
                </a:ln>
                <a:effectLst/>
                <a:uLnTx/>
                <a:uFillTx/>
                <a:latin typeface="Arial" pitchFamily="34" charset="0"/>
                <a:ea typeface="+mn-ea"/>
                <a:cs typeface="Arial" pitchFamily="34" charset="0"/>
              </a:rPr>
              <a:t>Solution: </a:t>
            </a:r>
            <a:r>
              <a:rPr kumimoji="0" lang="en-US" altLang="en-US" sz="2600" b="0" i="0" u="none" strike="noStrike" kern="1200" cap="none" spc="0" normalizeH="0" baseline="0" noProof="0" dirty="0">
                <a:ln>
                  <a:noFill/>
                </a:ln>
                <a:effectLst/>
                <a:uLnTx/>
                <a:uFillTx/>
                <a:latin typeface="Arial" pitchFamily="34" charset="0"/>
                <a:ea typeface="+mn-ea"/>
                <a:cs typeface="Arial" pitchFamily="34" charset="0"/>
              </a:rPr>
              <a:t>JAN provided information on light duty definitions and accommodation solutions for light duty positions. The employer had a vacant delivery driver position that the employee was able to perform for a short period of time.</a:t>
            </a:r>
          </a:p>
          <a:p>
            <a:pPr marL="0" marR="0" lvl="0" indent="0" defTabSz="914400" rtl="0" eaLnBrk="1" fontAlgn="base" latinLnBrk="0" hangingPunct="1">
              <a:spcBef>
                <a:spcPct val="20000"/>
              </a:spcBef>
              <a:spcAft>
                <a:spcPct val="0"/>
              </a:spcAft>
              <a:buClrTx/>
              <a:buSzTx/>
              <a:buFont typeface="Wingdings" panose="05000000000000000000" pitchFamily="2" charset="2"/>
              <a:buNone/>
              <a:tabLst/>
              <a:defRPr/>
            </a:pPr>
            <a:r>
              <a:rPr kumimoji="0" lang="en-US" altLang="en-US" sz="2600" b="1" i="0" u="none" strike="noStrike" kern="1200" cap="none" spc="0" normalizeH="0" baseline="0" noProof="0" dirty="0">
                <a:ln>
                  <a:noFill/>
                </a:ln>
                <a:effectLst/>
                <a:uLnTx/>
                <a:uFillTx/>
                <a:latin typeface="Arial" pitchFamily="34" charset="0"/>
                <a:ea typeface="+mn-ea"/>
                <a:cs typeface="Arial" pitchFamily="34" charset="0"/>
              </a:rPr>
              <a:t>Light Duty</a:t>
            </a:r>
            <a:br>
              <a:rPr kumimoji="0" lang="en-US" altLang="en-US" sz="2600" b="0" i="0" u="none" strike="noStrike" kern="1200" cap="none" spc="0" normalizeH="0" baseline="0" noProof="0" dirty="0">
                <a:ln>
                  <a:noFill/>
                </a:ln>
                <a:effectLst/>
                <a:uLnTx/>
                <a:uFillTx/>
                <a:latin typeface="Arial" pitchFamily="34" charset="0"/>
                <a:ea typeface="+mn-ea"/>
                <a:cs typeface="Arial" pitchFamily="34" charset="0"/>
              </a:rPr>
            </a:br>
            <a:r>
              <a:rPr kumimoji="0" lang="en-US" altLang="en-US" sz="2600" b="0" i="0" u="none" strike="noStrike" kern="1200" cap="none" spc="0" normalizeH="0" baseline="0" noProof="0" dirty="0">
                <a:ln>
                  <a:noFill/>
                </a:ln>
                <a:effectLst/>
                <a:uLnTx/>
                <a:uFillTx/>
                <a:latin typeface="Arial" pitchFamily="34" charset="0"/>
                <a:ea typeface="+mn-ea"/>
                <a:cs typeface="Arial" pitchFamily="34" charset="0"/>
                <a:hlinkClick r:id="rId3"/>
              </a:rPr>
              <a:t>https://AskJAN.org/topics/liduty.cfm</a:t>
            </a:r>
            <a:endParaRPr lang="en-US" sz="2600" dirty="0"/>
          </a:p>
        </p:txBody>
      </p:sp>
      <p:sp>
        <p:nvSpPr>
          <p:cNvPr id="4" name="Slide Number Placeholder 3">
            <a:extLst>
              <a:ext uri="{FF2B5EF4-FFF2-40B4-BE49-F238E27FC236}">
                <a16:creationId xmlns:a16="http://schemas.microsoft.com/office/drawing/2014/main" id="{0FFEE679-4841-41EC-B64E-50F0369C3021}"/>
              </a:ext>
            </a:extLst>
          </p:cNvPr>
          <p:cNvSpPr>
            <a:spLocks noGrp="1"/>
          </p:cNvSpPr>
          <p:nvPr>
            <p:ph type="sldNum" sz="quarter" idx="12"/>
          </p:nvPr>
        </p:nvSpPr>
        <p:spPr>
          <a:xfrm>
            <a:off x="11193848" y="55053"/>
            <a:ext cx="544875" cy="365125"/>
          </a:xfrm>
        </p:spPr>
        <p:txBody>
          <a:bodyPr>
            <a:normAutofit/>
          </a:bodyPr>
          <a:lstStyle/>
          <a:p>
            <a:pPr>
              <a:lnSpc>
                <a:spcPct val="90000"/>
              </a:lnSpc>
              <a:spcAft>
                <a:spcPts val="600"/>
              </a:spcAft>
            </a:pPr>
            <a:fld id="{D57F1E4F-1CFF-5643-939E-217C01CDF565}" type="slidenum">
              <a:rPr lang="en-US" smtClean="0"/>
              <a:pPr>
                <a:lnSpc>
                  <a:spcPct val="90000"/>
                </a:lnSpc>
                <a:spcAft>
                  <a:spcPts val="600"/>
                </a:spcAft>
              </a:pPr>
              <a:t>19</a:t>
            </a:fld>
            <a:endParaRPr lang="en-US" dirty="0"/>
          </a:p>
        </p:txBody>
      </p:sp>
      <p:pic>
        <p:nvPicPr>
          <p:cNvPr id="8" name="Picture 7">
            <a:extLst>
              <a:ext uri="{FF2B5EF4-FFF2-40B4-BE49-F238E27FC236}">
                <a16:creationId xmlns:a16="http://schemas.microsoft.com/office/drawing/2014/main" id="{76607FB6-317A-43EA-9557-8FAEE0978EF2}"/>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328454" y="1989437"/>
            <a:ext cx="3282354" cy="3966700"/>
          </a:xfrm>
          <a:prstGeom prst="rect">
            <a:avLst/>
          </a:prstGeom>
        </p:spPr>
      </p:pic>
    </p:spTree>
    <p:extLst>
      <p:ext uri="{BB962C8B-B14F-4D97-AF65-F5344CB8AC3E}">
        <p14:creationId xmlns:p14="http://schemas.microsoft.com/office/powerpoint/2010/main" val="4108034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4639C-8766-4AAC-BA35-547F96D3D9BE}"/>
              </a:ext>
            </a:extLst>
          </p:cNvPr>
          <p:cNvSpPr>
            <a:spLocks noGrp="1"/>
          </p:cNvSpPr>
          <p:nvPr>
            <p:ph type="title"/>
          </p:nvPr>
        </p:nvSpPr>
        <p:spPr>
          <a:xfrm>
            <a:off x="581192" y="702156"/>
            <a:ext cx="11029616" cy="1013800"/>
          </a:xfrm>
        </p:spPr>
        <p:txBody>
          <a:bodyPr>
            <a:normAutofit/>
          </a:bodyPr>
          <a:lstStyle/>
          <a:p>
            <a:r>
              <a:rPr lang="en-US" dirty="0">
                <a:solidFill>
                  <a:srgbClr val="FFFEFF"/>
                </a:solidFill>
              </a:rPr>
              <a:t>Housekeeping</a:t>
            </a:r>
          </a:p>
        </p:txBody>
      </p:sp>
      <p:sp>
        <p:nvSpPr>
          <p:cNvPr id="4" name="Slide Number Placeholder 3">
            <a:extLst>
              <a:ext uri="{FF2B5EF4-FFF2-40B4-BE49-F238E27FC236}">
                <a16:creationId xmlns:a16="http://schemas.microsoft.com/office/drawing/2014/main" id="{5AAA4C37-1AED-4F4E-AF40-81719900D239}"/>
              </a:ext>
            </a:extLst>
          </p:cNvPr>
          <p:cNvSpPr>
            <a:spLocks noGrp="1"/>
          </p:cNvSpPr>
          <p:nvPr>
            <p:ph type="sldNum" sz="quarter" idx="12"/>
          </p:nvPr>
        </p:nvSpPr>
        <p:spPr>
          <a:xfrm>
            <a:off x="10665305" y="54324"/>
            <a:ext cx="1052508" cy="365125"/>
          </a:xfrm>
        </p:spPr>
        <p:txBody>
          <a:bodyPr>
            <a:normAutofit/>
          </a:bodyPr>
          <a:lstStyle/>
          <a:p>
            <a:pPr>
              <a:lnSpc>
                <a:spcPct val="90000"/>
              </a:lnSpc>
              <a:spcAft>
                <a:spcPts val="600"/>
              </a:spcAft>
            </a:pPr>
            <a:fld id="{D57F1E4F-1CFF-5643-939E-217C01CDF565}" type="slidenum">
              <a:rPr lang="en-US" smtClean="0"/>
              <a:pPr>
                <a:lnSpc>
                  <a:spcPct val="90000"/>
                </a:lnSpc>
                <a:spcAft>
                  <a:spcPts val="600"/>
                </a:spcAft>
              </a:pPr>
              <a:t>2</a:t>
            </a:fld>
            <a:endParaRPr lang="en-US" dirty="0"/>
          </a:p>
        </p:txBody>
      </p:sp>
      <p:graphicFrame>
        <p:nvGraphicFramePr>
          <p:cNvPr id="8" name="Content Placeholder 2" descr="Technical Difficulties&#10;Q&amp;A option at the bottom of the screen&#10;800-526-7234 or 877-781-9403 (TTY) - or Live Chat at AskJAN.org&#10;Frequently Asked Questions (FAQ)&#10;https://AskJAN.org/Training/JAN-Webcast-Frequently-Asked-Questions.cfm&#10;Questions for Presenters&#10;Q&amp;A option at the bottom of the screen">
            <a:extLst>
              <a:ext uri="{FF2B5EF4-FFF2-40B4-BE49-F238E27FC236}">
                <a16:creationId xmlns:a16="http://schemas.microsoft.com/office/drawing/2014/main" id="{4EBCF884-6B8F-417E-9493-91071CE480E5}"/>
              </a:ext>
            </a:extLst>
          </p:cNvPr>
          <p:cNvGraphicFramePr>
            <a:graphicFrameLocks noGrp="1"/>
          </p:cNvGraphicFramePr>
          <p:nvPr>
            <p:ph idx="1"/>
            <p:extLst>
              <p:ext uri="{D42A27DB-BD31-4B8C-83A1-F6EECF244321}">
                <p14:modId xmlns:p14="http://schemas.microsoft.com/office/powerpoint/2010/main" val="240262928"/>
              </p:ext>
            </p:extLst>
          </p:nvPr>
        </p:nvGraphicFramePr>
        <p:xfrm>
          <a:off x="581025" y="1998663"/>
          <a:ext cx="11029950" cy="40227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5135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7205E-BFB3-45FF-BD40-F2C555FDA441}"/>
              </a:ext>
            </a:extLst>
          </p:cNvPr>
          <p:cNvSpPr>
            <a:spLocks noGrp="1"/>
          </p:cNvSpPr>
          <p:nvPr>
            <p:ph type="title"/>
          </p:nvPr>
        </p:nvSpPr>
        <p:spPr>
          <a:xfrm>
            <a:off x="581192" y="702156"/>
            <a:ext cx="11029616" cy="1013800"/>
          </a:xfrm>
        </p:spPr>
        <p:txBody>
          <a:bodyPr>
            <a:normAutofit/>
          </a:bodyPr>
          <a:lstStyle/>
          <a:p>
            <a:r>
              <a:rPr lang="en-US" dirty="0"/>
              <a:t>Lesson 3: get around the Bump with Job Restructuring</a:t>
            </a:r>
          </a:p>
        </p:txBody>
      </p:sp>
      <p:sp>
        <p:nvSpPr>
          <p:cNvPr id="3" name="Content Placeholder 2">
            <a:extLst>
              <a:ext uri="{FF2B5EF4-FFF2-40B4-BE49-F238E27FC236}">
                <a16:creationId xmlns:a16="http://schemas.microsoft.com/office/drawing/2014/main" id="{B9106AFF-6FF4-4501-B470-9BC416C0651C}"/>
              </a:ext>
            </a:extLst>
          </p:cNvPr>
          <p:cNvSpPr>
            <a:spLocks noGrp="1"/>
          </p:cNvSpPr>
          <p:nvPr>
            <p:ph idx="1"/>
          </p:nvPr>
        </p:nvSpPr>
        <p:spPr>
          <a:xfrm>
            <a:off x="581192" y="2180495"/>
            <a:ext cx="7225075" cy="4430369"/>
          </a:xfrm>
        </p:spPr>
        <p:txBody>
          <a:bodyPr>
            <a:normAutofit fontScale="85000" lnSpcReduction="20000"/>
          </a:bodyPr>
          <a:lstStyle/>
          <a:p>
            <a:pPr marL="310896" marR="0" lvl="0" indent="-310896" defTabSz="914400" rtl="0" eaLnBrk="1" fontAlgn="base" latinLnBrk="0" hangingPunct="1">
              <a:lnSpc>
                <a:spcPct val="90000"/>
              </a:lnSpc>
              <a:spcBef>
                <a:spcPts val="24"/>
              </a:spcBef>
              <a:spcAft>
                <a:spcPts val="1200"/>
              </a:spcAft>
              <a:buClrTx/>
              <a:buSzTx/>
              <a:buFont typeface="Wingdings" panose="05000000000000000000" pitchFamily="2" charset="2"/>
              <a:buChar char="§"/>
              <a:tabLst/>
              <a:defRPr/>
            </a:pPr>
            <a:r>
              <a:rPr kumimoji="0" lang="en-US" altLang="en-US" sz="2600" b="0" i="0" u="none" strike="noStrike" kern="1200" cap="none" spc="0" normalizeH="0" baseline="0" noProof="0" dirty="0">
                <a:ln>
                  <a:noFill/>
                </a:ln>
                <a:effectLst/>
                <a:uLnTx/>
                <a:uFillTx/>
                <a:latin typeface="Arial" pitchFamily="34" charset="0"/>
                <a:ea typeface="+mn-ea"/>
                <a:cs typeface="Arial" pitchFamily="34" charset="0"/>
              </a:rPr>
              <a:t>Reallocation of marginal tasks </a:t>
            </a:r>
          </a:p>
          <a:p>
            <a:pPr marL="310896" marR="0" lvl="0" indent="-310896" defTabSz="914400" rtl="0" eaLnBrk="1" fontAlgn="base" latinLnBrk="0" hangingPunct="1">
              <a:lnSpc>
                <a:spcPct val="90000"/>
              </a:lnSpc>
              <a:spcBef>
                <a:spcPts val="24"/>
              </a:spcBef>
              <a:spcAft>
                <a:spcPts val="1200"/>
              </a:spcAft>
              <a:buClrTx/>
              <a:buSzTx/>
              <a:buFont typeface="Wingdings" panose="05000000000000000000" pitchFamily="2" charset="2"/>
              <a:buChar char="§"/>
              <a:tabLst/>
              <a:defRPr/>
            </a:pPr>
            <a:r>
              <a:rPr kumimoji="0" lang="en-US" altLang="en-US" sz="2600" b="0" i="0" u="none" strike="noStrike" kern="1200" cap="none" spc="0" normalizeH="0" baseline="0" noProof="0" dirty="0">
                <a:ln>
                  <a:noFill/>
                </a:ln>
                <a:effectLst/>
                <a:uLnTx/>
                <a:uFillTx/>
                <a:latin typeface="Arial" pitchFamily="34" charset="0"/>
                <a:ea typeface="+mn-ea"/>
                <a:cs typeface="Arial" pitchFamily="34" charset="0"/>
              </a:rPr>
              <a:t>Performing essential functions in a different way</a:t>
            </a:r>
          </a:p>
          <a:p>
            <a:pPr marL="310896" marR="0" lvl="0" indent="-310896" defTabSz="914400" rtl="0" eaLnBrk="1" fontAlgn="base" latinLnBrk="0" hangingPunct="1">
              <a:spcBef>
                <a:spcPts val="24"/>
              </a:spcBef>
              <a:spcAft>
                <a:spcPts val="1200"/>
              </a:spcAft>
              <a:buClrTx/>
              <a:buSzTx/>
              <a:buFont typeface="Wingdings" panose="05000000000000000000" pitchFamily="2" charset="2"/>
              <a:buChar char="§"/>
              <a:tabLst/>
              <a:defRPr/>
            </a:pPr>
            <a:r>
              <a:rPr kumimoji="0" lang="en-US" altLang="en-US" sz="2600" b="0" i="0" u="none" strike="noStrike" kern="1200" cap="none" spc="0" normalizeH="0" baseline="0" noProof="0" dirty="0">
                <a:ln>
                  <a:noFill/>
                </a:ln>
                <a:effectLst/>
                <a:uLnTx/>
                <a:uFillTx/>
                <a:latin typeface="Arial" pitchFamily="34" charset="0"/>
                <a:ea typeface="+mn-ea"/>
                <a:cs typeface="Arial" pitchFamily="34" charset="0"/>
              </a:rPr>
              <a:t>Temporary removal of essential functions can be helpful — but not required (ever or permanently)</a:t>
            </a:r>
          </a:p>
          <a:p>
            <a:pPr marL="310896" marR="0" lvl="0" indent="-310896" defTabSz="914400" rtl="0" eaLnBrk="1" fontAlgn="base" latinLnBrk="0" hangingPunct="1">
              <a:spcBef>
                <a:spcPts val="24"/>
              </a:spcBef>
              <a:spcAft>
                <a:spcPts val="1200"/>
              </a:spcAft>
              <a:buClrTx/>
              <a:buSzTx/>
              <a:buFont typeface="Wingdings" panose="05000000000000000000" pitchFamily="2" charset="2"/>
              <a:buChar char="§"/>
              <a:tabLst/>
              <a:defRPr/>
            </a:pPr>
            <a:r>
              <a:rPr kumimoji="0" lang="en-US" altLang="en-US" sz="2600" b="0" i="0" u="none" strike="noStrike" kern="1200" cap="none" spc="0" normalizeH="0" baseline="0" noProof="0" dirty="0">
                <a:ln>
                  <a:noFill/>
                </a:ln>
                <a:effectLst/>
                <a:uLnTx/>
                <a:uFillTx/>
                <a:latin typeface="Arial" pitchFamily="34" charset="0"/>
                <a:ea typeface="+mn-ea"/>
                <a:cs typeface="Arial" pitchFamily="34" charset="0"/>
              </a:rPr>
              <a:t>May require other forms of accommodation </a:t>
            </a:r>
            <a:br>
              <a:rPr kumimoji="0" lang="en-US" altLang="en-US" sz="2600" b="0" i="0" u="none" strike="noStrike" kern="1200" cap="none" spc="0" normalizeH="0" baseline="0" noProof="0" dirty="0">
                <a:ln>
                  <a:noFill/>
                </a:ln>
                <a:effectLst/>
                <a:uLnTx/>
                <a:uFillTx/>
                <a:latin typeface="Arial" pitchFamily="34" charset="0"/>
                <a:ea typeface="+mn-ea"/>
                <a:cs typeface="Arial" pitchFamily="34" charset="0"/>
              </a:rPr>
            </a:br>
            <a:r>
              <a:rPr kumimoji="0" lang="en-US" altLang="en-US" sz="2600" b="0" i="0" u="none" strike="noStrike" kern="1200" cap="none" spc="0" normalizeH="0" baseline="0" noProof="0" dirty="0">
                <a:ln>
                  <a:noFill/>
                </a:ln>
                <a:effectLst/>
                <a:uLnTx/>
                <a:uFillTx/>
                <a:latin typeface="Arial" pitchFamily="34" charset="0"/>
                <a:ea typeface="+mn-ea"/>
                <a:cs typeface="Arial" pitchFamily="34" charset="0"/>
              </a:rPr>
              <a:t>(e.g., equipment, schedule modification)</a:t>
            </a:r>
            <a:endParaRPr kumimoji="0" lang="en-US" altLang="en-US" sz="1500" b="0" i="0" u="none" strike="noStrike" kern="1200" cap="none" spc="0" normalizeH="0" baseline="0" noProof="0" dirty="0">
              <a:ln>
                <a:noFill/>
              </a:ln>
              <a:effectLst/>
              <a:uLnTx/>
              <a:uFillTx/>
              <a:latin typeface="Arial" pitchFamily="34" charset="0"/>
              <a:ea typeface="+mn-ea"/>
              <a:cs typeface="Arial" pitchFamily="34" charset="0"/>
            </a:endParaRPr>
          </a:p>
          <a:p>
            <a:pPr marL="0" marR="0" lvl="0" indent="0" defTabSz="914400" rtl="0" eaLnBrk="1" fontAlgn="base" latinLnBrk="0" hangingPunct="1">
              <a:spcBef>
                <a:spcPct val="20000"/>
              </a:spcBef>
              <a:spcAft>
                <a:spcPts val="1200"/>
              </a:spcAft>
              <a:buClrTx/>
              <a:buSzTx/>
              <a:buFont typeface="Wingdings" panose="05000000000000000000" pitchFamily="2" charset="2"/>
              <a:buNone/>
              <a:tabLst/>
              <a:defRPr/>
            </a:pPr>
            <a:r>
              <a:rPr kumimoji="0" lang="en-US" altLang="en-US" sz="2100" b="1" i="0" u="none" strike="noStrike" kern="1200" cap="none" spc="0" normalizeH="0" baseline="0" noProof="0" dirty="0">
                <a:ln>
                  <a:noFill/>
                </a:ln>
                <a:effectLst/>
                <a:uLnTx/>
                <a:uFillTx/>
                <a:latin typeface="Arial" pitchFamily="34" charset="0"/>
                <a:ea typeface="+mn-ea"/>
                <a:cs typeface="Arial" pitchFamily="34" charset="0"/>
              </a:rPr>
              <a:t>Situation: </a:t>
            </a:r>
            <a:r>
              <a:rPr kumimoji="0" lang="en-US" sz="2100" b="0" i="0" u="none" strike="noStrike" kern="1200" cap="none" spc="0" normalizeH="0" baseline="0" noProof="0" dirty="0">
                <a:ln>
                  <a:noFill/>
                </a:ln>
                <a:effectLst/>
                <a:uLnTx/>
                <a:uFillTx/>
                <a:latin typeface="Arial" charset="0"/>
                <a:ea typeface="+mn-ea"/>
                <a:cs typeface="Arial" pitchFamily="34" charset="0"/>
              </a:rPr>
              <a:t>A teacher with seasonal affective disorder (SAD) was experiencing extreme fatigue that was expected to persist for several months due to a change in medication and the onset of winter. </a:t>
            </a:r>
          </a:p>
          <a:p>
            <a:pPr marL="0" marR="0" lvl="0" indent="0" defTabSz="914400" rtl="0" eaLnBrk="1" fontAlgn="base" latinLnBrk="0" hangingPunct="1">
              <a:spcBef>
                <a:spcPct val="20000"/>
              </a:spcBef>
              <a:spcAft>
                <a:spcPct val="0"/>
              </a:spcAft>
              <a:buClrTx/>
              <a:buSzTx/>
              <a:buFont typeface="Wingdings" panose="05000000000000000000" pitchFamily="2" charset="2"/>
              <a:buNone/>
              <a:tabLst/>
              <a:defRPr/>
            </a:pPr>
            <a:r>
              <a:rPr kumimoji="0" lang="en-US" altLang="en-US" sz="2100" b="1" i="0" u="none" strike="noStrike" kern="1200" cap="none" spc="0" normalizeH="0" baseline="0" noProof="0" dirty="0">
                <a:ln>
                  <a:noFill/>
                </a:ln>
                <a:effectLst/>
                <a:uLnTx/>
                <a:uFillTx/>
                <a:latin typeface="Arial" pitchFamily="34" charset="0"/>
                <a:ea typeface="+mn-ea"/>
                <a:cs typeface="Arial" pitchFamily="34" charset="0"/>
              </a:rPr>
              <a:t>Solution: </a:t>
            </a:r>
            <a:r>
              <a:rPr lang="en-US" altLang="en-US" sz="2100" dirty="0">
                <a:latin typeface="Arial" charset="0"/>
              </a:rPr>
              <a:t>The employee</a:t>
            </a:r>
            <a:r>
              <a:rPr kumimoji="0" lang="en-US" sz="2100" b="0" i="0" u="none" strike="noStrike" kern="1200" cap="none" spc="0" normalizeH="0" baseline="0" noProof="0" dirty="0">
                <a:ln>
                  <a:noFill/>
                </a:ln>
                <a:effectLst/>
                <a:uLnTx/>
                <a:uFillTx/>
                <a:latin typeface="Arial" charset="0"/>
                <a:ea typeface="+mn-ea"/>
                <a:cs typeface="Arial" pitchFamily="34" charset="0"/>
              </a:rPr>
              <a:t> was temporarily accommodated with the removal of two extra duty requirements. The employer found no hardship in removing early and late bus duties during the winter months to address the extreme fatigue.</a:t>
            </a:r>
            <a:endParaRPr lang="en-US" sz="2100" dirty="0"/>
          </a:p>
        </p:txBody>
      </p:sp>
      <p:sp>
        <p:nvSpPr>
          <p:cNvPr id="4" name="Slide Number Placeholder 3">
            <a:extLst>
              <a:ext uri="{FF2B5EF4-FFF2-40B4-BE49-F238E27FC236}">
                <a16:creationId xmlns:a16="http://schemas.microsoft.com/office/drawing/2014/main" id="{DF3C5D55-A67E-48A6-B7B7-82C15AF29F9C}"/>
              </a:ext>
            </a:extLst>
          </p:cNvPr>
          <p:cNvSpPr>
            <a:spLocks noGrp="1"/>
          </p:cNvSpPr>
          <p:nvPr>
            <p:ph type="sldNum" sz="quarter" idx="12"/>
          </p:nvPr>
        </p:nvSpPr>
        <p:spPr>
          <a:xfrm>
            <a:off x="11206204" y="63549"/>
            <a:ext cx="544875" cy="365125"/>
          </a:xfrm>
        </p:spPr>
        <p:txBody>
          <a:bodyPr>
            <a:normAutofit/>
          </a:bodyPr>
          <a:lstStyle/>
          <a:p>
            <a:pPr>
              <a:lnSpc>
                <a:spcPct val="90000"/>
              </a:lnSpc>
              <a:spcAft>
                <a:spcPts val="600"/>
              </a:spcAft>
            </a:pPr>
            <a:fld id="{D57F1E4F-1CFF-5643-939E-217C01CDF565}" type="slidenum">
              <a:rPr lang="en-US" smtClean="0"/>
              <a:pPr>
                <a:lnSpc>
                  <a:spcPct val="90000"/>
                </a:lnSpc>
                <a:spcAft>
                  <a:spcPts val="600"/>
                </a:spcAft>
              </a:pPr>
              <a:t>20</a:t>
            </a:fld>
            <a:endParaRPr lang="en-US" dirty="0"/>
          </a:p>
        </p:txBody>
      </p:sp>
      <p:pic>
        <p:nvPicPr>
          <p:cNvPr id="6" name="Picture 5">
            <a:extLst>
              <a:ext uri="{FF2B5EF4-FFF2-40B4-BE49-F238E27FC236}">
                <a16:creationId xmlns:a16="http://schemas.microsoft.com/office/drawing/2014/main" id="{B66922DD-19F8-44D7-A14B-C294AFAED63A}"/>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474208" y="1989438"/>
            <a:ext cx="3136600" cy="3869362"/>
          </a:xfrm>
          <a:prstGeom prst="rect">
            <a:avLst/>
          </a:prstGeom>
        </p:spPr>
      </p:pic>
    </p:spTree>
    <p:extLst>
      <p:ext uri="{BB962C8B-B14F-4D97-AF65-F5344CB8AC3E}">
        <p14:creationId xmlns:p14="http://schemas.microsoft.com/office/powerpoint/2010/main" val="1998839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85DC6-1F09-45CB-96C2-B45ADE747705}"/>
              </a:ext>
            </a:extLst>
          </p:cNvPr>
          <p:cNvSpPr>
            <a:spLocks noGrp="1"/>
          </p:cNvSpPr>
          <p:nvPr>
            <p:ph type="title"/>
          </p:nvPr>
        </p:nvSpPr>
        <p:spPr>
          <a:xfrm>
            <a:off x="581192" y="702156"/>
            <a:ext cx="11029616" cy="1013800"/>
          </a:xfrm>
        </p:spPr>
        <p:txBody>
          <a:bodyPr>
            <a:normAutofit/>
          </a:bodyPr>
          <a:lstStyle/>
          <a:p>
            <a:r>
              <a:rPr lang="en-US" dirty="0"/>
              <a:t>Lesson 4: Temporary Accommodations Can get You There</a:t>
            </a:r>
          </a:p>
        </p:txBody>
      </p:sp>
      <p:sp>
        <p:nvSpPr>
          <p:cNvPr id="3" name="Content Placeholder 2">
            <a:extLst>
              <a:ext uri="{FF2B5EF4-FFF2-40B4-BE49-F238E27FC236}">
                <a16:creationId xmlns:a16="http://schemas.microsoft.com/office/drawing/2014/main" id="{55550E69-AFEC-4C56-8D0E-778FFA5356B7}"/>
              </a:ext>
            </a:extLst>
          </p:cNvPr>
          <p:cNvSpPr>
            <a:spLocks noGrp="1"/>
          </p:cNvSpPr>
          <p:nvPr>
            <p:ph idx="1"/>
          </p:nvPr>
        </p:nvSpPr>
        <p:spPr>
          <a:xfrm>
            <a:off x="581192" y="2180496"/>
            <a:ext cx="7401273" cy="4232661"/>
          </a:xfrm>
        </p:spPr>
        <p:txBody>
          <a:bodyPr>
            <a:normAutofit lnSpcReduction="10000"/>
          </a:bodyPr>
          <a:lstStyle/>
          <a:p>
            <a:pPr marL="310896" marR="0" lvl="0" indent="-310896" defTabSz="914400" rtl="0" eaLnBrk="1" fontAlgn="base" latinLnBrk="0" hangingPunct="1">
              <a:lnSpc>
                <a:spcPct val="90000"/>
              </a:lnSpc>
              <a:spcBef>
                <a:spcPct val="20000"/>
              </a:spcBef>
              <a:spcAft>
                <a:spcPts val="1200"/>
              </a:spcAft>
              <a:buClrTx/>
              <a:buSzTx/>
              <a:buFont typeface="Wingdings" panose="05000000000000000000" pitchFamily="2" charset="2"/>
              <a:buChar char="§"/>
              <a:tabLst/>
              <a:defRPr/>
            </a:pPr>
            <a:r>
              <a:rPr lang="en-US" altLang="en-US" sz="2200" dirty="0">
                <a:latin typeface="Arial" pitchFamily="34" charset="0"/>
              </a:rPr>
              <a:t>Shows</a:t>
            </a:r>
            <a:r>
              <a:rPr kumimoji="0" lang="en-US" altLang="en-US" sz="2200" b="0" i="0" u="none" strike="noStrike" kern="1200" cap="none" spc="0" normalizeH="0" baseline="0" noProof="0" dirty="0">
                <a:ln>
                  <a:noFill/>
                </a:ln>
                <a:effectLst/>
                <a:uLnTx/>
                <a:uFillTx/>
                <a:latin typeface="Arial" pitchFamily="34" charset="0"/>
                <a:ea typeface="+mn-ea"/>
                <a:cs typeface="Arial" pitchFamily="34" charset="0"/>
              </a:rPr>
              <a:t> good faith effort</a:t>
            </a:r>
          </a:p>
          <a:p>
            <a:pPr marL="310896" marR="0" lvl="0" indent="-310896" defTabSz="914400" rtl="0" eaLnBrk="1" fontAlgn="base" latinLnBrk="0" hangingPunct="1">
              <a:lnSpc>
                <a:spcPct val="90000"/>
              </a:lnSpc>
              <a:spcBef>
                <a:spcPct val="20000"/>
              </a:spcBef>
              <a:spcAft>
                <a:spcPts val="1200"/>
              </a:spcAft>
              <a:buClrTx/>
              <a:buSzTx/>
              <a:buFont typeface="Wingdings" panose="05000000000000000000" pitchFamily="2" charset="2"/>
              <a:buChar char="§"/>
              <a:tabLst/>
              <a:defRPr/>
            </a:pPr>
            <a:r>
              <a:rPr kumimoji="0" lang="en-US" altLang="en-US" sz="2200" b="0" i="0" u="none" strike="noStrike" kern="1200" cap="none" spc="0" normalizeH="0" baseline="0" noProof="0" dirty="0">
                <a:ln>
                  <a:noFill/>
                </a:ln>
                <a:effectLst/>
                <a:uLnTx/>
                <a:uFillTx/>
                <a:latin typeface="Arial" pitchFamily="34" charset="0"/>
                <a:ea typeface="+mn-ea"/>
                <a:cs typeface="Arial" pitchFamily="34" charset="0"/>
              </a:rPr>
              <a:t>Keeps employees working/expedites return to work</a:t>
            </a:r>
          </a:p>
          <a:p>
            <a:pPr marL="310896" marR="0" lvl="0" indent="-310896" defTabSz="914400" rtl="0" eaLnBrk="1" fontAlgn="base" latinLnBrk="0" hangingPunct="1">
              <a:lnSpc>
                <a:spcPct val="90000"/>
              </a:lnSpc>
              <a:spcBef>
                <a:spcPct val="20000"/>
              </a:spcBef>
              <a:spcAft>
                <a:spcPct val="0"/>
              </a:spcAft>
              <a:buClrTx/>
              <a:buSzTx/>
              <a:buFont typeface="Wingdings" panose="05000000000000000000" pitchFamily="2" charset="2"/>
              <a:buChar char="§"/>
              <a:tabLst/>
              <a:defRPr/>
            </a:pPr>
            <a:r>
              <a:rPr kumimoji="0" lang="en-US" altLang="en-US" sz="2200" b="0" i="0" u="none" strike="noStrike" kern="1200" cap="none" spc="0" normalizeH="0" baseline="0" noProof="0" dirty="0">
                <a:ln>
                  <a:noFill/>
                </a:ln>
                <a:effectLst/>
                <a:uLnTx/>
                <a:uFillTx/>
                <a:latin typeface="Arial" pitchFamily="34" charset="0"/>
                <a:ea typeface="+mn-ea"/>
                <a:cs typeface="Arial" pitchFamily="34" charset="0"/>
              </a:rPr>
              <a:t>Could be ADA violation if not granted </a:t>
            </a:r>
          </a:p>
          <a:p>
            <a:pPr marL="0" marR="0" lvl="0" indent="0" defTabSz="914400" rtl="0" eaLnBrk="1" fontAlgn="base" latinLnBrk="0" hangingPunct="1">
              <a:lnSpc>
                <a:spcPct val="90000"/>
              </a:lnSpc>
              <a:spcBef>
                <a:spcPct val="20000"/>
              </a:spcBef>
              <a:spcAft>
                <a:spcPct val="0"/>
              </a:spcAft>
              <a:buClrTx/>
              <a:buSzTx/>
              <a:buFont typeface="Wingdings" panose="05000000000000000000" pitchFamily="2" charset="2"/>
              <a:buNone/>
              <a:tabLst/>
              <a:defRPr/>
            </a:pPr>
            <a:endParaRPr kumimoji="0" lang="en-US" altLang="en-US" sz="1500" b="0" i="0" u="none" strike="noStrike" kern="1200" cap="none" spc="0" normalizeH="0" baseline="0" noProof="0" dirty="0">
              <a:ln>
                <a:noFill/>
              </a:ln>
              <a:effectLst/>
              <a:uLnTx/>
              <a:uFillTx/>
              <a:latin typeface="Arial" pitchFamily="34" charset="0"/>
              <a:ea typeface="+mn-ea"/>
              <a:cs typeface="Arial" pitchFamily="34" charset="0"/>
            </a:endParaRPr>
          </a:p>
          <a:p>
            <a:pPr marL="0" marR="0" lvl="0" indent="0" defTabSz="914400" rtl="0" eaLnBrk="1" fontAlgn="base" latinLnBrk="0" hangingPunct="1">
              <a:lnSpc>
                <a:spcPct val="90000"/>
              </a:lnSpc>
              <a:spcBef>
                <a:spcPct val="20000"/>
              </a:spcBef>
              <a:spcAft>
                <a:spcPts val="1200"/>
              </a:spcAft>
              <a:buClrTx/>
              <a:buSzTx/>
              <a:buFont typeface="Wingdings" panose="05000000000000000000" pitchFamily="2" charset="2"/>
              <a:buNone/>
              <a:tabLst/>
              <a:defRPr/>
            </a:pPr>
            <a:r>
              <a:rPr kumimoji="0" lang="en-US" altLang="en-US" b="1" i="0" u="none" strike="noStrike" kern="1200" cap="none" spc="0" normalizeH="0" baseline="0" noProof="0" dirty="0">
                <a:ln>
                  <a:noFill/>
                </a:ln>
                <a:effectLst/>
                <a:uLnTx/>
                <a:uFillTx/>
                <a:latin typeface="Arial" pitchFamily="34" charset="0"/>
                <a:ea typeface="+mn-ea"/>
                <a:cs typeface="Arial" pitchFamily="34" charset="0"/>
              </a:rPr>
              <a:t>Situation: </a:t>
            </a:r>
            <a:r>
              <a:rPr kumimoji="0" lang="en-US" altLang="en-US" b="0" i="0" u="none" strike="noStrike" kern="1200" cap="none" spc="0" normalizeH="0" baseline="0" noProof="0" dirty="0">
                <a:ln>
                  <a:noFill/>
                </a:ln>
                <a:effectLst/>
                <a:uLnTx/>
                <a:uFillTx/>
                <a:latin typeface="Arial" pitchFamily="34" charset="0"/>
                <a:ea typeface="+mn-ea"/>
                <a:cs typeface="Arial" pitchFamily="34" charset="0"/>
              </a:rPr>
              <a:t>An employee who was recently diagnosed with hypersomnia was taking new medications but continued to struggle </a:t>
            </a:r>
            <a:br>
              <a:rPr kumimoji="0" lang="en-US" altLang="en-US" b="0" i="0" u="none" strike="noStrike" kern="1200" cap="none" spc="0" normalizeH="0" baseline="0" noProof="0" dirty="0">
                <a:ln>
                  <a:noFill/>
                </a:ln>
                <a:effectLst/>
                <a:uLnTx/>
                <a:uFillTx/>
                <a:latin typeface="Arial" pitchFamily="34" charset="0"/>
                <a:ea typeface="+mn-ea"/>
                <a:cs typeface="Arial" pitchFamily="34" charset="0"/>
              </a:rPr>
            </a:br>
            <a:r>
              <a:rPr kumimoji="0" lang="en-US" altLang="en-US" b="0" i="0" u="none" strike="noStrike" kern="1200" cap="none" spc="0" normalizeH="0" baseline="0" noProof="0" dirty="0">
                <a:ln>
                  <a:noFill/>
                </a:ln>
                <a:effectLst/>
                <a:uLnTx/>
                <a:uFillTx/>
                <a:latin typeface="Arial" pitchFamily="34" charset="0"/>
                <a:ea typeface="+mn-ea"/>
                <a:cs typeface="Arial" pitchFamily="34" charset="0"/>
              </a:rPr>
              <a:t>with getting to work on time.</a:t>
            </a:r>
          </a:p>
          <a:p>
            <a:pPr marL="0" marR="0" lvl="0" indent="0" defTabSz="914400" rtl="0" eaLnBrk="1" fontAlgn="base" latinLnBrk="0" hangingPunct="1">
              <a:lnSpc>
                <a:spcPct val="90000"/>
              </a:lnSpc>
              <a:spcBef>
                <a:spcPct val="20000"/>
              </a:spcBef>
              <a:spcAft>
                <a:spcPts val="1200"/>
              </a:spcAft>
              <a:buClrTx/>
              <a:buSzTx/>
              <a:buFont typeface="Wingdings" panose="05000000000000000000" pitchFamily="2" charset="2"/>
              <a:buNone/>
              <a:tabLst/>
              <a:defRPr/>
            </a:pPr>
            <a:r>
              <a:rPr kumimoji="0" lang="en-US" altLang="en-US" b="1" i="0" u="none" strike="noStrike" kern="1200" cap="none" spc="0" normalizeH="0" baseline="0" noProof="0" dirty="0">
                <a:ln>
                  <a:noFill/>
                </a:ln>
                <a:effectLst/>
                <a:uLnTx/>
                <a:uFillTx/>
                <a:latin typeface="Arial" pitchFamily="34" charset="0"/>
                <a:ea typeface="+mn-ea"/>
                <a:cs typeface="Arial" pitchFamily="34" charset="0"/>
              </a:rPr>
              <a:t>Solution: </a:t>
            </a:r>
            <a:r>
              <a:rPr kumimoji="0" lang="en-US" altLang="en-US" b="0" i="0" u="none" strike="noStrike" kern="1200" cap="none" spc="0" normalizeH="0" baseline="0" noProof="0" dirty="0">
                <a:ln>
                  <a:noFill/>
                </a:ln>
                <a:effectLst/>
                <a:uLnTx/>
                <a:uFillTx/>
                <a:latin typeface="Arial" pitchFamily="34" charset="0"/>
                <a:ea typeface="+mn-ea"/>
                <a:cs typeface="Arial" pitchFamily="34" charset="0"/>
              </a:rPr>
              <a:t>The employer agreed to a temporary flexible schedule while adjusting to the medication. The health care provider believed this would be effective. Options were also explored to help the employee remain more alert throughout the day.</a:t>
            </a:r>
          </a:p>
          <a:p>
            <a:pPr marL="0" marR="0" lvl="0" indent="0" defTabSz="914400" rtl="0" eaLnBrk="1" fontAlgn="base" latinLnBrk="0" hangingPunct="1">
              <a:lnSpc>
                <a:spcPct val="90000"/>
              </a:lnSpc>
              <a:spcBef>
                <a:spcPct val="20000"/>
              </a:spcBef>
              <a:spcAft>
                <a:spcPct val="0"/>
              </a:spcAft>
              <a:buClrTx/>
              <a:buSzTx/>
              <a:buFont typeface="Wingdings" panose="05000000000000000000" pitchFamily="2" charset="2"/>
              <a:buNone/>
              <a:tabLst/>
              <a:defRPr/>
            </a:pPr>
            <a:r>
              <a:rPr kumimoji="0" lang="en-US" altLang="en-US" b="1" i="0" u="none" strike="noStrike" kern="1200" cap="none" spc="0" normalizeH="0" baseline="0" noProof="0" dirty="0">
                <a:ln>
                  <a:noFill/>
                </a:ln>
                <a:effectLst/>
                <a:uLnTx/>
                <a:uFillTx/>
                <a:latin typeface="Arial" pitchFamily="34" charset="0"/>
                <a:ea typeface="+mn-ea"/>
                <a:cs typeface="Arial" pitchFamily="34" charset="0"/>
              </a:rPr>
              <a:t>Temporary or Trial Accommodations </a:t>
            </a:r>
            <a:r>
              <a:rPr kumimoji="0" lang="en-US" altLang="en-US" b="0" i="0" u="none" strike="noStrike" kern="1200" cap="none" spc="0" normalizeH="0" baseline="0" noProof="0" dirty="0">
                <a:ln>
                  <a:noFill/>
                </a:ln>
                <a:effectLst/>
                <a:uLnTx/>
                <a:uFillTx/>
                <a:latin typeface="Arial" pitchFamily="34" charset="0"/>
                <a:ea typeface="+mn-ea"/>
                <a:cs typeface="Arial" pitchFamily="34" charset="0"/>
                <a:hlinkClick r:id="rId3"/>
              </a:rPr>
              <a:t>https://AskJAN.org/topics/Temporary-Accommodations.cfm</a:t>
            </a:r>
            <a:r>
              <a:rPr kumimoji="0" lang="en-US" altLang="en-US" b="0" i="0" u="none" strike="noStrike" kern="1200" cap="none" spc="0" normalizeH="0" baseline="0" noProof="0" dirty="0">
                <a:ln>
                  <a:noFill/>
                </a:ln>
                <a:effectLst/>
                <a:uLnTx/>
                <a:uFillTx/>
                <a:latin typeface="Arial" pitchFamily="34" charset="0"/>
                <a:ea typeface="+mn-ea"/>
                <a:cs typeface="Arial" pitchFamily="34" charset="0"/>
              </a:rPr>
              <a:t> </a:t>
            </a:r>
          </a:p>
          <a:p>
            <a:pPr>
              <a:lnSpc>
                <a:spcPct val="90000"/>
              </a:lnSpc>
            </a:pPr>
            <a:endParaRPr lang="en-US" sz="1500" dirty="0"/>
          </a:p>
        </p:txBody>
      </p:sp>
      <p:sp>
        <p:nvSpPr>
          <p:cNvPr id="4" name="Slide Number Placeholder 3">
            <a:extLst>
              <a:ext uri="{FF2B5EF4-FFF2-40B4-BE49-F238E27FC236}">
                <a16:creationId xmlns:a16="http://schemas.microsoft.com/office/drawing/2014/main" id="{673DCB02-F853-4D8E-B6EA-7717FC926D37}"/>
              </a:ext>
            </a:extLst>
          </p:cNvPr>
          <p:cNvSpPr>
            <a:spLocks noGrp="1"/>
          </p:cNvSpPr>
          <p:nvPr>
            <p:ph type="sldNum" sz="quarter" idx="12"/>
          </p:nvPr>
        </p:nvSpPr>
        <p:spPr>
          <a:xfrm>
            <a:off x="11193848" y="63549"/>
            <a:ext cx="544875" cy="365125"/>
          </a:xfrm>
        </p:spPr>
        <p:txBody>
          <a:bodyPr>
            <a:normAutofit/>
          </a:bodyPr>
          <a:lstStyle/>
          <a:p>
            <a:pPr>
              <a:lnSpc>
                <a:spcPct val="90000"/>
              </a:lnSpc>
              <a:spcAft>
                <a:spcPts val="600"/>
              </a:spcAft>
            </a:pPr>
            <a:fld id="{D57F1E4F-1CFF-5643-939E-217C01CDF565}" type="slidenum">
              <a:rPr lang="en-US" smtClean="0"/>
              <a:pPr>
                <a:lnSpc>
                  <a:spcPct val="90000"/>
                </a:lnSpc>
                <a:spcAft>
                  <a:spcPts val="600"/>
                </a:spcAft>
              </a:pPr>
              <a:t>21</a:t>
            </a:fld>
            <a:endParaRPr lang="en-US"/>
          </a:p>
        </p:txBody>
      </p:sp>
      <p:pic>
        <p:nvPicPr>
          <p:cNvPr id="6" name="Picture 5">
            <a:extLst>
              <a:ext uri="{FF2B5EF4-FFF2-40B4-BE49-F238E27FC236}">
                <a16:creationId xmlns:a16="http://schemas.microsoft.com/office/drawing/2014/main" id="{9A664A0B-3A9B-4689-B3D8-687C73922C98}"/>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474208" y="1989438"/>
            <a:ext cx="3163858" cy="3869362"/>
          </a:xfrm>
          <a:prstGeom prst="rect">
            <a:avLst/>
          </a:prstGeom>
        </p:spPr>
      </p:pic>
    </p:spTree>
    <p:extLst>
      <p:ext uri="{BB962C8B-B14F-4D97-AF65-F5344CB8AC3E}">
        <p14:creationId xmlns:p14="http://schemas.microsoft.com/office/powerpoint/2010/main" val="1361257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D2ACD-4AD7-47C1-AA6E-524FE0A84671}"/>
              </a:ext>
            </a:extLst>
          </p:cNvPr>
          <p:cNvSpPr>
            <a:spLocks noGrp="1"/>
          </p:cNvSpPr>
          <p:nvPr>
            <p:ph type="title"/>
          </p:nvPr>
        </p:nvSpPr>
        <p:spPr>
          <a:xfrm>
            <a:off x="581192" y="702156"/>
            <a:ext cx="11029616" cy="1013800"/>
          </a:xfrm>
        </p:spPr>
        <p:txBody>
          <a:bodyPr>
            <a:normAutofit/>
          </a:bodyPr>
          <a:lstStyle/>
          <a:p>
            <a:r>
              <a:rPr lang="en-US" dirty="0"/>
              <a:t>Lesson 5: Merge with A Transitional Work Arrangement</a:t>
            </a:r>
          </a:p>
        </p:txBody>
      </p:sp>
      <p:sp>
        <p:nvSpPr>
          <p:cNvPr id="3" name="Content Placeholder 2">
            <a:extLst>
              <a:ext uri="{FF2B5EF4-FFF2-40B4-BE49-F238E27FC236}">
                <a16:creationId xmlns:a16="http://schemas.microsoft.com/office/drawing/2014/main" id="{B64686EC-9D5E-4728-AC6A-D19640D8034E}"/>
              </a:ext>
            </a:extLst>
          </p:cNvPr>
          <p:cNvSpPr>
            <a:spLocks noGrp="1"/>
          </p:cNvSpPr>
          <p:nvPr>
            <p:ph idx="1"/>
          </p:nvPr>
        </p:nvSpPr>
        <p:spPr>
          <a:xfrm>
            <a:off x="581192" y="2051222"/>
            <a:ext cx="7225075" cy="4439760"/>
          </a:xfrm>
        </p:spPr>
        <p:txBody>
          <a:bodyPr>
            <a:normAutofit fontScale="92500" lnSpcReduction="10000"/>
          </a:bodyPr>
          <a:lstStyle/>
          <a:p>
            <a:pPr marL="310896" marR="0" lvl="0" indent="-310896" defTabSz="914400" rtl="0" eaLnBrk="1" fontAlgn="base" latinLnBrk="0" hangingPunct="1">
              <a:spcBef>
                <a:spcPct val="20000"/>
              </a:spcBef>
              <a:spcAft>
                <a:spcPts val="1200"/>
              </a:spcAft>
              <a:buClrTx/>
              <a:buSzTx/>
              <a:buFont typeface="Wingdings" panose="05000000000000000000" pitchFamily="2" charset="2"/>
              <a:buChar char="§"/>
              <a:tabLst/>
              <a:defRPr/>
            </a:pPr>
            <a:r>
              <a:rPr kumimoji="0" lang="en-US" altLang="en-US" sz="2400" b="0" i="0" u="none" strike="noStrike" kern="1200" cap="none" spc="0" normalizeH="0" baseline="0" noProof="0" dirty="0">
                <a:ln>
                  <a:noFill/>
                </a:ln>
                <a:effectLst/>
                <a:uLnTx/>
                <a:uFillTx/>
                <a:latin typeface="Arial" pitchFamily="34" charset="0"/>
                <a:ea typeface="+mn-ea"/>
                <a:cs typeface="Arial" pitchFamily="34" charset="0"/>
              </a:rPr>
              <a:t>Transition back to full-time work over a short period</a:t>
            </a:r>
          </a:p>
          <a:p>
            <a:pPr marL="310896" marR="0" lvl="0" indent="-310896" defTabSz="914400" rtl="0" eaLnBrk="1" fontAlgn="base" latinLnBrk="0" hangingPunct="1">
              <a:spcBef>
                <a:spcPct val="20000"/>
              </a:spcBef>
              <a:spcAft>
                <a:spcPts val="1200"/>
              </a:spcAft>
              <a:buClrTx/>
              <a:buSzTx/>
              <a:buFont typeface="Wingdings" panose="05000000000000000000" pitchFamily="2" charset="2"/>
              <a:buChar char="§"/>
              <a:tabLst/>
              <a:defRPr/>
            </a:pPr>
            <a:r>
              <a:rPr kumimoji="0" lang="en-US" altLang="en-US" sz="2400" b="0" i="0" u="none" strike="noStrike" kern="1200" cap="none" spc="0" normalizeH="0" baseline="0" noProof="0" dirty="0">
                <a:ln>
                  <a:noFill/>
                </a:ln>
                <a:effectLst/>
                <a:uLnTx/>
                <a:uFillTx/>
                <a:latin typeface="Arial" pitchFamily="34" charset="0"/>
                <a:ea typeface="+mn-ea"/>
                <a:cs typeface="Arial" pitchFamily="34" charset="0"/>
              </a:rPr>
              <a:t>No set requirement under the ADA to allow this</a:t>
            </a:r>
          </a:p>
          <a:p>
            <a:pPr marL="310896" marR="0" lvl="0" indent="-310896" defTabSz="914400" rtl="0" eaLnBrk="1" fontAlgn="base" latinLnBrk="0" hangingPunct="1">
              <a:spcBef>
                <a:spcPct val="20000"/>
              </a:spcBef>
              <a:spcAft>
                <a:spcPts val="1200"/>
              </a:spcAft>
              <a:buClrTx/>
              <a:buSzTx/>
              <a:buFont typeface="Wingdings" panose="05000000000000000000" pitchFamily="2" charset="2"/>
              <a:buChar char="§"/>
              <a:tabLst/>
              <a:defRPr/>
            </a:pPr>
            <a:r>
              <a:rPr kumimoji="0" lang="en-US" altLang="en-US" sz="2400" b="0" i="0" u="none" strike="noStrike" kern="1200" cap="none" spc="0" normalizeH="0" baseline="0" noProof="0" dirty="0">
                <a:ln>
                  <a:noFill/>
                </a:ln>
                <a:effectLst/>
                <a:uLnTx/>
                <a:uFillTx/>
                <a:latin typeface="Arial" pitchFamily="34" charset="0"/>
                <a:ea typeface="+mn-ea"/>
                <a:cs typeface="Arial" pitchFamily="34" charset="0"/>
              </a:rPr>
              <a:t>Can benefit the employee from a medical standpoint</a:t>
            </a:r>
          </a:p>
          <a:p>
            <a:pPr marL="310896" marR="0" lvl="0" indent="-310896" defTabSz="914400" rtl="0" eaLnBrk="1" fontAlgn="base" latinLnBrk="0" hangingPunct="1">
              <a:spcBef>
                <a:spcPct val="20000"/>
              </a:spcBef>
              <a:spcAft>
                <a:spcPts val="1200"/>
              </a:spcAft>
              <a:buClrTx/>
              <a:buSzTx/>
              <a:buFont typeface="Wingdings" panose="05000000000000000000" pitchFamily="2" charset="2"/>
              <a:buChar char="§"/>
              <a:tabLst/>
              <a:defRPr/>
            </a:pPr>
            <a:r>
              <a:rPr kumimoji="0" lang="en-US" altLang="en-US" sz="2400" b="0" i="0" u="none" strike="noStrike" kern="1200" cap="none" spc="0" normalizeH="0" baseline="0" noProof="0" dirty="0">
                <a:ln>
                  <a:noFill/>
                </a:ln>
                <a:effectLst/>
                <a:uLnTx/>
                <a:uFillTx/>
                <a:latin typeface="Arial" pitchFamily="34" charset="0"/>
                <a:ea typeface="+mn-ea"/>
                <a:cs typeface="Arial" pitchFamily="34" charset="0"/>
              </a:rPr>
              <a:t>Can benefit the employer from a productivity standpoint</a:t>
            </a:r>
          </a:p>
          <a:p>
            <a:pPr marL="0" marR="0" lvl="0" indent="0" defTabSz="914400" rtl="0" eaLnBrk="1" fontAlgn="base" latinLnBrk="0" hangingPunct="1">
              <a:spcBef>
                <a:spcPct val="20000"/>
              </a:spcBef>
              <a:spcAft>
                <a:spcPts val="1200"/>
              </a:spcAft>
              <a:buClrTx/>
              <a:buSzTx/>
              <a:buFont typeface="Wingdings" panose="05000000000000000000" pitchFamily="2" charset="2"/>
              <a:buNone/>
              <a:tabLst/>
              <a:defRPr/>
            </a:pPr>
            <a:r>
              <a:rPr kumimoji="0" lang="en-US" altLang="en-US" sz="1900" b="1" i="0" u="none" strike="noStrike" kern="1200" cap="none" spc="0" normalizeH="0" baseline="0" noProof="0" dirty="0">
                <a:ln>
                  <a:noFill/>
                </a:ln>
                <a:effectLst/>
                <a:uLnTx/>
                <a:uFillTx/>
                <a:latin typeface="Arial" pitchFamily="34" charset="0"/>
                <a:ea typeface="+mn-ea"/>
                <a:cs typeface="Arial" pitchFamily="34" charset="0"/>
              </a:rPr>
              <a:t>Situation: </a:t>
            </a:r>
            <a:r>
              <a:rPr kumimoji="0" lang="en-US" altLang="en-US" sz="1900" b="0" i="0" u="none" strike="noStrike" kern="1200" cap="none" spc="0" normalizeH="0" baseline="0" noProof="0" dirty="0">
                <a:ln>
                  <a:noFill/>
                </a:ln>
                <a:effectLst/>
                <a:uLnTx/>
                <a:uFillTx/>
                <a:latin typeface="Arial" pitchFamily="34" charset="0"/>
                <a:ea typeface="+mn-ea"/>
                <a:cs typeface="Arial" pitchFamily="34" charset="0"/>
              </a:rPr>
              <a:t>A custodian who was </a:t>
            </a:r>
            <a:r>
              <a:rPr lang="en-US" altLang="en-US" sz="1900" dirty="0">
                <a:latin typeface="Arial" pitchFamily="34" charset="0"/>
              </a:rPr>
              <a:t>experiencing ongoing effects from COVID-19 </a:t>
            </a:r>
            <a:r>
              <a:rPr kumimoji="0" lang="en-US" altLang="en-US" sz="1900" b="0" i="0" u="none" strike="noStrike" kern="1200" cap="none" spc="0" normalizeH="0" baseline="0" noProof="0" dirty="0">
                <a:ln>
                  <a:noFill/>
                </a:ln>
                <a:effectLst/>
                <a:uLnTx/>
                <a:uFillTx/>
                <a:latin typeface="Arial" pitchFamily="34" charset="0"/>
                <a:ea typeface="+mn-ea"/>
                <a:cs typeface="Arial" pitchFamily="34" charset="0"/>
              </a:rPr>
              <a:t>was able to work but not at full capacity. The employee asked to return part-time and gradually increase hours over several weeks.</a:t>
            </a:r>
          </a:p>
          <a:p>
            <a:pPr marL="0" marR="0" lvl="0" indent="0" defTabSz="914400" rtl="0" eaLnBrk="1" fontAlgn="base" latinLnBrk="0" hangingPunct="1">
              <a:spcBef>
                <a:spcPct val="20000"/>
              </a:spcBef>
              <a:spcAft>
                <a:spcPct val="0"/>
              </a:spcAft>
              <a:buClrTx/>
              <a:buSzTx/>
              <a:buFont typeface="Wingdings" panose="05000000000000000000" pitchFamily="2" charset="2"/>
              <a:buNone/>
              <a:tabLst/>
              <a:defRPr/>
            </a:pPr>
            <a:r>
              <a:rPr kumimoji="0" lang="en-US" altLang="en-US" sz="1900" b="1" i="0" u="none" strike="noStrike" kern="1200" cap="none" spc="0" normalizeH="0" baseline="0" noProof="0" dirty="0">
                <a:ln>
                  <a:noFill/>
                </a:ln>
                <a:effectLst/>
                <a:uLnTx/>
                <a:uFillTx/>
                <a:latin typeface="Arial" pitchFamily="34" charset="0"/>
                <a:ea typeface="+mn-ea"/>
                <a:cs typeface="Arial" pitchFamily="34" charset="0"/>
              </a:rPr>
              <a:t>Solution:</a:t>
            </a:r>
            <a:r>
              <a:rPr kumimoji="0" lang="en-US" altLang="en-US" sz="1900" b="0" i="0" u="none" strike="noStrike" kern="1200" cap="none" spc="0" normalizeH="0" baseline="0" noProof="0" dirty="0">
                <a:ln>
                  <a:noFill/>
                </a:ln>
                <a:effectLst/>
                <a:uLnTx/>
                <a:uFillTx/>
                <a:latin typeface="Arial" pitchFamily="34" charset="0"/>
                <a:ea typeface="+mn-ea"/>
                <a:cs typeface="Arial" pitchFamily="34" charset="0"/>
              </a:rPr>
              <a:t> The employer agreed to a transitional work arrangement for 6 weeks, with the expectation that the employee would be able to resume full-time work at the end of the transitional period.</a:t>
            </a:r>
            <a:endParaRPr lang="en-US" sz="1700" dirty="0"/>
          </a:p>
        </p:txBody>
      </p:sp>
      <p:sp>
        <p:nvSpPr>
          <p:cNvPr id="4" name="Slide Number Placeholder 3">
            <a:extLst>
              <a:ext uri="{FF2B5EF4-FFF2-40B4-BE49-F238E27FC236}">
                <a16:creationId xmlns:a16="http://schemas.microsoft.com/office/drawing/2014/main" id="{ED638247-806D-41E7-A5F0-F547012E3201}"/>
              </a:ext>
            </a:extLst>
          </p:cNvPr>
          <p:cNvSpPr>
            <a:spLocks noGrp="1"/>
          </p:cNvSpPr>
          <p:nvPr>
            <p:ph type="sldNum" sz="quarter" idx="12"/>
          </p:nvPr>
        </p:nvSpPr>
        <p:spPr>
          <a:xfrm>
            <a:off x="11193847" y="55053"/>
            <a:ext cx="544875" cy="365125"/>
          </a:xfrm>
        </p:spPr>
        <p:txBody>
          <a:bodyPr>
            <a:normAutofit/>
          </a:bodyPr>
          <a:lstStyle/>
          <a:p>
            <a:pPr>
              <a:lnSpc>
                <a:spcPct val="90000"/>
              </a:lnSpc>
              <a:spcAft>
                <a:spcPts val="600"/>
              </a:spcAft>
            </a:pPr>
            <a:fld id="{D57F1E4F-1CFF-5643-939E-217C01CDF565}" type="slidenum">
              <a:rPr lang="en-US" smtClean="0"/>
              <a:pPr>
                <a:lnSpc>
                  <a:spcPct val="90000"/>
                </a:lnSpc>
                <a:spcAft>
                  <a:spcPts val="600"/>
                </a:spcAft>
              </a:pPr>
              <a:t>22</a:t>
            </a:fld>
            <a:endParaRPr lang="en-US" dirty="0"/>
          </a:p>
        </p:txBody>
      </p:sp>
      <p:pic>
        <p:nvPicPr>
          <p:cNvPr id="6" name="Picture 5">
            <a:extLst>
              <a:ext uri="{FF2B5EF4-FFF2-40B4-BE49-F238E27FC236}">
                <a16:creationId xmlns:a16="http://schemas.microsoft.com/office/drawing/2014/main" id="{A9B8FE33-F2A6-4AE3-8971-97E80BEE112E}"/>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051801" y="2051222"/>
            <a:ext cx="3529360" cy="3904915"/>
          </a:xfrm>
          <a:prstGeom prst="rect">
            <a:avLst/>
          </a:prstGeom>
        </p:spPr>
      </p:pic>
    </p:spTree>
    <p:extLst>
      <p:ext uri="{BB962C8B-B14F-4D97-AF65-F5344CB8AC3E}">
        <p14:creationId xmlns:p14="http://schemas.microsoft.com/office/powerpoint/2010/main" val="1827824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12EFF-D4E9-4EBC-BB10-19F2A259AD0B}"/>
              </a:ext>
            </a:extLst>
          </p:cNvPr>
          <p:cNvSpPr>
            <a:spLocks noGrp="1"/>
          </p:cNvSpPr>
          <p:nvPr>
            <p:ph type="title"/>
          </p:nvPr>
        </p:nvSpPr>
        <p:spPr>
          <a:xfrm>
            <a:off x="581192" y="702156"/>
            <a:ext cx="11029616" cy="1013800"/>
          </a:xfrm>
        </p:spPr>
        <p:txBody>
          <a:bodyPr>
            <a:normAutofit/>
          </a:bodyPr>
          <a:lstStyle/>
          <a:p>
            <a:r>
              <a:rPr lang="en-US" dirty="0"/>
              <a:t>Wrong Turns: SAW/RTW and Medical Information</a:t>
            </a:r>
          </a:p>
        </p:txBody>
      </p:sp>
      <p:pic>
        <p:nvPicPr>
          <p:cNvPr id="6" name="Picture 5">
            <a:extLst>
              <a:ext uri="{FF2B5EF4-FFF2-40B4-BE49-F238E27FC236}">
                <a16:creationId xmlns:a16="http://schemas.microsoft.com/office/drawing/2014/main" id="{E000D1EC-A564-44BA-BA86-3DECFD5B86B4}"/>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5675" y="2361056"/>
            <a:ext cx="4865625" cy="3649219"/>
          </a:xfrm>
          <a:prstGeom prst="rect">
            <a:avLst/>
          </a:prstGeom>
        </p:spPr>
      </p:pic>
      <p:sp>
        <p:nvSpPr>
          <p:cNvPr id="3" name="Content Placeholder 2">
            <a:extLst>
              <a:ext uri="{FF2B5EF4-FFF2-40B4-BE49-F238E27FC236}">
                <a16:creationId xmlns:a16="http://schemas.microsoft.com/office/drawing/2014/main" id="{F14600BE-DD2D-4C4F-817F-E777E8FDC9C6}"/>
              </a:ext>
            </a:extLst>
          </p:cNvPr>
          <p:cNvSpPr>
            <a:spLocks noGrp="1"/>
          </p:cNvSpPr>
          <p:nvPr>
            <p:ph idx="1"/>
          </p:nvPr>
        </p:nvSpPr>
        <p:spPr>
          <a:xfrm>
            <a:off x="6335805" y="2180496"/>
            <a:ext cx="5275001" cy="4045683"/>
          </a:xfrm>
        </p:spPr>
        <p:txBody>
          <a:bodyPr>
            <a:normAutofit/>
          </a:bodyPr>
          <a:lstStyle/>
          <a:p>
            <a:r>
              <a:rPr lang="en-US" sz="2400" dirty="0"/>
              <a:t>Broad-reaching or inappropriate request for functional capacity eval or fitness for duty exam</a:t>
            </a:r>
          </a:p>
          <a:p>
            <a:r>
              <a:rPr lang="en-US" sz="2400" dirty="0"/>
              <a:t>Insisting on independent medical examination (IME)</a:t>
            </a:r>
          </a:p>
          <a:p>
            <a:r>
              <a:rPr lang="en-US" sz="2400" dirty="0"/>
              <a:t>Making SAW/RTW decisions based on unsubstantiated safety/direct threat concerns</a:t>
            </a:r>
          </a:p>
          <a:p>
            <a:endParaRPr lang="en-US" dirty="0"/>
          </a:p>
        </p:txBody>
      </p:sp>
      <p:sp>
        <p:nvSpPr>
          <p:cNvPr id="4" name="Slide Number Placeholder 3">
            <a:extLst>
              <a:ext uri="{FF2B5EF4-FFF2-40B4-BE49-F238E27FC236}">
                <a16:creationId xmlns:a16="http://schemas.microsoft.com/office/drawing/2014/main" id="{356F2CD3-72F9-4BCC-A936-C41C05FCC6BD}"/>
              </a:ext>
            </a:extLst>
          </p:cNvPr>
          <p:cNvSpPr>
            <a:spLocks noGrp="1"/>
          </p:cNvSpPr>
          <p:nvPr>
            <p:ph type="sldNum" sz="quarter" idx="12"/>
          </p:nvPr>
        </p:nvSpPr>
        <p:spPr>
          <a:xfrm>
            <a:off x="10681868" y="55053"/>
            <a:ext cx="1052508" cy="365125"/>
          </a:xfrm>
        </p:spPr>
        <p:txBody>
          <a:bodyPr>
            <a:normAutofit/>
          </a:bodyPr>
          <a:lstStyle/>
          <a:p>
            <a:pPr>
              <a:lnSpc>
                <a:spcPct val="90000"/>
              </a:lnSpc>
              <a:spcAft>
                <a:spcPts val="600"/>
              </a:spcAft>
            </a:pPr>
            <a:fld id="{D57F1E4F-1CFF-5643-939E-217C01CDF565}" type="slidenum">
              <a:rPr lang="en-US" smtClean="0"/>
              <a:pPr>
                <a:lnSpc>
                  <a:spcPct val="90000"/>
                </a:lnSpc>
                <a:spcAft>
                  <a:spcPts val="600"/>
                </a:spcAft>
              </a:pPr>
              <a:t>23</a:t>
            </a:fld>
            <a:endParaRPr lang="en-US" dirty="0"/>
          </a:p>
        </p:txBody>
      </p:sp>
    </p:spTree>
    <p:extLst>
      <p:ext uri="{BB962C8B-B14F-4D97-AF65-F5344CB8AC3E}">
        <p14:creationId xmlns:p14="http://schemas.microsoft.com/office/powerpoint/2010/main" val="5323583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B7295-2BA1-4011-82A1-5B28D63816C1}"/>
              </a:ext>
            </a:extLst>
          </p:cNvPr>
          <p:cNvSpPr>
            <a:spLocks noGrp="1"/>
          </p:cNvSpPr>
          <p:nvPr>
            <p:ph type="title"/>
          </p:nvPr>
        </p:nvSpPr>
        <p:spPr>
          <a:xfrm>
            <a:off x="581192" y="702156"/>
            <a:ext cx="11029616" cy="1013800"/>
          </a:xfrm>
        </p:spPr>
        <p:txBody>
          <a:bodyPr>
            <a:normAutofit/>
          </a:bodyPr>
          <a:lstStyle/>
          <a:p>
            <a:r>
              <a:rPr lang="en-US" dirty="0"/>
              <a:t>Lesson 1: Covering Too Much Ground May Go Too Far</a:t>
            </a:r>
          </a:p>
        </p:txBody>
      </p:sp>
      <p:sp>
        <p:nvSpPr>
          <p:cNvPr id="10" name="Content Placeholder 9">
            <a:extLst>
              <a:ext uri="{FF2B5EF4-FFF2-40B4-BE49-F238E27FC236}">
                <a16:creationId xmlns:a16="http://schemas.microsoft.com/office/drawing/2014/main" id="{8448C3DF-059C-4CE8-9B42-1517FFE774A3}"/>
              </a:ext>
            </a:extLst>
          </p:cNvPr>
          <p:cNvSpPr>
            <a:spLocks noGrp="1"/>
          </p:cNvSpPr>
          <p:nvPr>
            <p:ph idx="1"/>
          </p:nvPr>
        </p:nvSpPr>
        <p:spPr>
          <a:xfrm>
            <a:off x="581192" y="2180496"/>
            <a:ext cx="7225075" cy="3678303"/>
          </a:xfrm>
        </p:spPr>
        <p:txBody>
          <a:bodyPr>
            <a:normAutofit/>
          </a:bodyPr>
          <a:lstStyle/>
          <a:p>
            <a:r>
              <a:rPr lang="en-US" sz="2200" dirty="0"/>
              <a:t>Release to RTW may include information needed about abilities/limitations to proceed with accommodations</a:t>
            </a:r>
          </a:p>
          <a:p>
            <a:pPr lvl="1"/>
            <a:r>
              <a:rPr lang="en-US" sz="2000" dirty="0"/>
              <a:t>Focus on present ability to perform essential functions</a:t>
            </a:r>
          </a:p>
          <a:p>
            <a:r>
              <a:rPr lang="en-US" sz="2200" dirty="0"/>
              <a:t>FCE may identify unknown limitations</a:t>
            </a:r>
          </a:p>
          <a:p>
            <a:r>
              <a:rPr lang="en-US" sz="2200" dirty="0"/>
              <a:t>Fitness for duty</a:t>
            </a:r>
          </a:p>
          <a:p>
            <a:pPr lvl="1"/>
            <a:r>
              <a:rPr lang="en-US" sz="2000" dirty="0"/>
              <a:t>Be mindful of FMLA rules</a:t>
            </a:r>
          </a:p>
          <a:p>
            <a:pPr lvl="1"/>
            <a:r>
              <a:rPr lang="en-US" sz="2000" dirty="0"/>
              <a:t>ADA job-related and consistent with business necessity</a:t>
            </a:r>
          </a:p>
        </p:txBody>
      </p:sp>
      <p:sp>
        <p:nvSpPr>
          <p:cNvPr id="4" name="Slide Number Placeholder 3">
            <a:extLst>
              <a:ext uri="{FF2B5EF4-FFF2-40B4-BE49-F238E27FC236}">
                <a16:creationId xmlns:a16="http://schemas.microsoft.com/office/drawing/2014/main" id="{4D4E8723-EDF3-4B5A-9BC7-1862BD446FA8}"/>
              </a:ext>
            </a:extLst>
          </p:cNvPr>
          <p:cNvSpPr>
            <a:spLocks noGrp="1"/>
          </p:cNvSpPr>
          <p:nvPr>
            <p:ph type="sldNum" sz="quarter" idx="12"/>
          </p:nvPr>
        </p:nvSpPr>
        <p:spPr>
          <a:xfrm>
            <a:off x="11199504" y="64671"/>
            <a:ext cx="544875" cy="365125"/>
          </a:xfrm>
        </p:spPr>
        <p:txBody>
          <a:bodyPr>
            <a:normAutofit/>
          </a:bodyPr>
          <a:lstStyle/>
          <a:p>
            <a:pPr>
              <a:lnSpc>
                <a:spcPct val="90000"/>
              </a:lnSpc>
              <a:spcAft>
                <a:spcPts val="600"/>
              </a:spcAft>
            </a:pPr>
            <a:fld id="{D57F1E4F-1CFF-5643-939E-217C01CDF565}" type="slidenum">
              <a:rPr lang="en-US" smtClean="0"/>
              <a:pPr>
                <a:lnSpc>
                  <a:spcPct val="90000"/>
                </a:lnSpc>
                <a:spcAft>
                  <a:spcPts val="600"/>
                </a:spcAft>
              </a:pPr>
              <a:t>24</a:t>
            </a:fld>
            <a:endParaRPr lang="en-US" dirty="0"/>
          </a:p>
        </p:txBody>
      </p:sp>
      <p:pic>
        <p:nvPicPr>
          <p:cNvPr id="6" name="Content Placeholder 5">
            <a:extLst>
              <a:ext uri="{FF2B5EF4-FFF2-40B4-BE49-F238E27FC236}">
                <a16:creationId xmlns:a16="http://schemas.microsoft.com/office/drawing/2014/main" id="{2746CEE2-494D-4E77-BD04-28E8DD4B2B14}"/>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3"/>
          <a:stretch/>
        </p:blipFill>
        <p:spPr>
          <a:xfrm>
            <a:off x="8201981" y="2033517"/>
            <a:ext cx="3394264" cy="3885062"/>
          </a:xfrm>
          <a:prstGeom prst="rect">
            <a:avLst/>
          </a:prstGeom>
        </p:spPr>
      </p:pic>
    </p:spTree>
    <p:extLst>
      <p:ext uri="{BB962C8B-B14F-4D97-AF65-F5344CB8AC3E}">
        <p14:creationId xmlns:p14="http://schemas.microsoft.com/office/powerpoint/2010/main" val="28839370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7F6F8-D06C-47B9-9D28-B3FD05A3025E}"/>
              </a:ext>
            </a:extLst>
          </p:cNvPr>
          <p:cNvSpPr>
            <a:spLocks noGrp="1"/>
          </p:cNvSpPr>
          <p:nvPr>
            <p:ph type="title"/>
          </p:nvPr>
        </p:nvSpPr>
        <p:spPr>
          <a:xfrm>
            <a:off x="581192" y="702156"/>
            <a:ext cx="11029616" cy="1013800"/>
          </a:xfrm>
        </p:spPr>
        <p:txBody>
          <a:bodyPr>
            <a:normAutofit/>
          </a:bodyPr>
          <a:lstStyle/>
          <a:p>
            <a:r>
              <a:rPr lang="en-US" dirty="0"/>
              <a:t>Lesson 2: Pay attention to The signals</a:t>
            </a:r>
          </a:p>
        </p:txBody>
      </p:sp>
      <p:sp>
        <p:nvSpPr>
          <p:cNvPr id="3" name="Content Placeholder 2">
            <a:extLst>
              <a:ext uri="{FF2B5EF4-FFF2-40B4-BE49-F238E27FC236}">
                <a16:creationId xmlns:a16="http://schemas.microsoft.com/office/drawing/2014/main" id="{5E5D4A45-520C-4E4C-84E6-321A6D234479}"/>
              </a:ext>
            </a:extLst>
          </p:cNvPr>
          <p:cNvSpPr>
            <a:spLocks noGrp="1"/>
          </p:cNvSpPr>
          <p:nvPr>
            <p:ph idx="1"/>
          </p:nvPr>
        </p:nvSpPr>
        <p:spPr>
          <a:xfrm>
            <a:off x="581192" y="2011680"/>
            <a:ext cx="7225075" cy="4255008"/>
          </a:xfrm>
        </p:spPr>
        <p:txBody>
          <a:bodyPr>
            <a:normAutofit fontScale="85000" lnSpcReduction="10000"/>
          </a:bodyPr>
          <a:lstStyle/>
          <a:p>
            <a:pPr>
              <a:lnSpc>
                <a:spcPct val="90000"/>
              </a:lnSpc>
            </a:pPr>
            <a:r>
              <a:rPr lang="en-US" sz="2200" dirty="0"/>
              <a:t>Recognize what medical information is known and whether it is sufficient</a:t>
            </a:r>
          </a:p>
          <a:p>
            <a:pPr>
              <a:lnSpc>
                <a:spcPct val="90000"/>
              </a:lnSpc>
            </a:pPr>
            <a:r>
              <a:rPr lang="en-US" sz="2200" dirty="0"/>
              <a:t>Sufficient information specifies existence of an ADA disability and need for accommodation</a:t>
            </a:r>
          </a:p>
          <a:p>
            <a:pPr>
              <a:lnSpc>
                <a:spcPct val="90000"/>
              </a:lnSpc>
            </a:pPr>
            <a:r>
              <a:rPr lang="en-US" sz="2200" dirty="0"/>
              <a:t>May require IME if information is insufficient</a:t>
            </a:r>
          </a:p>
          <a:p>
            <a:pPr>
              <a:lnSpc>
                <a:spcPct val="90000"/>
              </a:lnSpc>
              <a:spcAft>
                <a:spcPts val="1200"/>
              </a:spcAft>
            </a:pPr>
            <a:r>
              <a:rPr lang="en-US" sz="2200" dirty="0"/>
              <a:t>Check other IME rules</a:t>
            </a:r>
          </a:p>
          <a:p>
            <a:pPr marL="0" indent="0">
              <a:buNone/>
            </a:pPr>
            <a:r>
              <a:rPr lang="en-US" sz="1900" b="1" dirty="0"/>
              <a:t>Situation: </a:t>
            </a:r>
            <a:r>
              <a:rPr lang="en-US" sz="1900" dirty="0"/>
              <a:t>A forklift operator wanted to request accommodations to help alleviate pain they experienced while sitting for long stretches of time. The employee provided their supervisor a medical note from their provider simply stating the employee needed to take breaks or have a different seat. </a:t>
            </a:r>
          </a:p>
          <a:p>
            <a:pPr marL="0" indent="0">
              <a:buNone/>
            </a:pPr>
            <a:r>
              <a:rPr lang="en-US" sz="1900" b="1" dirty="0"/>
              <a:t>Solution: </a:t>
            </a:r>
            <a:r>
              <a:rPr lang="en-US" sz="1900" dirty="0"/>
              <a:t>Once HR received the medical note, they explained to the employee how the note didn’t have enough information to show disability, functional limitations, and lacked information to support the accommodation request. HR gave the employee 15 days to provide sufficient information. </a:t>
            </a:r>
          </a:p>
        </p:txBody>
      </p:sp>
      <p:sp>
        <p:nvSpPr>
          <p:cNvPr id="4" name="Slide Number Placeholder 3">
            <a:extLst>
              <a:ext uri="{FF2B5EF4-FFF2-40B4-BE49-F238E27FC236}">
                <a16:creationId xmlns:a16="http://schemas.microsoft.com/office/drawing/2014/main" id="{962D3721-B757-4160-B2E1-A6912A2ACD05}"/>
              </a:ext>
            </a:extLst>
          </p:cNvPr>
          <p:cNvSpPr>
            <a:spLocks noGrp="1"/>
          </p:cNvSpPr>
          <p:nvPr>
            <p:ph type="sldNum" sz="quarter" idx="12"/>
          </p:nvPr>
        </p:nvSpPr>
        <p:spPr>
          <a:xfrm>
            <a:off x="11202415" y="79437"/>
            <a:ext cx="544875" cy="365125"/>
          </a:xfrm>
        </p:spPr>
        <p:txBody>
          <a:bodyPr>
            <a:normAutofit/>
          </a:bodyPr>
          <a:lstStyle/>
          <a:p>
            <a:pPr>
              <a:lnSpc>
                <a:spcPct val="90000"/>
              </a:lnSpc>
              <a:spcAft>
                <a:spcPts val="600"/>
              </a:spcAft>
            </a:pPr>
            <a:fld id="{D57F1E4F-1CFF-5643-939E-217C01CDF565}" type="slidenum">
              <a:rPr lang="en-US" smtClean="0"/>
              <a:pPr>
                <a:lnSpc>
                  <a:spcPct val="90000"/>
                </a:lnSpc>
                <a:spcAft>
                  <a:spcPts val="600"/>
                </a:spcAft>
              </a:pPr>
              <a:t>25</a:t>
            </a:fld>
            <a:endParaRPr lang="en-US" dirty="0"/>
          </a:p>
        </p:txBody>
      </p:sp>
      <p:pic>
        <p:nvPicPr>
          <p:cNvPr id="5" name="Picture 4">
            <a:extLst>
              <a:ext uri="{FF2B5EF4-FFF2-40B4-BE49-F238E27FC236}">
                <a16:creationId xmlns:a16="http://schemas.microsoft.com/office/drawing/2014/main" id="{605C902E-D7DB-4668-950C-3F8F0C2A5733}"/>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292558" y="2011680"/>
            <a:ext cx="3327322" cy="3678303"/>
          </a:xfrm>
          <a:prstGeom prst="rect">
            <a:avLst/>
          </a:prstGeom>
        </p:spPr>
      </p:pic>
    </p:spTree>
    <p:extLst>
      <p:ext uri="{BB962C8B-B14F-4D97-AF65-F5344CB8AC3E}">
        <p14:creationId xmlns:p14="http://schemas.microsoft.com/office/powerpoint/2010/main" val="24459265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F0B54-C853-40B5-B183-DFB7FFFC34DB}"/>
              </a:ext>
            </a:extLst>
          </p:cNvPr>
          <p:cNvSpPr>
            <a:spLocks noGrp="1"/>
          </p:cNvSpPr>
          <p:nvPr>
            <p:ph type="title"/>
          </p:nvPr>
        </p:nvSpPr>
        <p:spPr>
          <a:xfrm>
            <a:off x="581192" y="702156"/>
            <a:ext cx="11029616" cy="1013800"/>
          </a:xfrm>
        </p:spPr>
        <p:txBody>
          <a:bodyPr>
            <a:normAutofit/>
          </a:bodyPr>
          <a:lstStyle/>
          <a:p>
            <a:r>
              <a:rPr lang="en-US" dirty="0"/>
              <a:t>Lesson 3: Know Before You Go — Identify the Safety Risk</a:t>
            </a:r>
          </a:p>
        </p:txBody>
      </p:sp>
      <p:sp>
        <p:nvSpPr>
          <p:cNvPr id="3" name="Content Placeholder 2">
            <a:extLst>
              <a:ext uri="{FF2B5EF4-FFF2-40B4-BE49-F238E27FC236}">
                <a16:creationId xmlns:a16="http://schemas.microsoft.com/office/drawing/2014/main" id="{EF510645-FB34-4429-8BD1-3AB58675FB44}"/>
              </a:ext>
            </a:extLst>
          </p:cNvPr>
          <p:cNvSpPr>
            <a:spLocks noGrp="1"/>
          </p:cNvSpPr>
          <p:nvPr>
            <p:ph idx="1"/>
          </p:nvPr>
        </p:nvSpPr>
        <p:spPr>
          <a:xfrm>
            <a:off x="581192" y="2028968"/>
            <a:ext cx="7225075" cy="4677504"/>
          </a:xfrm>
        </p:spPr>
        <p:txBody>
          <a:bodyPr>
            <a:normAutofit/>
          </a:bodyPr>
          <a:lstStyle/>
          <a:p>
            <a:pPr marL="347472" indent="-347472">
              <a:lnSpc>
                <a:spcPct val="90000"/>
              </a:lnSpc>
              <a:spcBef>
                <a:spcPts val="24"/>
              </a:spcBef>
              <a:spcAft>
                <a:spcPts val="1200"/>
              </a:spcAft>
              <a:buFont typeface="Wingdings" panose="05000000000000000000" pitchFamily="2" charset="2"/>
              <a:buChar char="§"/>
              <a:defRPr/>
            </a:pPr>
            <a:r>
              <a:rPr lang="en-US" sz="2200" dirty="0"/>
              <a:t>Direct threat analysis does not include assumptions</a:t>
            </a:r>
          </a:p>
          <a:p>
            <a:pPr marL="347472" indent="-347472">
              <a:lnSpc>
                <a:spcPct val="90000"/>
              </a:lnSpc>
              <a:spcBef>
                <a:spcPts val="24"/>
              </a:spcBef>
              <a:spcAft>
                <a:spcPts val="1200"/>
              </a:spcAft>
              <a:buFont typeface="Wingdings" panose="05000000000000000000" pitchFamily="2" charset="2"/>
              <a:buChar char="§"/>
              <a:defRPr/>
            </a:pPr>
            <a:r>
              <a:rPr lang="en-US" sz="2200" dirty="0"/>
              <a:t>Significant risk of substantial harm, to employee or others, which </a:t>
            </a:r>
            <a:r>
              <a:rPr lang="en-US" sz="2200" u="sng" dirty="0"/>
              <a:t>cannot</a:t>
            </a:r>
            <a:r>
              <a:rPr lang="en-US" sz="2200" dirty="0"/>
              <a:t> be eliminated or reduced by reasonable accommodation</a:t>
            </a:r>
          </a:p>
          <a:p>
            <a:pPr lvl="1">
              <a:lnSpc>
                <a:spcPct val="90000"/>
              </a:lnSpc>
              <a:spcBef>
                <a:spcPts val="24"/>
              </a:spcBef>
              <a:defRPr/>
            </a:pPr>
            <a:r>
              <a:rPr lang="en-US" sz="1800" b="0" dirty="0"/>
              <a:t>Specific risk must be identified</a:t>
            </a:r>
          </a:p>
          <a:p>
            <a:pPr lvl="1">
              <a:lnSpc>
                <a:spcPct val="90000"/>
              </a:lnSpc>
              <a:spcBef>
                <a:spcPts val="24"/>
              </a:spcBef>
              <a:defRPr/>
            </a:pPr>
            <a:r>
              <a:rPr lang="en-US" sz="1800" dirty="0"/>
              <a:t>M</a:t>
            </a:r>
            <a:r>
              <a:rPr lang="en-US" sz="1800" b="0" dirty="0"/>
              <a:t>ust be </a:t>
            </a:r>
            <a:r>
              <a:rPr lang="en-US" sz="1800" dirty="0"/>
              <a:t>cu</a:t>
            </a:r>
            <a:r>
              <a:rPr lang="en-US" sz="1800" b="0" dirty="0"/>
              <a:t>rrent, not speculative or remote, and based on present ability to safely perform job duties</a:t>
            </a:r>
          </a:p>
          <a:p>
            <a:pPr lvl="1">
              <a:lnSpc>
                <a:spcPct val="90000"/>
              </a:lnSpc>
              <a:spcBef>
                <a:spcPts val="24"/>
              </a:spcBef>
              <a:defRPr/>
            </a:pPr>
            <a:r>
              <a:rPr lang="en-US" sz="1800" b="0" dirty="0"/>
              <a:t>Must be based on objective medical or other </a:t>
            </a:r>
            <a:r>
              <a:rPr lang="en-US" sz="1800" dirty="0"/>
              <a:t>factual</a:t>
            </a:r>
            <a:r>
              <a:rPr lang="en-US" sz="1800" b="0" dirty="0"/>
              <a:t> </a:t>
            </a:r>
            <a:br>
              <a:rPr lang="en-US" sz="1800" b="0" dirty="0"/>
            </a:br>
            <a:r>
              <a:rPr lang="en-US" sz="1800" b="0" dirty="0"/>
              <a:t>evidence</a:t>
            </a:r>
          </a:p>
          <a:p>
            <a:pPr lvl="1">
              <a:lnSpc>
                <a:spcPct val="90000"/>
              </a:lnSpc>
              <a:spcBef>
                <a:spcPts val="24"/>
              </a:spcBef>
              <a:spcAft>
                <a:spcPts val="1200"/>
              </a:spcAft>
              <a:defRPr/>
            </a:pPr>
            <a:r>
              <a:rPr lang="en-US" sz="1800" b="0" dirty="0"/>
              <a:t>Must consider reasonable accommodation</a:t>
            </a:r>
          </a:p>
          <a:p>
            <a:pPr marL="0" indent="0">
              <a:lnSpc>
                <a:spcPct val="90000"/>
              </a:lnSpc>
              <a:spcBef>
                <a:spcPts val="24"/>
              </a:spcBef>
              <a:spcAft>
                <a:spcPts val="1200"/>
              </a:spcAft>
              <a:buNone/>
              <a:defRPr/>
            </a:pPr>
            <a:r>
              <a:rPr lang="en-US" b="1" dirty="0"/>
              <a:t>ADA Tech Assist Manual, title I, Chapter IV.</a:t>
            </a:r>
            <a:br>
              <a:rPr lang="en-US" b="1" dirty="0"/>
            </a:br>
            <a:r>
              <a:rPr lang="en-US" b="1" dirty="0"/>
              <a:t>4.5 Standards Necessary for Health and Safety: A "Direct Threat“</a:t>
            </a:r>
            <a:br>
              <a:rPr lang="en-US" b="1" dirty="0"/>
            </a:br>
            <a:r>
              <a:rPr lang="en-US" dirty="0">
                <a:hlinkClick r:id="rId3"/>
              </a:rPr>
              <a:t>https://AskJAN.org/publications/ada-specific/Technical-Assistance-Manual-for-Title-I-of-the-ADA.cfm#spy-scroll-heading-60</a:t>
            </a:r>
            <a:endParaRPr lang="en-US" dirty="0"/>
          </a:p>
        </p:txBody>
      </p:sp>
      <p:sp>
        <p:nvSpPr>
          <p:cNvPr id="4" name="Slide Number Placeholder 3">
            <a:extLst>
              <a:ext uri="{FF2B5EF4-FFF2-40B4-BE49-F238E27FC236}">
                <a16:creationId xmlns:a16="http://schemas.microsoft.com/office/drawing/2014/main" id="{936731CC-E312-4838-A30F-AC229A0E719F}"/>
              </a:ext>
            </a:extLst>
          </p:cNvPr>
          <p:cNvSpPr>
            <a:spLocks noGrp="1"/>
          </p:cNvSpPr>
          <p:nvPr>
            <p:ph type="sldNum" sz="quarter" idx="12"/>
          </p:nvPr>
        </p:nvSpPr>
        <p:spPr>
          <a:xfrm>
            <a:off x="11197866" y="93257"/>
            <a:ext cx="544875" cy="365125"/>
          </a:xfrm>
        </p:spPr>
        <p:txBody>
          <a:bodyPr>
            <a:normAutofit/>
          </a:bodyPr>
          <a:lstStyle/>
          <a:p>
            <a:pPr>
              <a:lnSpc>
                <a:spcPct val="90000"/>
              </a:lnSpc>
              <a:spcAft>
                <a:spcPts val="600"/>
              </a:spcAft>
            </a:pPr>
            <a:fld id="{D57F1E4F-1CFF-5643-939E-217C01CDF565}" type="slidenum">
              <a:rPr lang="en-US" smtClean="0"/>
              <a:pPr>
                <a:lnSpc>
                  <a:spcPct val="90000"/>
                </a:lnSpc>
                <a:spcAft>
                  <a:spcPts val="600"/>
                </a:spcAft>
              </a:pPr>
              <a:t>26</a:t>
            </a:fld>
            <a:endParaRPr lang="en-US" dirty="0"/>
          </a:p>
        </p:txBody>
      </p:sp>
      <p:pic>
        <p:nvPicPr>
          <p:cNvPr id="6" name="Picture 5">
            <a:extLst>
              <a:ext uri="{FF2B5EF4-FFF2-40B4-BE49-F238E27FC236}">
                <a16:creationId xmlns:a16="http://schemas.microsoft.com/office/drawing/2014/main" id="{DDB6EE89-BEEE-4731-9DC2-0C0E26D72179}"/>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2" b="-1"/>
          <a:stretch/>
        </p:blipFill>
        <p:spPr>
          <a:xfrm>
            <a:off x="8134066" y="2028968"/>
            <a:ext cx="3471678" cy="3829832"/>
          </a:xfrm>
          <a:prstGeom prst="rect">
            <a:avLst/>
          </a:prstGeom>
        </p:spPr>
      </p:pic>
    </p:spTree>
    <p:extLst>
      <p:ext uri="{BB962C8B-B14F-4D97-AF65-F5344CB8AC3E}">
        <p14:creationId xmlns:p14="http://schemas.microsoft.com/office/powerpoint/2010/main" val="40392723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12EFF-D4E9-4EBC-BB10-19F2A259AD0B}"/>
              </a:ext>
            </a:extLst>
          </p:cNvPr>
          <p:cNvSpPr>
            <a:spLocks noGrp="1"/>
          </p:cNvSpPr>
          <p:nvPr>
            <p:ph type="title"/>
          </p:nvPr>
        </p:nvSpPr>
        <p:spPr>
          <a:xfrm>
            <a:off x="581192" y="702156"/>
            <a:ext cx="11029616" cy="1013800"/>
          </a:xfrm>
        </p:spPr>
        <p:txBody>
          <a:bodyPr>
            <a:normAutofit/>
          </a:bodyPr>
          <a:lstStyle/>
          <a:p>
            <a:r>
              <a:rPr lang="en-US" dirty="0"/>
              <a:t>Wrong Turns: SAW/RTW and The Final Journey</a:t>
            </a:r>
          </a:p>
        </p:txBody>
      </p:sp>
      <p:pic>
        <p:nvPicPr>
          <p:cNvPr id="6" name="Picture 5">
            <a:extLst>
              <a:ext uri="{FF2B5EF4-FFF2-40B4-BE49-F238E27FC236}">
                <a16:creationId xmlns:a16="http://schemas.microsoft.com/office/drawing/2014/main" id="{E000D1EC-A564-44BA-BA86-3DECFD5B86B4}"/>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5675" y="2361056"/>
            <a:ext cx="4865625" cy="3649219"/>
          </a:xfrm>
          <a:prstGeom prst="rect">
            <a:avLst/>
          </a:prstGeom>
        </p:spPr>
      </p:pic>
      <p:sp>
        <p:nvSpPr>
          <p:cNvPr id="3" name="Content Placeholder 2">
            <a:extLst>
              <a:ext uri="{FF2B5EF4-FFF2-40B4-BE49-F238E27FC236}">
                <a16:creationId xmlns:a16="http://schemas.microsoft.com/office/drawing/2014/main" id="{F14600BE-DD2D-4C4F-817F-E777E8FDC9C6}"/>
              </a:ext>
            </a:extLst>
          </p:cNvPr>
          <p:cNvSpPr>
            <a:spLocks noGrp="1"/>
          </p:cNvSpPr>
          <p:nvPr>
            <p:ph idx="1"/>
          </p:nvPr>
        </p:nvSpPr>
        <p:spPr>
          <a:xfrm>
            <a:off x="6335805" y="2180496"/>
            <a:ext cx="5275001" cy="4045683"/>
          </a:xfrm>
        </p:spPr>
        <p:txBody>
          <a:bodyPr>
            <a:normAutofit/>
          </a:bodyPr>
          <a:lstStyle/>
          <a:p>
            <a:r>
              <a:rPr lang="en-US" sz="2400" dirty="0"/>
              <a:t>Neglecting to explore reassignment to enable SAW/RTW</a:t>
            </a:r>
          </a:p>
          <a:p>
            <a:r>
              <a:rPr lang="en-US" sz="2400" dirty="0"/>
              <a:t>Not following reassignment rules</a:t>
            </a:r>
          </a:p>
          <a:p>
            <a:r>
              <a:rPr lang="en-US" sz="2400" dirty="0"/>
              <a:t>Providing indefinite leave</a:t>
            </a:r>
          </a:p>
          <a:p>
            <a:r>
              <a:rPr lang="en-US" sz="2400" dirty="0"/>
              <a:t>Keeping an employee on leave </a:t>
            </a:r>
            <a:br>
              <a:rPr lang="en-US" sz="2400" dirty="0"/>
            </a:br>
            <a:r>
              <a:rPr lang="en-US" sz="2400" dirty="0"/>
              <a:t>to avoid accommodating</a:t>
            </a:r>
          </a:p>
          <a:p>
            <a:pPr marL="0" indent="0">
              <a:buNone/>
            </a:pPr>
            <a:endParaRPr lang="en-US" dirty="0"/>
          </a:p>
        </p:txBody>
      </p:sp>
      <p:sp>
        <p:nvSpPr>
          <p:cNvPr id="4" name="Slide Number Placeholder 3">
            <a:extLst>
              <a:ext uri="{FF2B5EF4-FFF2-40B4-BE49-F238E27FC236}">
                <a16:creationId xmlns:a16="http://schemas.microsoft.com/office/drawing/2014/main" id="{356F2CD3-72F9-4BCC-A936-C41C05FCC6BD}"/>
              </a:ext>
            </a:extLst>
          </p:cNvPr>
          <p:cNvSpPr>
            <a:spLocks noGrp="1"/>
          </p:cNvSpPr>
          <p:nvPr>
            <p:ph type="sldNum" sz="quarter" idx="12"/>
          </p:nvPr>
        </p:nvSpPr>
        <p:spPr>
          <a:xfrm>
            <a:off x="10706252" y="91629"/>
            <a:ext cx="1052508" cy="365125"/>
          </a:xfrm>
        </p:spPr>
        <p:txBody>
          <a:bodyPr>
            <a:normAutofit/>
          </a:bodyPr>
          <a:lstStyle/>
          <a:p>
            <a:pPr>
              <a:lnSpc>
                <a:spcPct val="90000"/>
              </a:lnSpc>
              <a:spcAft>
                <a:spcPts val="600"/>
              </a:spcAft>
            </a:pPr>
            <a:fld id="{D57F1E4F-1CFF-5643-939E-217C01CDF565}" type="slidenum">
              <a:rPr lang="en-US" smtClean="0"/>
              <a:pPr>
                <a:lnSpc>
                  <a:spcPct val="90000"/>
                </a:lnSpc>
                <a:spcAft>
                  <a:spcPts val="600"/>
                </a:spcAft>
              </a:pPr>
              <a:t>27</a:t>
            </a:fld>
            <a:endParaRPr lang="en-US" dirty="0"/>
          </a:p>
        </p:txBody>
      </p:sp>
    </p:spTree>
    <p:extLst>
      <p:ext uri="{BB962C8B-B14F-4D97-AF65-F5344CB8AC3E}">
        <p14:creationId xmlns:p14="http://schemas.microsoft.com/office/powerpoint/2010/main" val="21011212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D7AFA-D4F8-468C-BEE9-2C9E303CA4D3}"/>
              </a:ext>
            </a:extLst>
          </p:cNvPr>
          <p:cNvSpPr>
            <a:spLocks noGrp="1"/>
          </p:cNvSpPr>
          <p:nvPr>
            <p:ph type="title"/>
          </p:nvPr>
        </p:nvSpPr>
        <p:spPr>
          <a:xfrm>
            <a:off x="581192" y="702156"/>
            <a:ext cx="11029616" cy="1013800"/>
          </a:xfrm>
        </p:spPr>
        <p:txBody>
          <a:bodyPr>
            <a:normAutofit/>
          </a:bodyPr>
          <a:lstStyle/>
          <a:p>
            <a:r>
              <a:rPr lang="en-US" dirty="0"/>
              <a:t>Lesson 1: Reassignment Is a Path To Discover</a:t>
            </a:r>
          </a:p>
        </p:txBody>
      </p:sp>
      <p:sp>
        <p:nvSpPr>
          <p:cNvPr id="3" name="Content Placeholder 2">
            <a:extLst>
              <a:ext uri="{FF2B5EF4-FFF2-40B4-BE49-F238E27FC236}">
                <a16:creationId xmlns:a16="http://schemas.microsoft.com/office/drawing/2014/main" id="{E621EEF5-116C-49C8-A280-FE939B45908F}"/>
              </a:ext>
            </a:extLst>
          </p:cNvPr>
          <p:cNvSpPr>
            <a:spLocks noGrp="1"/>
          </p:cNvSpPr>
          <p:nvPr>
            <p:ph idx="1"/>
          </p:nvPr>
        </p:nvSpPr>
        <p:spPr>
          <a:xfrm>
            <a:off x="581192" y="2021382"/>
            <a:ext cx="7225075" cy="4331072"/>
          </a:xfrm>
        </p:spPr>
        <p:txBody>
          <a:bodyPr>
            <a:normAutofit fontScale="92500" lnSpcReduction="10000"/>
          </a:bodyPr>
          <a:lstStyle/>
          <a:p>
            <a:pPr marL="310896" marR="0" lvl="0" indent="-310896" defTabSz="914400" rtl="0" eaLnBrk="1" fontAlgn="base" latinLnBrk="0" hangingPunct="1">
              <a:lnSpc>
                <a:spcPct val="90000"/>
              </a:lnSpc>
              <a:spcBef>
                <a:spcPct val="20000"/>
              </a:spcBef>
              <a:spcAft>
                <a:spcPts val="1200"/>
              </a:spcAft>
              <a:buClrTx/>
              <a:buSzTx/>
              <a:buFont typeface="Wingdings" panose="05000000000000000000" pitchFamily="2" charset="2"/>
              <a:buChar char="§"/>
              <a:tabLst/>
              <a:defRPr/>
            </a:pPr>
            <a:r>
              <a:rPr kumimoji="0" lang="en-US" altLang="en-US" sz="2400" b="0" i="0" u="none" strike="noStrike" kern="1200" cap="none" spc="0" normalizeH="0" baseline="0" noProof="0" dirty="0">
                <a:ln>
                  <a:noFill/>
                </a:ln>
                <a:effectLst/>
                <a:uLnTx/>
                <a:uFillTx/>
                <a:latin typeface="Arial" pitchFamily="34" charset="0"/>
                <a:ea typeface="+mn-ea"/>
                <a:cs typeface="Arial" pitchFamily="34" charset="0"/>
              </a:rPr>
              <a:t>Can be temporary or permanent reassignment</a:t>
            </a:r>
          </a:p>
          <a:p>
            <a:pPr marL="310896" marR="0" lvl="0" indent="-310896" defTabSz="914400" rtl="0" eaLnBrk="1" fontAlgn="base" latinLnBrk="0" hangingPunct="1">
              <a:lnSpc>
                <a:spcPct val="90000"/>
              </a:lnSpc>
              <a:spcBef>
                <a:spcPct val="20000"/>
              </a:spcBef>
              <a:spcAft>
                <a:spcPts val="1200"/>
              </a:spcAft>
              <a:buClrTx/>
              <a:buSzTx/>
              <a:buFont typeface="Wingdings" panose="05000000000000000000" pitchFamily="2" charset="2"/>
              <a:buChar char="§"/>
              <a:tabLst/>
              <a:defRPr/>
            </a:pPr>
            <a:r>
              <a:rPr kumimoji="0" lang="en-US" altLang="en-US" sz="2400" b="0" i="0" u="none" strike="noStrike" kern="1200" cap="none" spc="0" normalizeH="0" baseline="0" noProof="0" dirty="0">
                <a:ln>
                  <a:noFill/>
                </a:ln>
                <a:effectLst/>
                <a:uLnTx/>
                <a:uFillTx/>
                <a:latin typeface="Arial" pitchFamily="34" charset="0"/>
                <a:ea typeface="+mn-ea"/>
                <a:cs typeface="Arial" pitchFamily="34" charset="0"/>
              </a:rPr>
              <a:t>ADA </a:t>
            </a:r>
            <a:r>
              <a:rPr lang="en-US" altLang="en-US" sz="2400" dirty="0">
                <a:latin typeface="Arial" pitchFamily="34" charset="0"/>
              </a:rPr>
              <a:t>does</a:t>
            </a:r>
            <a:r>
              <a:rPr kumimoji="0" lang="en-US" altLang="en-US" sz="2400" b="0" i="0" u="none" strike="noStrike" kern="1200" cap="none" spc="0" normalizeH="0" baseline="0" noProof="0" dirty="0">
                <a:ln>
                  <a:noFill/>
                </a:ln>
                <a:effectLst/>
                <a:uLnTx/>
                <a:uFillTx/>
                <a:latin typeface="Arial" pitchFamily="34" charset="0"/>
                <a:ea typeface="+mn-ea"/>
                <a:cs typeface="Arial" pitchFamily="34" charset="0"/>
              </a:rPr>
              <a:t> not require employer to create a position</a:t>
            </a:r>
          </a:p>
          <a:p>
            <a:pPr marL="310896" indent="-310896" defTabSz="914400" fontAlgn="base">
              <a:lnSpc>
                <a:spcPct val="90000"/>
              </a:lnSpc>
              <a:spcAft>
                <a:spcPts val="1200"/>
              </a:spcAft>
              <a:buClrTx/>
              <a:buSzTx/>
              <a:buFont typeface="Wingdings" panose="05000000000000000000" pitchFamily="2" charset="2"/>
              <a:buChar char="§"/>
              <a:defRPr/>
            </a:pPr>
            <a:r>
              <a:rPr kumimoji="0" lang="en-US" altLang="en-US" sz="2400" b="0" i="0" u="none" strike="noStrike" kern="1200" cap="none" spc="0" normalizeH="0" baseline="0" noProof="0" dirty="0">
                <a:ln>
                  <a:noFill/>
                </a:ln>
                <a:effectLst/>
                <a:uLnTx/>
                <a:uFillTx/>
                <a:latin typeface="Arial" pitchFamily="34" charset="0"/>
                <a:ea typeface="+mn-ea"/>
                <a:cs typeface="Arial" pitchFamily="34" charset="0"/>
              </a:rPr>
              <a:t>May require other forms of accommodation </a:t>
            </a:r>
            <a:br>
              <a:rPr kumimoji="0" lang="en-US" altLang="en-US" sz="2400" b="0" i="0" u="none" strike="noStrike" kern="1200" cap="none" spc="0" normalizeH="0" baseline="0" noProof="0" dirty="0">
                <a:ln>
                  <a:noFill/>
                </a:ln>
                <a:effectLst/>
                <a:uLnTx/>
                <a:uFillTx/>
                <a:latin typeface="Arial" pitchFamily="34" charset="0"/>
                <a:ea typeface="+mn-ea"/>
                <a:cs typeface="Arial" pitchFamily="34" charset="0"/>
              </a:rPr>
            </a:br>
            <a:r>
              <a:rPr kumimoji="0" lang="en-US" altLang="en-US" sz="2400" b="0" i="0" u="none" strike="noStrike" kern="1200" cap="none" spc="0" normalizeH="0" baseline="0" noProof="0" dirty="0">
                <a:ln>
                  <a:noFill/>
                </a:ln>
                <a:effectLst/>
                <a:uLnTx/>
                <a:uFillTx/>
                <a:latin typeface="Arial" pitchFamily="34" charset="0"/>
                <a:ea typeface="+mn-ea"/>
                <a:cs typeface="Arial" pitchFamily="34" charset="0"/>
              </a:rPr>
              <a:t>(e.g., equipment, schedule modification)</a:t>
            </a:r>
          </a:p>
          <a:p>
            <a:pPr marL="310896" marR="0" lvl="0" indent="-310896" defTabSz="914400" rtl="0" eaLnBrk="1" fontAlgn="base" latinLnBrk="0" hangingPunct="1">
              <a:lnSpc>
                <a:spcPct val="90000"/>
              </a:lnSpc>
              <a:spcBef>
                <a:spcPct val="20000"/>
              </a:spcBef>
              <a:spcAft>
                <a:spcPts val="1200"/>
              </a:spcAft>
              <a:buClrTx/>
              <a:buSzTx/>
              <a:buFont typeface="Wingdings" panose="05000000000000000000" pitchFamily="2" charset="2"/>
              <a:buChar char="§"/>
              <a:tabLst/>
              <a:defRPr/>
            </a:pPr>
            <a:r>
              <a:rPr kumimoji="0" lang="en-US" altLang="en-US" sz="2400" b="0" i="0" u="none" strike="noStrike" kern="1200" cap="none" spc="0" normalizeH="0" baseline="0" noProof="0" dirty="0">
                <a:ln>
                  <a:noFill/>
                </a:ln>
                <a:effectLst/>
                <a:uLnTx/>
                <a:uFillTx/>
                <a:latin typeface="Arial" pitchFamily="34" charset="0"/>
                <a:ea typeface="+mn-ea"/>
                <a:cs typeface="Arial" pitchFamily="34" charset="0"/>
              </a:rPr>
              <a:t>Can be the best option for all parties</a:t>
            </a:r>
          </a:p>
          <a:p>
            <a:pPr marL="0" marR="0" lvl="0" indent="0" defTabSz="914400" rtl="0" eaLnBrk="1" fontAlgn="base" latinLnBrk="0" hangingPunct="1">
              <a:lnSpc>
                <a:spcPct val="90000"/>
              </a:lnSpc>
              <a:spcBef>
                <a:spcPct val="20000"/>
              </a:spcBef>
              <a:spcAft>
                <a:spcPts val="1200"/>
              </a:spcAft>
              <a:buClrTx/>
              <a:buSzTx/>
              <a:buNone/>
              <a:tabLst/>
              <a:defRPr/>
            </a:pPr>
            <a:r>
              <a:rPr kumimoji="0" lang="en-US" altLang="en-US" b="1" i="0" u="none" strike="noStrike" kern="1200" cap="none" spc="0" normalizeH="0" baseline="0" noProof="0" dirty="0">
                <a:ln>
                  <a:noFill/>
                </a:ln>
                <a:effectLst/>
                <a:uLnTx/>
                <a:uFillTx/>
                <a:latin typeface="Arial" pitchFamily="34" charset="0"/>
                <a:ea typeface="+mn-ea"/>
                <a:cs typeface="Arial" pitchFamily="34" charset="0"/>
              </a:rPr>
              <a:t>Situation: </a:t>
            </a:r>
            <a:r>
              <a:rPr kumimoji="0" lang="en-US" altLang="en-US" b="0" i="0" u="none" strike="noStrike" kern="1200" cap="none" spc="0" normalizeH="0" baseline="0" noProof="0" dirty="0">
                <a:ln>
                  <a:noFill/>
                </a:ln>
                <a:effectLst/>
                <a:uLnTx/>
                <a:uFillTx/>
                <a:latin typeface="Arial" pitchFamily="34" charset="0"/>
                <a:ea typeface="+mn-ea"/>
                <a:cs typeface="Arial" pitchFamily="34" charset="0"/>
              </a:rPr>
              <a:t>A mail clerk in a corporate office was not able to lift items heavier than 15 lbs. Most packages weighed more than this, and there were few clerks available to reallocate this task.</a:t>
            </a:r>
          </a:p>
          <a:p>
            <a:pPr marL="0" marR="0" lvl="0" indent="0" defTabSz="914400" rtl="0" eaLnBrk="1" fontAlgn="base" latinLnBrk="0" hangingPunct="1">
              <a:lnSpc>
                <a:spcPct val="90000"/>
              </a:lnSpc>
              <a:spcBef>
                <a:spcPct val="20000"/>
              </a:spcBef>
              <a:spcAft>
                <a:spcPts val="1200"/>
              </a:spcAft>
              <a:buClrTx/>
              <a:buSzTx/>
              <a:buNone/>
              <a:tabLst/>
              <a:defRPr/>
            </a:pPr>
            <a:r>
              <a:rPr kumimoji="0" lang="en-US" altLang="en-US" b="1" i="0" u="none" strike="noStrike" kern="1200" cap="none" spc="0" normalizeH="0" baseline="0" noProof="0" dirty="0">
                <a:ln>
                  <a:noFill/>
                </a:ln>
                <a:effectLst/>
                <a:uLnTx/>
                <a:uFillTx/>
                <a:latin typeface="Arial" pitchFamily="34" charset="0"/>
                <a:ea typeface="+mn-ea"/>
                <a:cs typeface="Arial" pitchFamily="34" charset="0"/>
              </a:rPr>
              <a:t>Solution:</a:t>
            </a:r>
            <a:r>
              <a:rPr kumimoji="0" lang="en-US" altLang="en-US" b="0" i="0" u="none" strike="noStrike" kern="1200" cap="none" spc="0" normalizeH="0" baseline="0" noProof="0" dirty="0">
                <a:ln>
                  <a:noFill/>
                </a:ln>
                <a:effectLst/>
                <a:uLnTx/>
                <a:uFillTx/>
                <a:latin typeface="Arial" pitchFamily="34" charset="0"/>
                <a:ea typeface="+mn-ea"/>
                <a:cs typeface="Arial" pitchFamily="34" charset="0"/>
              </a:rPr>
              <a:t> The employee was reassigned to a filing clerk position that was vacant while an employee was on medical leave. This was a temporary arrangement but allowed the employee to continue working and eliminated costs associated with hiring a temporary employee for </a:t>
            </a:r>
            <a:br>
              <a:rPr kumimoji="0" lang="en-US" altLang="en-US" b="0" i="0" u="none" strike="noStrike" kern="1200" cap="none" spc="0" normalizeH="0" baseline="0" noProof="0" dirty="0">
                <a:ln>
                  <a:noFill/>
                </a:ln>
                <a:effectLst/>
                <a:uLnTx/>
                <a:uFillTx/>
                <a:latin typeface="Arial" pitchFamily="34" charset="0"/>
                <a:ea typeface="+mn-ea"/>
                <a:cs typeface="Arial" pitchFamily="34" charset="0"/>
              </a:rPr>
            </a:br>
            <a:r>
              <a:rPr kumimoji="0" lang="en-US" altLang="en-US" b="0" i="0" u="none" strike="noStrike" kern="1200" cap="none" spc="0" normalizeH="0" baseline="0" noProof="0" dirty="0">
                <a:ln>
                  <a:noFill/>
                </a:ln>
                <a:effectLst/>
                <a:uLnTx/>
                <a:uFillTx/>
                <a:latin typeface="Arial" pitchFamily="34" charset="0"/>
                <a:ea typeface="+mn-ea"/>
                <a:cs typeface="Arial" pitchFamily="34" charset="0"/>
              </a:rPr>
              <a:t>the filing clerk job.</a:t>
            </a:r>
          </a:p>
        </p:txBody>
      </p:sp>
      <p:sp>
        <p:nvSpPr>
          <p:cNvPr id="4" name="Slide Number Placeholder 3">
            <a:extLst>
              <a:ext uri="{FF2B5EF4-FFF2-40B4-BE49-F238E27FC236}">
                <a16:creationId xmlns:a16="http://schemas.microsoft.com/office/drawing/2014/main" id="{8EE43F68-2F39-4166-BC78-3E6C083CD009}"/>
              </a:ext>
            </a:extLst>
          </p:cNvPr>
          <p:cNvSpPr>
            <a:spLocks noGrp="1"/>
          </p:cNvSpPr>
          <p:nvPr>
            <p:ph type="sldNum" sz="quarter" idx="12"/>
          </p:nvPr>
        </p:nvSpPr>
        <p:spPr>
          <a:xfrm>
            <a:off x="11217700" y="71682"/>
            <a:ext cx="544875" cy="365125"/>
          </a:xfrm>
        </p:spPr>
        <p:txBody>
          <a:bodyPr>
            <a:normAutofit/>
          </a:bodyPr>
          <a:lstStyle/>
          <a:p>
            <a:pPr>
              <a:lnSpc>
                <a:spcPct val="90000"/>
              </a:lnSpc>
              <a:spcAft>
                <a:spcPts val="600"/>
              </a:spcAft>
            </a:pPr>
            <a:fld id="{D57F1E4F-1CFF-5643-939E-217C01CDF565}" type="slidenum">
              <a:rPr lang="en-US" smtClean="0"/>
              <a:pPr>
                <a:lnSpc>
                  <a:spcPct val="90000"/>
                </a:lnSpc>
                <a:spcAft>
                  <a:spcPts val="600"/>
                </a:spcAft>
              </a:pPr>
              <a:t>28</a:t>
            </a:fld>
            <a:endParaRPr lang="en-US" dirty="0"/>
          </a:p>
        </p:txBody>
      </p:sp>
      <p:pic>
        <p:nvPicPr>
          <p:cNvPr id="6" name="Picture 5">
            <a:extLst>
              <a:ext uri="{FF2B5EF4-FFF2-40B4-BE49-F238E27FC236}">
                <a16:creationId xmlns:a16="http://schemas.microsoft.com/office/drawing/2014/main" id="{0A388C00-0F43-461B-8088-349F1F5AF3F3}"/>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165910" y="2021382"/>
            <a:ext cx="3444898" cy="3934755"/>
          </a:xfrm>
          <a:prstGeom prst="rect">
            <a:avLst/>
          </a:prstGeom>
        </p:spPr>
      </p:pic>
    </p:spTree>
    <p:extLst>
      <p:ext uri="{BB962C8B-B14F-4D97-AF65-F5344CB8AC3E}">
        <p14:creationId xmlns:p14="http://schemas.microsoft.com/office/powerpoint/2010/main" val="3327194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2DC69-6B1B-406D-A8B3-43EF10588D3F}"/>
              </a:ext>
            </a:extLst>
          </p:cNvPr>
          <p:cNvSpPr>
            <a:spLocks noGrp="1"/>
          </p:cNvSpPr>
          <p:nvPr>
            <p:ph type="title"/>
          </p:nvPr>
        </p:nvSpPr>
        <p:spPr>
          <a:xfrm>
            <a:off x="581192" y="702156"/>
            <a:ext cx="11029616" cy="1013800"/>
          </a:xfrm>
        </p:spPr>
        <p:txBody>
          <a:bodyPr>
            <a:normAutofit/>
          </a:bodyPr>
          <a:lstStyle/>
          <a:p>
            <a:r>
              <a:rPr lang="en-US" dirty="0"/>
              <a:t>Lesson 2: Follow Reassignment Rules</a:t>
            </a:r>
          </a:p>
        </p:txBody>
      </p:sp>
      <p:sp>
        <p:nvSpPr>
          <p:cNvPr id="10" name="Content Placeholder 9">
            <a:extLst>
              <a:ext uri="{FF2B5EF4-FFF2-40B4-BE49-F238E27FC236}">
                <a16:creationId xmlns:a16="http://schemas.microsoft.com/office/drawing/2014/main" id="{8625ED7B-97F4-4E91-83D5-18306F2F096E}"/>
              </a:ext>
            </a:extLst>
          </p:cNvPr>
          <p:cNvSpPr>
            <a:spLocks noGrp="1"/>
          </p:cNvSpPr>
          <p:nvPr>
            <p:ph idx="1"/>
          </p:nvPr>
        </p:nvSpPr>
        <p:spPr>
          <a:xfrm>
            <a:off x="581192" y="2180496"/>
            <a:ext cx="7225075" cy="3678303"/>
          </a:xfrm>
        </p:spPr>
        <p:txBody>
          <a:bodyPr>
            <a:normAutofit/>
          </a:bodyPr>
          <a:lstStyle/>
          <a:p>
            <a:r>
              <a:rPr lang="en-US" sz="2200" dirty="0"/>
              <a:t>Follow the law in-play that offers the greatest protection — WC, ADA, FMLA</a:t>
            </a:r>
          </a:p>
          <a:p>
            <a:r>
              <a:rPr lang="en-US" sz="2200" dirty="0"/>
              <a:t>Reassignment means not required to compete</a:t>
            </a:r>
          </a:p>
          <a:p>
            <a:r>
              <a:rPr lang="en-US" sz="2200" dirty="0"/>
              <a:t>Equivalent vacancies first, lower-level next</a:t>
            </a:r>
          </a:p>
          <a:p>
            <a:pPr>
              <a:spcAft>
                <a:spcPts val="1200"/>
              </a:spcAft>
            </a:pPr>
            <a:r>
              <a:rPr lang="en-US" sz="2200" dirty="0"/>
              <a:t>Inform employee about available vacancies</a:t>
            </a:r>
          </a:p>
          <a:p>
            <a:pPr marL="0" marR="0" lvl="0" indent="0" algn="l" defTabSz="914400" rtl="0" eaLnBrk="1" fontAlgn="base" latinLnBrk="0" hangingPunct="1">
              <a:lnSpc>
                <a:spcPct val="90000"/>
              </a:lnSpc>
              <a:spcBef>
                <a:spcPct val="20000"/>
              </a:spcBef>
              <a:spcAft>
                <a:spcPts val="1200"/>
              </a:spcAft>
              <a:buClrTx/>
              <a:buSzTx/>
              <a:buFont typeface="Wingdings 2" panose="05020102010507070707" pitchFamily="18" charset="2"/>
              <a:buNone/>
              <a:tabLst/>
              <a:defRPr/>
            </a:pPr>
            <a:r>
              <a:rPr kumimoji="0" lang="en-US" b="1" i="0" u="none" strike="noStrike" kern="1200" cap="none" spc="0" normalizeH="0" baseline="0" noProof="0" dirty="0">
                <a:ln>
                  <a:noFill/>
                </a:ln>
                <a:solidFill>
                  <a:srgbClr val="1A3260"/>
                </a:solidFill>
                <a:effectLst/>
                <a:uLnTx/>
                <a:uFillTx/>
                <a:latin typeface="Arial" pitchFamily="34" charset="0"/>
                <a:ea typeface="+mn-ea"/>
                <a:cs typeface="Arial" panose="020B0604020202020204" pitchFamily="34" charset="0"/>
              </a:rPr>
              <a:t>Reassignment</a:t>
            </a:r>
            <a:br>
              <a:rPr kumimoji="0" lang="en-US" b="0" i="0" u="none" strike="noStrike" kern="1200" cap="none" spc="0" normalizeH="0" baseline="0" noProof="0" dirty="0">
                <a:ln>
                  <a:noFill/>
                </a:ln>
                <a:solidFill>
                  <a:srgbClr val="1A3260"/>
                </a:solidFill>
                <a:effectLst/>
                <a:uLnTx/>
                <a:uFillTx/>
                <a:latin typeface="Arial" pitchFamily="34" charset="0"/>
                <a:ea typeface="+mn-ea"/>
                <a:cs typeface="Arial" panose="020B0604020202020204" pitchFamily="34" charset="0"/>
              </a:rPr>
            </a:br>
            <a:r>
              <a:rPr kumimoji="0" lang="en-US" b="0" i="0" u="none" strike="noStrike" kern="1200" cap="none" spc="0" normalizeH="0" baseline="0" noProof="0" dirty="0">
                <a:ln>
                  <a:noFill/>
                </a:ln>
                <a:solidFill>
                  <a:srgbClr val="1A3260"/>
                </a:solidFill>
                <a:effectLst/>
                <a:uLnTx/>
                <a:uFillTx/>
                <a:latin typeface="Arial" pitchFamily="34" charset="0"/>
                <a:ea typeface="+mn-ea"/>
                <a:cs typeface="Arial" panose="020B0604020202020204" pitchFamily="34" charset="0"/>
                <a:hlinkClick r:id="rId3"/>
              </a:rPr>
              <a:t>https://AskJAN.org/topics/Reassignment.cfm</a:t>
            </a:r>
            <a:endParaRPr lang="en-US" dirty="0"/>
          </a:p>
        </p:txBody>
      </p:sp>
      <p:sp>
        <p:nvSpPr>
          <p:cNvPr id="4" name="Slide Number Placeholder 3">
            <a:extLst>
              <a:ext uri="{FF2B5EF4-FFF2-40B4-BE49-F238E27FC236}">
                <a16:creationId xmlns:a16="http://schemas.microsoft.com/office/drawing/2014/main" id="{797F40A6-EDE9-4805-8B52-BBE0B71E1FDA}"/>
              </a:ext>
            </a:extLst>
          </p:cNvPr>
          <p:cNvSpPr>
            <a:spLocks noGrp="1"/>
          </p:cNvSpPr>
          <p:nvPr>
            <p:ph type="sldNum" sz="quarter" idx="12"/>
          </p:nvPr>
        </p:nvSpPr>
        <p:spPr>
          <a:xfrm>
            <a:off x="11202415" y="90075"/>
            <a:ext cx="544875" cy="365125"/>
          </a:xfrm>
        </p:spPr>
        <p:txBody>
          <a:bodyPr>
            <a:normAutofit/>
          </a:bodyPr>
          <a:lstStyle/>
          <a:p>
            <a:pPr>
              <a:lnSpc>
                <a:spcPct val="90000"/>
              </a:lnSpc>
              <a:spcAft>
                <a:spcPts val="600"/>
              </a:spcAft>
            </a:pPr>
            <a:fld id="{D57F1E4F-1CFF-5643-939E-217C01CDF565}" type="slidenum">
              <a:rPr lang="en-US" smtClean="0"/>
              <a:pPr>
                <a:lnSpc>
                  <a:spcPct val="90000"/>
                </a:lnSpc>
                <a:spcAft>
                  <a:spcPts val="600"/>
                </a:spcAft>
              </a:pPr>
              <a:t>29</a:t>
            </a:fld>
            <a:endParaRPr lang="en-US" dirty="0"/>
          </a:p>
        </p:txBody>
      </p:sp>
      <p:pic>
        <p:nvPicPr>
          <p:cNvPr id="6" name="Content Placeholder 5">
            <a:extLst>
              <a:ext uri="{FF2B5EF4-FFF2-40B4-BE49-F238E27FC236}">
                <a16:creationId xmlns:a16="http://schemas.microsoft.com/office/drawing/2014/main" id="{34FAFABD-026F-4146-AA0E-3A56835CC9AE}"/>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444431" y="1986357"/>
            <a:ext cx="3166377" cy="3872442"/>
          </a:xfrm>
          <a:prstGeom prst="rect">
            <a:avLst/>
          </a:prstGeom>
        </p:spPr>
      </p:pic>
    </p:spTree>
    <p:extLst>
      <p:ext uri="{BB962C8B-B14F-4D97-AF65-F5344CB8AC3E}">
        <p14:creationId xmlns:p14="http://schemas.microsoft.com/office/powerpoint/2010/main" val="1638396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4639C-8766-4AAC-BA35-547F96D3D9BE}"/>
              </a:ext>
            </a:extLst>
          </p:cNvPr>
          <p:cNvSpPr>
            <a:spLocks noGrp="1"/>
          </p:cNvSpPr>
          <p:nvPr>
            <p:ph type="title"/>
          </p:nvPr>
        </p:nvSpPr>
        <p:spPr>
          <a:xfrm>
            <a:off x="581192" y="702156"/>
            <a:ext cx="11029616" cy="1013800"/>
          </a:xfrm>
        </p:spPr>
        <p:txBody>
          <a:bodyPr>
            <a:normAutofit/>
          </a:bodyPr>
          <a:lstStyle/>
          <a:p>
            <a:r>
              <a:rPr lang="en-US" dirty="0">
                <a:solidFill>
                  <a:srgbClr val="FFFEFF"/>
                </a:solidFill>
              </a:rPr>
              <a:t>Housekeeping 2</a:t>
            </a:r>
          </a:p>
        </p:txBody>
      </p:sp>
      <p:sp>
        <p:nvSpPr>
          <p:cNvPr id="4" name="Slide Number Placeholder 3">
            <a:extLst>
              <a:ext uri="{FF2B5EF4-FFF2-40B4-BE49-F238E27FC236}">
                <a16:creationId xmlns:a16="http://schemas.microsoft.com/office/drawing/2014/main" id="{5AAA4C37-1AED-4F4E-AF40-81719900D239}"/>
              </a:ext>
            </a:extLst>
          </p:cNvPr>
          <p:cNvSpPr>
            <a:spLocks noGrp="1"/>
          </p:cNvSpPr>
          <p:nvPr>
            <p:ph type="sldNum" sz="quarter" idx="12"/>
          </p:nvPr>
        </p:nvSpPr>
        <p:spPr>
          <a:xfrm>
            <a:off x="10665305" y="54324"/>
            <a:ext cx="1052508" cy="365125"/>
          </a:xfrm>
        </p:spPr>
        <p:txBody>
          <a:bodyPr>
            <a:normAutofit/>
          </a:bodyPr>
          <a:lstStyle/>
          <a:p>
            <a:pPr>
              <a:lnSpc>
                <a:spcPct val="90000"/>
              </a:lnSpc>
              <a:spcAft>
                <a:spcPts val="600"/>
              </a:spcAft>
            </a:pPr>
            <a:fld id="{D57F1E4F-1CFF-5643-939E-217C01CDF565}" type="slidenum">
              <a:rPr lang="en-US" smtClean="0"/>
              <a:pPr>
                <a:lnSpc>
                  <a:spcPct val="90000"/>
                </a:lnSpc>
                <a:spcAft>
                  <a:spcPts val="600"/>
                </a:spcAft>
              </a:pPr>
              <a:t>3</a:t>
            </a:fld>
            <a:endParaRPr lang="en-US" dirty="0"/>
          </a:p>
        </p:txBody>
      </p:sp>
      <p:graphicFrame>
        <p:nvGraphicFramePr>
          <p:cNvPr id="8" name="Content Placeholder 2" descr="PPT Slides&#10;Click the link included in the webcast login email you received&#10;Captioning&#10;Use the closed caption (CC) option or StreamText link shared in the webcast chat&#10;Transcript will be available wit webcast archive">
            <a:extLst>
              <a:ext uri="{FF2B5EF4-FFF2-40B4-BE49-F238E27FC236}">
                <a16:creationId xmlns:a16="http://schemas.microsoft.com/office/drawing/2014/main" id="{4EBCF884-6B8F-417E-9493-91071CE480E5}"/>
              </a:ext>
            </a:extLst>
          </p:cNvPr>
          <p:cNvGraphicFramePr>
            <a:graphicFrameLocks noGrp="1"/>
          </p:cNvGraphicFramePr>
          <p:nvPr>
            <p:ph idx="1"/>
            <p:extLst>
              <p:ext uri="{D42A27DB-BD31-4B8C-83A1-F6EECF244321}">
                <p14:modId xmlns:p14="http://schemas.microsoft.com/office/powerpoint/2010/main" val="3053297633"/>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63336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90CAA-A3EE-4127-84EB-B4487E7AC004}"/>
              </a:ext>
            </a:extLst>
          </p:cNvPr>
          <p:cNvSpPr>
            <a:spLocks noGrp="1"/>
          </p:cNvSpPr>
          <p:nvPr>
            <p:ph type="title"/>
          </p:nvPr>
        </p:nvSpPr>
        <p:spPr>
          <a:xfrm>
            <a:off x="581192" y="702156"/>
            <a:ext cx="11029616" cy="1013800"/>
          </a:xfrm>
        </p:spPr>
        <p:txBody>
          <a:bodyPr>
            <a:normAutofit/>
          </a:bodyPr>
          <a:lstStyle/>
          <a:p>
            <a:r>
              <a:rPr lang="en-US" dirty="0"/>
              <a:t>Lesson 3: Leave should Lead Back to work</a:t>
            </a:r>
          </a:p>
        </p:txBody>
      </p:sp>
      <p:sp>
        <p:nvSpPr>
          <p:cNvPr id="3" name="Content Placeholder 2">
            <a:extLst>
              <a:ext uri="{FF2B5EF4-FFF2-40B4-BE49-F238E27FC236}">
                <a16:creationId xmlns:a16="http://schemas.microsoft.com/office/drawing/2014/main" id="{E3C6F7DE-1CCE-4D5E-B06F-B8E762F082F5}"/>
              </a:ext>
            </a:extLst>
          </p:cNvPr>
          <p:cNvSpPr>
            <a:spLocks noGrp="1"/>
          </p:cNvSpPr>
          <p:nvPr>
            <p:ph idx="1"/>
          </p:nvPr>
        </p:nvSpPr>
        <p:spPr>
          <a:xfrm>
            <a:off x="581192" y="1979642"/>
            <a:ext cx="7225075" cy="4750342"/>
          </a:xfrm>
        </p:spPr>
        <p:txBody>
          <a:bodyPr>
            <a:normAutofit fontScale="70000" lnSpcReduction="20000"/>
          </a:bodyPr>
          <a:lstStyle/>
          <a:p>
            <a:pPr marL="342900" marR="0" lvl="0" indent="-342900" defTabSz="914400" rtl="0" eaLnBrk="1" fontAlgn="base" latinLnBrk="0" hangingPunct="1">
              <a:lnSpc>
                <a:spcPct val="90000"/>
              </a:lnSpc>
              <a:spcBef>
                <a:spcPct val="20000"/>
              </a:spcBef>
              <a:spcAft>
                <a:spcPts val="1200"/>
              </a:spcAft>
              <a:buClrTx/>
              <a:buSzTx/>
              <a:buFont typeface="Wingdings" panose="05000000000000000000" pitchFamily="2" charset="2"/>
              <a:buChar char="§"/>
              <a:tabLst/>
              <a:defRPr/>
            </a:pPr>
            <a:r>
              <a:rPr kumimoji="0" lang="en-US" altLang="en-US" sz="3100" b="0" i="0" u="none" strike="noStrike" kern="1200" cap="none" spc="0" normalizeH="0" baseline="0" noProof="0" dirty="0">
                <a:ln>
                  <a:noFill/>
                </a:ln>
                <a:effectLst/>
                <a:uLnTx/>
                <a:uFillTx/>
                <a:latin typeface="Arial" pitchFamily="34" charset="0"/>
                <a:ea typeface="+mn-ea"/>
                <a:cs typeface="Arial" pitchFamily="34" charset="0"/>
              </a:rPr>
              <a:t>Leave can be provided under FMLA, ADA, WC and/or other programs/statutes</a:t>
            </a:r>
          </a:p>
          <a:p>
            <a:pPr marL="342900" marR="0" lvl="0" indent="-342900" defTabSz="914400" rtl="0" eaLnBrk="1" fontAlgn="base" latinLnBrk="0" hangingPunct="1">
              <a:lnSpc>
                <a:spcPct val="90000"/>
              </a:lnSpc>
              <a:spcBef>
                <a:spcPct val="20000"/>
              </a:spcBef>
              <a:spcAft>
                <a:spcPts val="1200"/>
              </a:spcAft>
              <a:buClrTx/>
              <a:buSzTx/>
              <a:buFont typeface="Wingdings" panose="05000000000000000000" pitchFamily="2" charset="2"/>
              <a:buChar char="§"/>
              <a:tabLst/>
              <a:defRPr/>
            </a:pPr>
            <a:r>
              <a:rPr kumimoji="0" lang="en-US" altLang="en-US" sz="3100" b="0" i="0" u="none" strike="noStrike" kern="1200" cap="none" spc="0" normalizeH="0" baseline="0" noProof="0" dirty="0">
                <a:ln>
                  <a:noFill/>
                </a:ln>
                <a:effectLst/>
                <a:uLnTx/>
                <a:uFillTx/>
                <a:latin typeface="Arial" pitchFamily="34" charset="0"/>
                <a:ea typeface="+mn-ea"/>
                <a:cs typeface="Arial" pitchFamily="34" charset="0"/>
              </a:rPr>
              <a:t>Can be intermittent and/or extended</a:t>
            </a:r>
            <a:endParaRPr kumimoji="0" lang="en-US" altLang="en-US" sz="3100" b="0" i="1" u="none" strike="noStrike" kern="1200" cap="none" spc="0" normalizeH="0" baseline="0" noProof="0" dirty="0">
              <a:ln>
                <a:noFill/>
              </a:ln>
              <a:effectLst/>
              <a:uLnTx/>
              <a:uFillTx/>
              <a:latin typeface="Arial" pitchFamily="34" charset="0"/>
              <a:ea typeface="+mn-ea"/>
              <a:cs typeface="Arial" pitchFamily="34" charset="0"/>
            </a:endParaRPr>
          </a:p>
          <a:p>
            <a:pPr marL="342900" marR="0" lvl="0" indent="-342900" defTabSz="914400" rtl="0" eaLnBrk="1" fontAlgn="base" latinLnBrk="0" hangingPunct="1">
              <a:lnSpc>
                <a:spcPct val="90000"/>
              </a:lnSpc>
              <a:spcBef>
                <a:spcPct val="20000"/>
              </a:spcBef>
              <a:spcAft>
                <a:spcPts val="1200"/>
              </a:spcAft>
              <a:buClrTx/>
              <a:buSzTx/>
              <a:buFont typeface="Wingdings" panose="05000000000000000000" pitchFamily="2" charset="2"/>
              <a:buChar char="§"/>
              <a:tabLst/>
              <a:defRPr/>
            </a:pPr>
            <a:r>
              <a:rPr kumimoji="0" lang="en-US" altLang="en-US" sz="3100" b="0" i="0" u="none" strike="noStrike" kern="1200" cap="none" spc="0" normalizeH="0" baseline="0" noProof="0" dirty="0">
                <a:ln>
                  <a:noFill/>
                </a:ln>
                <a:effectLst/>
                <a:uLnTx/>
                <a:uFillTx/>
                <a:latin typeface="Arial" pitchFamily="34" charset="0"/>
                <a:ea typeface="+mn-ea"/>
                <a:cs typeface="Arial" pitchFamily="34" charset="0"/>
              </a:rPr>
              <a:t>ADA and FMLA leave are job protected</a:t>
            </a:r>
          </a:p>
          <a:p>
            <a:pPr marL="342900" marR="0" lvl="0" indent="-342900" defTabSz="914400" rtl="0" eaLnBrk="1" fontAlgn="base" latinLnBrk="0" hangingPunct="1">
              <a:lnSpc>
                <a:spcPct val="90000"/>
              </a:lnSpc>
              <a:spcBef>
                <a:spcPct val="20000"/>
              </a:spcBef>
              <a:buClrTx/>
              <a:buSzTx/>
              <a:buFont typeface="Wingdings" panose="05000000000000000000" pitchFamily="2" charset="2"/>
              <a:buChar char="§"/>
              <a:tabLst/>
              <a:defRPr/>
            </a:pPr>
            <a:r>
              <a:rPr lang="en-US" altLang="en-US" sz="3100" dirty="0">
                <a:latin typeface="Arial" pitchFamily="34" charset="0"/>
              </a:rPr>
              <a:t>Indefinite leave not required or best practice</a:t>
            </a:r>
          </a:p>
          <a:p>
            <a:pPr marL="666900" lvl="1" indent="-342900" defTabSz="914400" fontAlgn="base">
              <a:lnSpc>
                <a:spcPct val="90000"/>
              </a:lnSpc>
              <a:spcAft>
                <a:spcPts val="1200"/>
              </a:spcAft>
              <a:buClrTx/>
              <a:buSzTx/>
              <a:buFont typeface="Wingdings" panose="05000000000000000000" pitchFamily="2" charset="2"/>
              <a:buChar char="§"/>
              <a:defRPr/>
            </a:pPr>
            <a:r>
              <a:rPr lang="en-US" altLang="en-US" sz="2900" dirty="0">
                <a:latin typeface="Arial" pitchFamily="34" charset="0"/>
              </a:rPr>
              <a:t>Repeated extensions/open-ended</a:t>
            </a:r>
            <a:endParaRPr kumimoji="0" lang="en-US" altLang="en-US" sz="2900" b="0" i="0" u="none" strike="noStrike" kern="1200" cap="none" spc="0" normalizeH="0" baseline="0" noProof="0" dirty="0">
              <a:ln>
                <a:noFill/>
              </a:ln>
              <a:effectLst/>
              <a:uLnTx/>
              <a:uFillTx/>
              <a:latin typeface="Arial" pitchFamily="34" charset="0"/>
              <a:ea typeface="+mn-ea"/>
              <a:cs typeface="Arial" pitchFamily="34" charset="0"/>
            </a:endParaRPr>
          </a:p>
          <a:p>
            <a:pPr marL="0" marR="0" lvl="0" indent="0" defTabSz="914400" rtl="0" eaLnBrk="1" fontAlgn="base" latinLnBrk="0" hangingPunct="1">
              <a:spcBef>
                <a:spcPct val="20000"/>
              </a:spcBef>
              <a:spcAft>
                <a:spcPts val="1200"/>
              </a:spcAft>
              <a:buClrTx/>
              <a:buSzTx/>
              <a:buNone/>
              <a:tabLst/>
              <a:defRPr/>
            </a:pPr>
            <a:r>
              <a:rPr kumimoji="0" lang="en-US" altLang="en-US" sz="2600" b="1" i="0" u="none" strike="noStrike" kern="1200" cap="none" spc="0" normalizeH="0" baseline="0" noProof="0" dirty="0">
                <a:ln>
                  <a:noFill/>
                </a:ln>
                <a:effectLst/>
                <a:uLnTx/>
                <a:uFillTx/>
                <a:latin typeface="Arial" pitchFamily="34" charset="0"/>
                <a:ea typeface="+mn-ea"/>
                <a:cs typeface="Arial" pitchFamily="34" charset="0"/>
              </a:rPr>
              <a:t>Situation: </a:t>
            </a:r>
            <a:r>
              <a:rPr kumimoji="0" lang="en-US" altLang="en-US" sz="2600" b="0" i="0" u="none" strike="noStrike" kern="1200" cap="none" spc="0" normalizeH="0" baseline="0" noProof="0" dirty="0">
                <a:ln>
                  <a:noFill/>
                </a:ln>
                <a:effectLst/>
                <a:uLnTx/>
                <a:uFillTx/>
                <a:latin typeface="Arial" pitchFamily="34" charset="0"/>
                <a:ea typeface="+mn-ea"/>
                <a:cs typeface="Arial" pitchFamily="34" charset="0"/>
              </a:rPr>
              <a:t>An employee originally accommodated with a 12-week leave for depression asked for an 8-week extension which the employer provided. At the end of the extension, the employer received a note stating the employee was not ready to return, and no anticipated date of return was provided. </a:t>
            </a:r>
          </a:p>
          <a:p>
            <a:pPr marL="0" marR="0" lvl="0" indent="0" defTabSz="914400" rtl="0" eaLnBrk="1" fontAlgn="base" latinLnBrk="0" hangingPunct="1">
              <a:spcBef>
                <a:spcPct val="20000"/>
              </a:spcBef>
              <a:spcAft>
                <a:spcPct val="0"/>
              </a:spcAft>
              <a:buClrTx/>
              <a:buSzTx/>
              <a:buNone/>
              <a:tabLst/>
              <a:defRPr/>
            </a:pPr>
            <a:r>
              <a:rPr kumimoji="0" lang="en-US" altLang="en-US" sz="2600" b="1" i="0" u="none" strike="noStrike" kern="1200" cap="none" spc="0" normalizeH="0" baseline="0" noProof="0" dirty="0">
                <a:ln>
                  <a:noFill/>
                </a:ln>
                <a:effectLst/>
                <a:uLnTx/>
                <a:uFillTx/>
                <a:latin typeface="Arial" pitchFamily="34" charset="0"/>
                <a:ea typeface="+mn-ea"/>
                <a:cs typeface="Arial" pitchFamily="34" charset="0"/>
              </a:rPr>
              <a:t>Solution: </a:t>
            </a:r>
            <a:r>
              <a:rPr kumimoji="0" lang="en-US" altLang="en-US" sz="2600" b="0" i="0" u="none" strike="noStrike" kern="1200" cap="none" spc="0" normalizeH="0" baseline="0" noProof="0" dirty="0">
                <a:ln>
                  <a:noFill/>
                </a:ln>
                <a:effectLst/>
                <a:uLnTx/>
                <a:uFillTx/>
                <a:latin typeface="Arial" pitchFamily="34" charset="0"/>
                <a:ea typeface="+mn-ea"/>
                <a:cs typeface="Arial" pitchFamily="34" charset="0"/>
              </a:rPr>
              <a:t>The employer requested information from the employee’s mental health provider about a firm return date. None could be given. The employer determined they could not extend the leave again or hold the position.</a:t>
            </a:r>
            <a:endParaRPr lang="en-US" sz="2600" dirty="0"/>
          </a:p>
        </p:txBody>
      </p:sp>
      <p:sp>
        <p:nvSpPr>
          <p:cNvPr id="4" name="Slide Number Placeholder 3">
            <a:extLst>
              <a:ext uri="{FF2B5EF4-FFF2-40B4-BE49-F238E27FC236}">
                <a16:creationId xmlns:a16="http://schemas.microsoft.com/office/drawing/2014/main" id="{0EFC61C0-368D-4603-B73A-CEDEB6DF88AC}"/>
              </a:ext>
            </a:extLst>
          </p:cNvPr>
          <p:cNvSpPr>
            <a:spLocks noGrp="1"/>
          </p:cNvSpPr>
          <p:nvPr>
            <p:ph type="sldNum" sz="quarter" idx="12"/>
          </p:nvPr>
        </p:nvSpPr>
        <p:spPr>
          <a:xfrm>
            <a:off x="11202415" y="73345"/>
            <a:ext cx="544875" cy="365125"/>
          </a:xfrm>
        </p:spPr>
        <p:txBody>
          <a:bodyPr>
            <a:normAutofit/>
          </a:bodyPr>
          <a:lstStyle/>
          <a:p>
            <a:pPr>
              <a:lnSpc>
                <a:spcPct val="90000"/>
              </a:lnSpc>
              <a:spcAft>
                <a:spcPts val="600"/>
              </a:spcAft>
            </a:pPr>
            <a:fld id="{D57F1E4F-1CFF-5643-939E-217C01CDF565}" type="slidenum">
              <a:rPr lang="en-US" smtClean="0"/>
              <a:pPr>
                <a:lnSpc>
                  <a:spcPct val="90000"/>
                </a:lnSpc>
                <a:spcAft>
                  <a:spcPts val="600"/>
                </a:spcAft>
              </a:pPr>
              <a:t>30</a:t>
            </a:fld>
            <a:endParaRPr lang="en-US" dirty="0"/>
          </a:p>
        </p:txBody>
      </p:sp>
      <p:pic>
        <p:nvPicPr>
          <p:cNvPr id="6" name="Picture 5">
            <a:extLst>
              <a:ext uri="{FF2B5EF4-FFF2-40B4-BE49-F238E27FC236}">
                <a16:creationId xmlns:a16="http://schemas.microsoft.com/office/drawing/2014/main" id="{8A2281D0-E80E-49FC-A3DE-88F0668C4A1A}"/>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205216" y="2023872"/>
            <a:ext cx="3404694" cy="3932265"/>
          </a:xfrm>
          <a:prstGeom prst="rect">
            <a:avLst/>
          </a:prstGeom>
        </p:spPr>
      </p:pic>
    </p:spTree>
    <p:extLst>
      <p:ext uri="{BB962C8B-B14F-4D97-AF65-F5344CB8AC3E}">
        <p14:creationId xmlns:p14="http://schemas.microsoft.com/office/powerpoint/2010/main" val="32088343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EB7F4-5387-4684-831D-0C44F99208FD}"/>
              </a:ext>
            </a:extLst>
          </p:cNvPr>
          <p:cNvSpPr>
            <a:spLocks noGrp="1"/>
          </p:cNvSpPr>
          <p:nvPr>
            <p:ph type="title"/>
          </p:nvPr>
        </p:nvSpPr>
        <p:spPr>
          <a:xfrm>
            <a:off x="581192" y="702156"/>
            <a:ext cx="11029616" cy="1013800"/>
          </a:xfrm>
        </p:spPr>
        <p:txBody>
          <a:bodyPr>
            <a:normAutofit/>
          </a:bodyPr>
          <a:lstStyle/>
          <a:p>
            <a:r>
              <a:rPr lang="en-US" dirty="0"/>
              <a:t>Lesson 4: Leave should not be a Detour or SHORT CUT</a:t>
            </a:r>
          </a:p>
        </p:txBody>
      </p:sp>
      <p:sp>
        <p:nvSpPr>
          <p:cNvPr id="3" name="Content Placeholder 2">
            <a:extLst>
              <a:ext uri="{FF2B5EF4-FFF2-40B4-BE49-F238E27FC236}">
                <a16:creationId xmlns:a16="http://schemas.microsoft.com/office/drawing/2014/main" id="{8A6522E5-5642-4C29-B9CB-EA09609B11E4}"/>
              </a:ext>
            </a:extLst>
          </p:cNvPr>
          <p:cNvSpPr>
            <a:spLocks noGrp="1"/>
          </p:cNvSpPr>
          <p:nvPr>
            <p:ph idx="1"/>
          </p:nvPr>
        </p:nvSpPr>
        <p:spPr>
          <a:xfrm>
            <a:off x="581192" y="2180496"/>
            <a:ext cx="7465528" cy="3678303"/>
          </a:xfrm>
        </p:spPr>
        <p:txBody>
          <a:bodyPr>
            <a:normAutofit/>
          </a:bodyPr>
          <a:lstStyle/>
          <a:p>
            <a:pPr>
              <a:spcBef>
                <a:spcPts val="24"/>
              </a:spcBef>
              <a:spcAft>
                <a:spcPts val="1200"/>
              </a:spcAft>
            </a:pPr>
            <a:r>
              <a:rPr lang="en-US" sz="2200" dirty="0"/>
              <a:t>Leave is ineffective if an employee can work with accommodations</a:t>
            </a:r>
          </a:p>
          <a:p>
            <a:pPr>
              <a:spcBef>
                <a:spcPts val="24"/>
              </a:spcBef>
              <a:spcAft>
                <a:spcPts val="1200"/>
              </a:spcAft>
            </a:pPr>
            <a:r>
              <a:rPr lang="en-US" sz="2200" dirty="0"/>
              <a:t>Can’t force an employee to take ADA leave instead of providing accommodations to enable stay at work</a:t>
            </a:r>
          </a:p>
          <a:p>
            <a:pPr>
              <a:spcBef>
                <a:spcPts val="24"/>
              </a:spcBef>
              <a:spcAft>
                <a:spcPts val="1200"/>
              </a:spcAft>
            </a:pPr>
            <a:r>
              <a:rPr lang="en-US" sz="2200" dirty="0"/>
              <a:t>Can’t force an employee to stay at work if FMLA eligible</a:t>
            </a:r>
          </a:p>
          <a:p>
            <a:pPr>
              <a:spcBef>
                <a:spcPts val="24"/>
              </a:spcBef>
              <a:spcAft>
                <a:spcPts val="1200"/>
              </a:spcAft>
            </a:pPr>
            <a:r>
              <a:rPr kumimoji="0" lang="en-US" altLang="en-US" sz="2200" b="0" i="0" u="none" strike="noStrike" kern="1200" cap="none" spc="0" normalizeH="0" baseline="0" noProof="0" dirty="0">
                <a:ln>
                  <a:noFill/>
                </a:ln>
                <a:effectLst/>
                <a:uLnTx/>
                <a:uFillTx/>
                <a:latin typeface="Arial" pitchFamily="34" charset="0"/>
                <a:ea typeface="+mn-ea"/>
                <a:cs typeface="Arial" pitchFamily="34" charset="0"/>
              </a:rPr>
              <a:t>Can’t force employees to take leave until the ADA interactive process is complete (most situations)</a:t>
            </a:r>
          </a:p>
          <a:p>
            <a:pPr marL="0" indent="0">
              <a:buNone/>
            </a:pPr>
            <a:r>
              <a:rPr lang="en-US" b="1" dirty="0"/>
              <a:t>Leave as an Ineffective Accommodation</a:t>
            </a:r>
            <a:br>
              <a:rPr lang="en-US" dirty="0"/>
            </a:br>
            <a:r>
              <a:rPr lang="en-US" dirty="0">
                <a:hlinkClick r:id="rId2"/>
              </a:rPr>
              <a:t>https://AskJAN.org/articles/Leave-as-an-Ineffective-Accommodation.cfm</a:t>
            </a:r>
            <a:endParaRPr lang="en-US" dirty="0"/>
          </a:p>
        </p:txBody>
      </p:sp>
      <p:sp>
        <p:nvSpPr>
          <p:cNvPr id="4" name="Slide Number Placeholder 3">
            <a:extLst>
              <a:ext uri="{FF2B5EF4-FFF2-40B4-BE49-F238E27FC236}">
                <a16:creationId xmlns:a16="http://schemas.microsoft.com/office/drawing/2014/main" id="{92C0770B-7B7D-4E87-9870-0BFE2E228121}"/>
              </a:ext>
            </a:extLst>
          </p:cNvPr>
          <p:cNvSpPr>
            <a:spLocks noGrp="1"/>
          </p:cNvSpPr>
          <p:nvPr>
            <p:ph type="sldNum" sz="quarter" idx="12"/>
          </p:nvPr>
        </p:nvSpPr>
        <p:spPr>
          <a:xfrm>
            <a:off x="11202415" y="79756"/>
            <a:ext cx="544875" cy="365125"/>
          </a:xfrm>
        </p:spPr>
        <p:txBody>
          <a:bodyPr>
            <a:normAutofit/>
          </a:bodyPr>
          <a:lstStyle/>
          <a:p>
            <a:pPr>
              <a:lnSpc>
                <a:spcPct val="90000"/>
              </a:lnSpc>
              <a:spcAft>
                <a:spcPts val="600"/>
              </a:spcAft>
            </a:pPr>
            <a:fld id="{D57F1E4F-1CFF-5643-939E-217C01CDF565}" type="slidenum">
              <a:rPr lang="en-US" smtClean="0"/>
              <a:pPr>
                <a:lnSpc>
                  <a:spcPct val="90000"/>
                </a:lnSpc>
                <a:spcAft>
                  <a:spcPts val="600"/>
                </a:spcAft>
              </a:pPr>
              <a:t>31</a:t>
            </a:fld>
            <a:endParaRPr lang="en-US" dirty="0"/>
          </a:p>
        </p:txBody>
      </p:sp>
      <p:pic>
        <p:nvPicPr>
          <p:cNvPr id="6" name="Picture 5">
            <a:extLst>
              <a:ext uri="{FF2B5EF4-FFF2-40B4-BE49-F238E27FC236}">
                <a16:creationId xmlns:a16="http://schemas.microsoft.com/office/drawing/2014/main" id="{58B82214-6BC8-483A-BA59-FE218C8F88D8}"/>
              </a:ext>
              <a:ext uri="{C183D7F6-B498-43B3-948B-1728B52AA6E4}">
                <adec:decorative xmlns:adec="http://schemas.microsoft.com/office/drawing/2017/decorative" val="1"/>
              </a:ext>
            </a:extLst>
          </p:cNvPr>
          <p:cNvPicPr>
            <a:picLocks noChangeAspect="1"/>
          </p:cNvPicPr>
          <p:nvPr/>
        </p:nvPicPr>
        <p:blipFill rotWithShape="1">
          <a:blip r:embed="rId3"/>
          <a:srcRect l="22144" r="23277" b="1"/>
          <a:stretch/>
        </p:blipFill>
        <p:spPr>
          <a:xfrm>
            <a:off x="8168640" y="1961039"/>
            <a:ext cx="3442168" cy="3387027"/>
          </a:xfrm>
          <a:prstGeom prst="rect">
            <a:avLst/>
          </a:prstGeom>
        </p:spPr>
      </p:pic>
    </p:spTree>
    <p:extLst>
      <p:ext uri="{BB962C8B-B14F-4D97-AF65-F5344CB8AC3E}">
        <p14:creationId xmlns:p14="http://schemas.microsoft.com/office/powerpoint/2010/main" val="36991841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078A52F-85EA-4C0B-962B-D9D9DD4DD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919797D5-5700-4683-B30A-5B4D56CB8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4856A7B9-9801-42EC-A4C9-7E22A56EF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A8D10092-A860-4EFB-963F-A14DA3648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26FCF5D0-986B-4E96-BE32-FE6DD05072B6}"/>
              </a:ext>
            </a:extLst>
          </p:cNvPr>
          <p:cNvSpPr>
            <a:spLocks noGrp="1"/>
          </p:cNvSpPr>
          <p:nvPr>
            <p:ph type="title"/>
          </p:nvPr>
        </p:nvSpPr>
        <p:spPr>
          <a:xfrm>
            <a:off x="581192" y="702156"/>
            <a:ext cx="11029616" cy="1013800"/>
          </a:xfrm>
        </p:spPr>
        <p:txBody>
          <a:bodyPr vert="horz" lIns="91440" tIns="45720" rIns="91440" bIns="45720" rtlCol="0" anchor="b">
            <a:normAutofit/>
          </a:bodyPr>
          <a:lstStyle/>
          <a:p>
            <a:r>
              <a:rPr lang="en-US" dirty="0"/>
              <a:t>Follow The path that leads </a:t>
            </a:r>
            <a:br>
              <a:rPr lang="en-US" dirty="0"/>
            </a:br>
            <a:r>
              <a:rPr lang="en-US" dirty="0"/>
              <a:t>to positive SAW/RTW outcomes</a:t>
            </a:r>
          </a:p>
        </p:txBody>
      </p:sp>
      <p:pic>
        <p:nvPicPr>
          <p:cNvPr id="6" name="Content Placeholder 5">
            <a:extLst>
              <a:ext uri="{FF2B5EF4-FFF2-40B4-BE49-F238E27FC236}">
                <a16:creationId xmlns:a16="http://schemas.microsoft.com/office/drawing/2014/main" id="{7CC72D83-3A9A-4ACB-9C27-D61ADCC443BF}"/>
              </a:ext>
              <a:ext uri="{C183D7F6-B498-43B3-948B-1728B52AA6E4}">
                <adec:decorative xmlns:adec="http://schemas.microsoft.com/office/drawing/2017/decorative" val="1"/>
              </a:ext>
            </a:extLst>
          </p:cNvPr>
          <p:cNvPicPr>
            <a:picLocks noGrp="1" noChangeAspect="1"/>
          </p:cNvPicPr>
          <p:nvPr>
            <p:ph sz="half" idx="1"/>
          </p:nvPr>
        </p:nvPicPr>
        <p:blipFill rotWithShape="1">
          <a:blip r:embed="rId3" cstate="screen">
            <a:extLst>
              <a:ext uri="{28A0092B-C50C-407E-A947-70E740481C1C}">
                <a14:useLocalDpi xmlns:a14="http://schemas.microsoft.com/office/drawing/2010/main"/>
              </a:ext>
            </a:extLst>
          </a:blip>
          <a:srcRect r="44603" b="1"/>
          <a:stretch/>
        </p:blipFill>
        <p:spPr>
          <a:xfrm>
            <a:off x="448732" y="1871133"/>
            <a:ext cx="3683001" cy="4504267"/>
          </a:xfrm>
          <a:prstGeom prst="rect">
            <a:avLst/>
          </a:prstGeom>
        </p:spPr>
      </p:pic>
      <p:sp>
        <p:nvSpPr>
          <p:cNvPr id="3" name="Content Placeholder 2">
            <a:extLst>
              <a:ext uri="{FF2B5EF4-FFF2-40B4-BE49-F238E27FC236}">
                <a16:creationId xmlns:a16="http://schemas.microsoft.com/office/drawing/2014/main" id="{C222439B-735E-4BF5-9F12-2092DE50AAAB}"/>
              </a:ext>
            </a:extLst>
          </p:cNvPr>
          <p:cNvSpPr>
            <a:spLocks noGrp="1"/>
          </p:cNvSpPr>
          <p:nvPr>
            <p:ph sz="half" idx="2"/>
          </p:nvPr>
        </p:nvSpPr>
        <p:spPr>
          <a:xfrm>
            <a:off x="4475858" y="2180496"/>
            <a:ext cx="7140407" cy="3678303"/>
          </a:xfrm>
        </p:spPr>
        <p:txBody>
          <a:bodyPr vert="horz" lIns="91440" tIns="45720" rIns="91440" bIns="45720" rtlCol="0" anchor="ctr">
            <a:normAutofit/>
          </a:bodyPr>
          <a:lstStyle/>
          <a:p>
            <a:pPr marL="0" indent="0" algn="ctr">
              <a:buNone/>
            </a:pPr>
            <a:r>
              <a:rPr lang="en-US" sz="3200" b="1" dirty="0">
                <a:solidFill>
                  <a:srgbClr val="002060"/>
                </a:solidFill>
                <a:latin typeface="Arial Nova" panose="020B0504020202020204" pitchFamily="34" charset="0"/>
              </a:rPr>
              <a:t>Thank you for attending: </a:t>
            </a:r>
            <a:br>
              <a:rPr lang="en-US" sz="2400" b="1" dirty="0">
                <a:solidFill>
                  <a:srgbClr val="002060"/>
                </a:solidFill>
                <a:latin typeface="Arial Nova" panose="020B0504020202020204" pitchFamily="34" charset="0"/>
              </a:rPr>
            </a:br>
            <a:r>
              <a:rPr lang="en-US" sz="2400" b="1" dirty="0">
                <a:solidFill>
                  <a:srgbClr val="002060"/>
                </a:solidFill>
                <a:latin typeface="Arial Nova" panose="020B0504020202020204" pitchFamily="34" charset="0"/>
              </a:rPr>
              <a:t>ADA and Accommodation Lessons Learned: </a:t>
            </a:r>
            <a:br>
              <a:rPr lang="en-US" sz="2400" b="1" dirty="0">
                <a:solidFill>
                  <a:srgbClr val="002060"/>
                </a:solidFill>
                <a:latin typeface="Arial Nova" panose="020B0504020202020204" pitchFamily="34" charset="0"/>
              </a:rPr>
            </a:br>
            <a:r>
              <a:rPr lang="en-US" sz="2400" b="1" dirty="0">
                <a:solidFill>
                  <a:srgbClr val="002060"/>
                </a:solidFill>
                <a:latin typeface="Arial Nova" panose="020B0504020202020204" pitchFamily="34" charset="0"/>
              </a:rPr>
              <a:t>Stay at Work/Return to Work Edition</a:t>
            </a:r>
          </a:p>
        </p:txBody>
      </p:sp>
      <p:sp>
        <p:nvSpPr>
          <p:cNvPr id="4" name="Slide Number Placeholder 3">
            <a:extLst>
              <a:ext uri="{FF2B5EF4-FFF2-40B4-BE49-F238E27FC236}">
                <a16:creationId xmlns:a16="http://schemas.microsoft.com/office/drawing/2014/main" id="{7A4A36A3-D1EB-4A0A-9134-581A7FC00664}"/>
              </a:ext>
            </a:extLst>
          </p:cNvPr>
          <p:cNvSpPr>
            <a:spLocks noGrp="1"/>
          </p:cNvSpPr>
          <p:nvPr>
            <p:ph type="sldNum" sz="quarter" idx="12"/>
          </p:nvPr>
        </p:nvSpPr>
        <p:spPr>
          <a:xfrm>
            <a:off x="11065932" y="5956137"/>
            <a:ext cx="544875" cy="365125"/>
          </a:xfrm>
        </p:spPr>
        <p:txBody>
          <a:bodyPr vert="horz" lIns="91440" tIns="45720" rIns="91440" bIns="45720" rtlCol="0" anchor="ctr">
            <a:normAutofit/>
          </a:bodyPr>
          <a:lstStyle/>
          <a:p>
            <a:pPr>
              <a:spcAft>
                <a:spcPts val="600"/>
              </a:spcAft>
            </a:pPr>
            <a:fld id="{D57F1E4F-1CFF-5643-939E-217C01CDF565}" type="slidenum">
              <a:rPr lang="en-US" smtClean="0"/>
              <a:pPr>
                <a:spcAft>
                  <a:spcPts val="600"/>
                </a:spcAft>
              </a:pPr>
              <a:t>32</a:t>
            </a:fld>
            <a:endParaRPr lang="en-US"/>
          </a:p>
        </p:txBody>
      </p:sp>
    </p:spTree>
    <p:extLst>
      <p:ext uri="{BB962C8B-B14F-4D97-AF65-F5344CB8AC3E}">
        <p14:creationId xmlns:p14="http://schemas.microsoft.com/office/powerpoint/2010/main" val="33975739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1E1FB-2AD0-4329-9CB0-82A282F19EE8}"/>
              </a:ext>
            </a:extLst>
          </p:cNvPr>
          <p:cNvSpPr>
            <a:spLocks noGrp="1"/>
          </p:cNvSpPr>
          <p:nvPr>
            <p:ph type="title"/>
          </p:nvPr>
        </p:nvSpPr>
        <p:spPr>
          <a:xfrm>
            <a:off x="581192" y="702156"/>
            <a:ext cx="11029616" cy="1013800"/>
          </a:xfrm>
        </p:spPr>
        <p:txBody>
          <a:bodyPr>
            <a:normAutofit/>
          </a:bodyPr>
          <a:lstStyle/>
          <a:p>
            <a:r>
              <a:rPr lang="en-US" dirty="0">
                <a:solidFill>
                  <a:srgbClr val="FFFEFF"/>
                </a:solidFill>
              </a:rPr>
              <a:t>Questions? Contact JAN for More Information</a:t>
            </a:r>
          </a:p>
        </p:txBody>
      </p:sp>
      <p:sp>
        <p:nvSpPr>
          <p:cNvPr id="4" name="Slide Number Placeholder 3">
            <a:extLst>
              <a:ext uri="{FF2B5EF4-FFF2-40B4-BE49-F238E27FC236}">
                <a16:creationId xmlns:a16="http://schemas.microsoft.com/office/drawing/2014/main" id="{290915FE-A624-43E4-8D1A-23025311C711}"/>
              </a:ext>
            </a:extLst>
          </p:cNvPr>
          <p:cNvSpPr>
            <a:spLocks noGrp="1"/>
          </p:cNvSpPr>
          <p:nvPr>
            <p:ph type="sldNum" sz="quarter" idx="12"/>
          </p:nvPr>
        </p:nvSpPr>
        <p:spPr>
          <a:xfrm>
            <a:off x="10665304" y="104396"/>
            <a:ext cx="1052508" cy="365125"/>
          </a:xfrm>
        </p:spPr>
        <p:txBody>
          <a:bodyPr>
            <a:normAutofit/>
          </a:bodyPr>
          <a:lstStyle/>
          <a:p>
            <a:pPr>
              <a:lnSpc>
                <a:spcPct val="90000"/>
              </a:lnSpc>
              <a:spcAft>
                <a:spcPts val="600"/>
              </a:spcAft>
            </a:pPr>
            <a:fld id="{D57F1E4F-1CFF-5643-939E-217C01CDF565}" type="slidenum">
              <a:rPr lang="en-US" smtClean="0"/>
              <a:pPr>
                <a:lnSpc>
                  <a:spcPct val="90000"/>
                </a:lnSpc>
                <a:spcAft>
                  <a:spcPts val="600"/>
                </a:spcAft>
              </a:pPr>
              <a:t>33</a:t>
            </a:fld>
            <a:endParaRPr lang="en-US" dirty="0"/>
          </a:p>
        </p:txBody>
      </p:sp>
      <p:graphicFrame>
        <p:nvGraphicFramePr>
          <p:cNvPr id="6" name="Content Placeholder 2" descr="Visit AskJAN.org&#10;Call 800.526.7234 or 877.781.9403 TTY&#10;JAN Live Chat @AskJAN.org&#10;Submit JAN On Demand Inquiry @AskJAN.org/JANonDemand.cfm&#10;Email JAN@AskJAN.org&#10;Social Media: Facebook - Job Accommodation Network&#10;Twitter - @JANatJAN&#10;">
            <a:extLst>
              <a:ext uri="{FF2B5EF4-FFF2-40B4-BE49-F238E27FC236}">
                <a16:creationId xmlns:a16="http://schemas.microsoft.com/office/drawing/2014/main" id="{99C05778-86A8-41CC-94DD-691AA4044245}"/>
              </a:ext>
            </a:extLst>
          </p:cNvPr>
          <p:cNvGraphicFramePr>
            <a:graphicFrameLocks noGrp="1"/>
          </p:cNvGraphicFramePr>
          <p:nvPr>
            <p:ph idx="1"/>
            <p:extLst>
              <p:ext uri="{D42A27DB-BD31-4B8C-83A1-F6EECF244321}">
                <p14:modId xmlns:p14="http://schemas.microsoft.com/office/powerpoint/2010/main" val="1409338712"/>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18446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F5C11-5A22-40CE-9324-89514DD81903}"/>
              </a:ext>
            </a:extLst>
          </p:cNvPr>
          <p:cNvSpPr>
            <a:spLocks noGrp="1"/>
          </p:cNvSpPr>
          <p:nvPr>
            <p:ph type="title"/>
          </p:nvPr>
        </p:nvSpPr>
        <p:spPr>
          <a:xfrm>
            <a:off x="581192" y="702156"/>
            <a:ext cx="11029616" cy="1013800"/>
          </a:xfrm>
        </p:spPr>
        <p:txBody>
          <a:bodyPr>
            <a:normAutofit/>
          </a:bodyPr>
          <a:lstStyle/>
          <a:p>
            <a:r>
              <a:rPr lang="en-US" dirty="0"/>
              <a:t>How do I claim the HR CEU?</a:t>
            </a:r>
          </a:p>
        </p:txBody>
      </p:sp>
      <p:sp>
        <p:nvSpPr>
          <p:cNvPr id="10" name="Rectangle 9">
            <a:extLst>
              <a:ext uri="{FF2B5EF4-FFF2-40B4-BE49-F238E27FC236}">
                <a16:creationId xmlns:a16="http://schemas.microsoft.com/office/drawing/2014/main" id="{3FE9758B-E361-4084-8D9F-729FA6C4A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4DA4193-8AAE-4832-A6F4-648DC4993BD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81192" y="2286000"/>
            <a:ext cx="5148400" cy="3774332"/>
          </a:xfrm>
          <a:prstGeom prst="rect">
            <a:avLst/>
          </a:prstGeom>
        </p:spPr>
      </p:pic>
      <p:sp>
        <p:nvSpPr>
          <p:cNvPr id="3" name="Content Placeholder 2">
            <a:extLst>
              <a:ext uri="{FF2B5EF4-FFF2-40B4-BE49-F238E27FC236}">
                <a16:creationId xmlns:a16="http://schemas.microsoft.com/office/drawing/2014/main" id="{1BE8543D-5F6D-40E3-A8F4-BA219D0175DB}"/>
              </a:ext>
            </a:extLst>
          </p:cNvPr>
          <p:cNvSpPr>
            <a:spLocks noGrp="1"/>
          </p:cNvSpPr>
          <p:nvPr>
            <p:ph idx="1"/>
          </p:nvPr>
        </p:nvSpPr>
        <p:spPr>
          <a:xfrm>
            <a:off x="6335805" y="2022000"/>
            <a:ext cx="5275001" cy="4045683"/>
          </a:xfrm>
        </p:spPr>
        <p:txBody>
          <a:bodyPr>
            <a:normAutofit lnSpcReduction="10000"/>
          </a:bodyPr>
          <a:lstStyle/>
          <a:p>
            <a:r>
              <a:rPr lang="en-US" sz="2400" dirty="0"/>
              <a:t>Don’t close the JAN webcast browser</a:t>
            </a:r>
          </a:p>
          <a:p>
            <a:r>
              <a:rPr lang="en-US" sz="2400" dirty="0"/>
              <a:t>CEU approval code will be provided via the certificate that comes up after completing the webcast evaluation</a:t>
            </a:r>
          </a:p>
          <a:p>
            <a:r>
              <a:rPr lang="en-US" sz="2400" dirty="0"/>
              <a:t>Thank you for attending!</a:t>
            </a:r>
          </a:p>
          <a:p>
            <a:r>
              <a:rPr lang="en-US" sz="2400" dirty="0"/>
              <a:t>Register for the next JAN event:</a:t>
            </a:r>
            <a:br>
              <a:rPr lang="en-US" sz="2400" dirty="0"/>
            </a:br>
            <a:r>
              <a:rPr lang="en-US" sz="2400" dirty="0">
                <a:hlinkClick r:id="rId3"/>
              </a:rPr>
              <a:t>https://AskJAN.org/events/register/2021-2022-webcast-series.cfm</a:t>
            </a:r>
            <a:endParaRPr lang="en-US" dirty="0"/>
          </a:p>
        </p:txBody>
      </p:sp>
      <p:sp>
        <p:nvSpPr>
          <p:cNvPr id="4" name="Slide Number Placeholder 3">
            <a:extLst>
              <a:ext uri="{FF2B5EF4-FFF2-40B4-BE49-F238E27FC236}">
                <a16:creationId xmlns:a16="http://schemas.microsoft.com/office/drawing/2014/main" id="{F3E98E1F-68E8-4748-864C-7774480571AF}"/>
              </a:ext>
            </a:extLst>
          </p:cNvPr>
          <p:cNvSpPr>
            <a:spLocks noGrp="1"/>
          </p:cNvSpPr>
          <p:nvPr>
            <p:ph type="sldNum" sz="quarter" idx="12"/>
          </p:nvPr>
        </p:nvSpPr>
        <p:spPr>
          <a:xfrm>
            <a:off x="10675032" y="84237"/>
            <a:ext cx="1052508" cy="365125"/>
          </a:xfrm>
        </p:spPr>
        <p:txBody>
          <a:bodyPr>
            <a:normAutofit/>
          </a:bodyPr>
          <a:lstStyle/>
          <a:p>
            <a:pPr>
              <a:lnSpc>
                <a:spcPct val="90000"/>
              </a:lnSpc>
              <a:spcAft>
                <a:spcPts val="600"/>
              </a:spcAft>
            </a:pPr>
            <a:fld id="{D57F1E4F-1CFF-5643-939E-217C01CDF565}" type="slidenum">
              <a:rPr lang="en-US" smtClean="0"/>
              <a:pPr>
                <a:lnSpc>
                  <a:spcPct val="90000"/>
                </a:lnSpc>
                <a:spcAft>
                  <a:spcPts val="600"/>
                </a:spcAft>
              </a:pPr>
              <a:t>34</a:t>
            </a:fld>
            <a:endParaRPr lang="en-US" dirty="0"/>
          </a:p>
        </p:txBody>
      </p:sp>
    </p:spTree>
    <p:extLst>
      <p:ext uri="{BB962C8B-B14F-4D97-AF65-F5344CB8AC3E}">
        <p14:creationId xmlns:p14="http://schemas.microsoft.com/office/powerpoint/2010/main" val="1265038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361F0-6461-469A-A8B3-807208C8866D}"/>
              </a:ext>
            </a:extLst>
          </p:cNvPr>
          <p:cNvSpPr>
            <a:spLocks noGrp="1"/>
          </p:cNvSpPr>
          <p:nvPr>
            <p:ph type="title"/>
          </p:nvPr>
        </p:nvSpPr>
        <p:spPr>
          <a:xfrm>
            <a:off x="581192" y="702156"/>
            <a:ext cx="11029616" cy="1013800"/>
          </a:xfrm>
        </p:spPr>
        <p:txBody>
          <a:bodyPr>
            <a:normAutofit/>
          </a:bodyPr>
          <a:lstStyle/>
          <a:p>
            <a:r>
              <a:rPr lang="en-US" dirty="0"/>
              <a:t>Discussion Topics</a:t>
            </a:r>
          </a:p>
        </p:txBody>
      </p:sp>
      <p:sp>
        <p:nvSpPr>
          <p:cNvPr id="27" name="Rectangle 26">
            <a:extLst>
              <a:ext uri="{FF2B5EF4-FFF2-40B4-BE49-F238E27FC236}">
                <a16:creationId xmlns:a16="http://schemas.microsoft.com/office/drawing/2014/main" id="{3FE9758B-E361-4084-8D9F-729FA6C4A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a:extLst>
              <a:ext uri="{FF2B5EF4-FFF2-40B4-BE49-F238E27FC236}">
                <a16:creationId xmlns:a16="http://schemas.microsoft.com/office/drawing/2014/main" id="{937FB0EF-A4E0-49F9-AAD0-43CAFBF6B04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13878" y="2361056"/>
            <a:ext cx="3649219" cy="3649219"/>
          </a:xfrm>
          <a:prstGeom prst="rect">
            <a:avLst/>
          </a:prstGeom>
        </p:spPr>
      </p:pic>
      <p:sp>
        <p:nvSpPr>
          <p:cNvPr id="3" name="Content Placeholder 2">
            <a:extLst>
              <a:ext uri="{FF2B5EF4-FFF2-40B4-BE49-F238E27FC236}">
                <a16:creationId xmlns:a16="http://schemas.microsoft.com/office/drawing/2014/main" id="{F0C253A2-7387-4260-8328-65636F669295}"/>
              </a:ext>
            </a:extLst>
          </p:cNvPr>
          <p:cNvSpPr>
            <a:spLocks noGrp="1"/>
          </p:cNvSpPr>
          <p:nvPr>
            <p:ph idx="1"/>
          </p:nvPr>
        </p:nvSpPr>
        <p:spPr>
          <a:xfrm>
            <a:off x="6335805" y="2180496"/>
            <a:ext cx="5275001" cy="4045683"/>
          </a:xfrm>
        </p:spPr>
        <p:txBody>
          <a:bodyPr>
            <a:normAutofit/>
          </a:bodyPr>
          <a:lstStyle/>
          <a:p>
            <a:pPr marL="347472" lvl="1" indent="-347472">
              <a:buFont typeface="Wingdings" panose="05000000000000000000" pitchFamily="2" charset="2"/>
              <a:buChar char="§"/>
            </a:pPr>
            <a:r>
              <a:rPr lang="en-US" altLang="en-US" sz="2800" dirty="0"/>
              <a:t>Purpose and Benefits of </a:t>
            </a:r>
            <a:br>
              <a:rPr lang="en-US" altLang="en-US" sz="2800" dirty="0"/>
            </a:br>
            <a:r>
              <a:rPr lang="en-US" altLang="en-US" sz="2800" dirty="0"/>
              <a:t>Stay-at-Work (SAW) and</a:t>
            </a:r>
            <a:br>
              <a:rPr lang="en-US" altLang="en-US" sz="2800" dirty="0"/>
            </a:br>
            <a:r>
              <a:rPr lang="en-US" altLang="en-US" sz="2800" dirty="0"/>
              <a:t>Return-to-Work (RTW) Programs</a:t>
            </a:r>
          </a:p>
          <a:p>
            <a:pPr>
              <a:spcAft>
                <a:spcPts val="1200"/>
              </a:spcAft>
              <a:buFont typeface="Wingdings" panose="05000000000000000000" pitchFamily="2" charset="2"/>
              <a:buChar char="§"/>
            </a:pPr>
            <a:r>
              <a:rPr lang="en-US" altLang="en-US" sz="2800" dirty="0"/>
              <a:t>Overview of Relevant Laws</a:t>
            </a:r>
          </a:p>
          <a:p>
            <a:pPr>
              <a:spcAft>
                <a:spcPts val="1200"/>
              </a:spcAft>
              <a:buFont typeface="Wingdings" panose="05000000000000000000" pitchFamily="2" charset="2"/>
              <a:buChar char="§"/>
            </a:pPr>
            <a:r>
              <a:rPr lang="en-US" altLang="en-US" sz="2800" dirty="0"/>
              <a:t>ADA and Accommodation Lessons Learned</a:t>
            </a:r>
            <a:endParaRPr lang="en-US" dirty="0"/>
          </a:p>
          <a:p>
            <a:endParaRPr lang="en-US" dirty="0"/>
          </a:p>
        </p:txBody>
      </p:sp>
      <p:sp>
        <p:nvSpPr>
          <p:cNvPr id="7" name="Slide Number Placeholder 6">
            <a:extLst>
              <a:ext uri="{FF2B5EF4-FFF2-40B4-BE49-F238E27FC236}">
                <a16:creationId xmlns:a16="http://schemas.microsoft.com/office/drawing/2014/main" id="{19240776-CA32-4DF8-ABF0-F3C13C6E3E24}"/>
              </a:ext>
            </a:extLst>
          </p:cNvPr>
          <p:cNvSpPr>
            <a:spLocks noGrp="1"/>
          </p:cNvSpPr>
          <p:nvPr>
            <p:ph type="sldNum" sz="quarter" idx="12"/>
          </p:nvPr>
        </p:nvSpPr>
        <p:spPr>
          <a:xfrm>
            <a:off x="10679486" y="55053"/>
            <a:ext cx="1052508" cy="365125"/>
          </a:xfrm>
        </p:spPr>
        <p:txBody>
          <a:bodyPr>
            <a:normAutofit/>
          </a:bodyPr>
          <a:lstStyle/>
          <a:p>
            <a:pPr>
              <a:lnSpc>
                <a:spcPct val="90000"/>
              </a:lnSpc>
              <a:spcAft>
                <a:spcPts val="600"/>
              </a:spcAft>
            </a:pPr>
            <a:fld id="{D57F1E4F-1CFF-5643-939E-217C01CDF565}" type="slidenum">
              <a:rPr lang="en-US" smtClean="0"/>
              <a:pPr>
                <a:lnSpc>
                  <a:spcPct val="90000"/>
                </a:lnSpc>
                <a:spcAft>
                  <a:spcPts val="600"/>
                </a:spcAft>
              </a:pPr>
              <a:t>4</a:t>
            </a:fld>
            <a:endParaRPr lang="en-US" dirty="0"/>
          </a:p>
        </p:txBody>
      </p:sp>
    </p:spTree>
    <p:extLst>
      <p:ext uri="{BB962C8B-B14F-4D97-AF65-F5344CB8AC3E}">
        <p14:creationId xmlns:p14="http://schemas.microsoft.com/office/powerpoint/2010/main" val="84040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56BFF-9EF2-4570-86CD-8616CB783891}"/>
              </a:ext>
            </a:extLst>
          </p:cNvPr>
          <p:cNvSpPr>
            <a:spLocks noGrp="1"/>
          </p:cNvSpPr>
          <p:nvPr>
            <p:ph type="title"/>
          </p:nvPr>
        </p:nvSpPr>
        <p:spPr>
          <a:xfrm>
            <a:off x="581192" y="702156"/>
            <a:ext cx="11029616" cy="1013800"/>
          </a:xfrm>
        </p:spPr>
        <p:txBody>
          <a:bodyPr>
            <a:normAutofit/>
          </a:bodyPr>
          <a:lstStyle/>
          <a:p>
            <a:r>
              <a:rPr lang="en-US" dirty="0"/>
              <a:t>Purpose of SAW and RTW Programs</a:t>
            </a:r>
          </a:p>
        </p:txBody>
      </p:sp>
      <p:sp>
        <p:nvSpPr>
          <p:cNvPr id="18" name="Rectangle 10">
            <a:extLst>
              <a:ext uri="{FF2B5EF4-FFF2-40B4-BE49-F238E27FC236}">
                <a16:creationId xmlns:a16="http://schemas.microsoft.com/office/drawing/2014/main" id="{2E32075D-9299-4657-87D7-B9987B7FD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C2A25C0-06F2-4A50-B36E-CA128D7588A9}"/>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4" b="-4"/>
          <a:stretch/>
        </p:blipFill>
        <p:spPr>
          <a:xfrm>
            <a:off x="657225" y="2361056"/>
            <a:ext cx="4962525" cy="3649219"/>
          </a:xfrm>
          <a:prstGeom prst="rect">
            <a:avLst/>
          </a:prstGeom>
        </p:spPr>
      </p:pic>
      <p:sp>
        <p:nvSpPr>
          <p:cNvPr id="3" name="Content Placeholder 2">
            <a:extLst>
              <a:ext uri="{FF2B5EF4-FFF2-40B4-BE49-F238E27FC236}">
                <a16:creationId xmlns:a16="http://schemas.microsoft.com/office/drawing/2014/main" id="{F3A2ABDB-6058-448D-81AA-F924701C1B62}"/>
              </a:ext>
            </a:extLst>
          </p:cNvPr>
          <p:cNvSpPr>
            <a:spLocks noGrp="1"/>
          </p:cNvSpPr>
          <p:nvPr>
            <p:ph idx="1"/>
          </p:nvPr>
        </p:nvSpPr>
        <p:spPr>
          <a:xfrm>
            <a:off x="6335805" y="2180496"/>
            <a:ext cx="5275001" cy="4045683"/>
          </a:xfrm>
        </p:spPr>
        <p:txBody>
          <a:bodyPr>
            <a:normAutofit/>
          </a:bodyPr>
          <a:lstStyle/>
          <a:p>
            <a:pPr marL="0" indent="0">
              <a:spcAft>
                <a:spcPts val="1200"/>
              </a:spcAft>
              <a:buNone/>
            </a:pPr>
            <a:r>
              <a:rPr lang="en-US" altLang="en-US" sz="2800" b="1" dirty="0"/>
              <a:t>SAW:</a:t>
            </a:r>
            <a:br>
              <a:rPr lang="en-US" altLang="en-US" sz="2800" b="0" dirty="0"/>
            </a:br>
            <a:r>
              <a:rPr lang="en-US" altLang="en-US" sz="2400" b="0" dirty="0"/>
              <a:t>T</a:t>
            </a:r>
            <a:r>
              <a:rPr lang="en-US" sz="2400" b="0" dirty="0"/>
              <a:t>o </a:t>
            </a:r>
            <a:r>
              <a:rPr lang="en-US" sz="2400" b="0" u="sng" dirty="0"/>
              <a:t>keep</a:t>
            </a:r>
            <a:r>
              <a:rPr lang="en-US" sz="2400" b="0" dirty="0"/>
              <a:t> an injured, disabled, </a:t>
            </a:r>
            <a:br>
              <a:rPr lang="en-US" sz="2400" b="0" dirty="0"/>
            </a:br>
            <a:r>
              <a:rPr lang="en-US" sz="2400" b="0" dirty="0"/>
              <a:t>or temporarily impaired worker </a:t>
            </a:r>
            <a:br>
              <a:rPr lang="en-US" sz="2400" b="0" dirty="0"/>
            </a:br>
            <a:r>
              <a:rPr lang="en-US" sz="2400" b="0" dirty="0"/>
              <a:t>on the job, if medically feasible </a:t>
            </a:r>
          </a:p>
          <a:p>
            <a:pPr marL="0" indent="0">
              <a:buNone/>
            </a:pPr>
            <a:r>
              <a:rPr lang="en-US" sz="2800" b="1" dirty="0"/>
              <a:t>RTW:</a:t>
            </a:r>
            <a:br>
              <a:rPr lang="en-US" sz="2800" b="0" dirty="0"/>
            </a:br>
            <a:r>
              <a:rPr lang="en-US" sz="2400" b="0" dirty="0"/>
              <a:t>To </a:t>
            </a:r>
            <a:r>
              <a:rPr lang="en-US" sz="2400" b="0" u="sng" dirty="0"/>
              <a:t>return</a:t>
            </a:r>
            <a:r>
              <a:rPr lang="en-US" sz="2400" b="0" dirty="0"/>
              <a:t> an injured, disabled, or temporarily impaired worker to the workplace as soon as medically feasible </a:t>
            </a:r>
            <a:endParaRPr lang="en-US" dirty="0"/>
          </a:p>
        </p:txBody>
      </p:sp>
      <p:sp>
        <p:nvSpPr>
          <p:cNvPr id="4" name="Slide Number Placeholder 3">
            <a:extLst>
              <a:ext uri="{FF2B5EF4-FFF2-40B4-BE49-F238E27FC236}">
                <a16:creationId xmlns:a16="http://schemas.microsoft.com/office/drawing/2014/main" id="{9CF7755D-7B10-4B75-895D-872AF8E2AEEE}"/>
              </a:ext>
            </a:extLst>
          </p:cNvPr>
          <p:cNvSpPr>
            <a:spLocks noGrp="1"/>
          </p:cNvSpPr>
          <p:nvPr>
            <p:ph type="sldNum" sz="quarter" idx="12"/>
          </p:nvPr>
        </p:nvSpPr>
        <p:spPr>
          <a:xfrm>
            <a:off x="10675032" y="55053"/>
            <a:ext cx="1052508" cy="365125"/>
          </a:xfrm>
        </p:spPr>
        <p:txBody>
          <a:bodyPr>
            <a:normAutofit/>
          </a:bodyPr>
          <a:lstStyle/>
          <a:p>
            <a:pPr>
              <a:lnSpc>
                <a:spcPct val="90000"/>
              </a:lnSpc>
              <a:spcAft>
                <a:spcPts val="600"/>
              </a:spcAft>
            </a:pPr>
            <a:fld id="{D57F1E4F-1CFF-5643-939E-217C01CDF565}" type="slidenum">
              <a:rPr lang="en-US" smtClean="0"/>
              <a:pPr>
                <a:lnSpc>
                  <a:spcPct val="90000"/>
                </a:lnSpc>
                <a:spcAft>
                  <a:spcPts val="600"/>
                </a:spcAft>
              </a:pPr>
              <a:t>5</a:t>
            </a:fld>
            <a:endParaRPr lang="en-US" dirty="0"/>
          </a:p>
        </p:txBody>
      </p:sp>
    </p:spTree>
    <p:extLst>
      <p:ext uri="{BB962C8B-B14F-4D97-AF65-F5344CB8AC3E}">
        <p14:creationId xmlns:p14="http://schemas.microsoft.com/office/powerpoint/2010/main" val="1282248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EE15E636-2C9E-42CB-B482-436AA81BF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BDEC5F2-DC40-40EA-BC75-6B9361A9F8E2}"/>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grpSp>
        <p:nvGrpSpPr>
          <p:cNvPr id="17" name="Group 16">
            <a:extLst>
              <a:ext uri="{FF2B5EF4-FFF2-40B4-BE49-F238E27FC236}">
                <a16:creationId xmlns:a16="http://schemas.microsoft.com/office/drawing/2014/main" id="{01D4AEDF-0CF9-4271-ABB7-3D3489BB42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2"/>
            <a:chOff x="438068" y="457200"/>
            <a:chExt cx="3703320" cy="5935132"/>
          </a:xfrm>
        </p:grpSpPr>
        <p:sp>
          <p:nvSpPr>
            <p:cNvPr id="18" name="Rectangle 17">
              <a:extLst>
                <a:ext uri="{FF2B5EF4-FFF2-40B4-BE49-F238E27FC236}">
                  <a16:creationId xmlns:a16="http://schemas.microsoft.com/office/drawing/2014/main" id="{55CA534D-375A-405E-B686-06B63E6630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AA2342F7-EF54-4210-9029-E977C9D57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sp>
        <p:nvSpPr>
          <p:cNvPr id="8" name="Title 7">
            <a:extLst>
              <a:ext uri="{FF2B5EF4-FFF2-40B4-BE49-F238E27FC236}">
                <a16:creationId xmlns:a16="http://schemas.microsoft.com/office/drawing/2014/main" id="{14AFE72F-5547-49E5-ADF1-3F75CC4E1A90}"/>
              </a:ext>
            </a:extLst>
          </p:cNvPr>
          <p:cNvSpPr>
            <a:spLocks noGrp="1"/>
          </p:cNvSpPr>
          <p:nvPr>
            <p:ph type="title"/>
          </p:nvPr>
        </p:nvSpPr>
        <p:spPr>
          <a:xfrm>
            <a:off x="584200" y="1006956"/>
            <a:ext cx="3412067" cy="1372177"/>
          </a:xfrm>
        </p:spPr>
        <p:txBody>
          <a:bodyPr anchor="ctr">
            <a:normAutofit/>
          </a:bodyPr>
          <a:lstStyle/>
          <a:p>
            <a:pPr>
              <a:lnSpc>
                <a:spcPct val="90000"/>
              </a:lnSpc>
            </a:pPr>
            <a:r>
              <a:rPr lang="en-US" dirty="0"/>
              <a:t>SAW Program </a:t>
            </a:r>
            <a:br>
              <a:rPr lang="en-US" dirty="0"/>
            </a:br>
            <a:r>
              <a:rPr lang="en-US" dirty="0"/>
              <a:t>benefits</a:t>
            </a:r>
          </a:p>
        </p:txBody>
      </p:sp>
      <p:sp>
        <p:nvSpPr>
          <p:cNvPr id="4" name="Slide Number Placeholder 3">
            <a:extLst>
              <a:ext uri="{FF2B5EF4-FFF2-40B4-BE49-F238E27FC236}">
                <a16:creationId xmlns:a16="http://schemas.microsoft.com/office/drawing/2014/main" id="{BA3D066D-6B7E-4DFD-8EE6-E586D6F7D150}"/>
              </a:ext>
            </a:extLst>
          </p:cNvPr>
          <p:cNvSpPr>
            <a:spLocks noGrp="1"/>
          </p:cNvSpPr>
          <p:nvPr>
            <p:ph type="sldNum" sz="quarter" idx="12"/>
          </p:nvPr>
        </p:nvSpPr>
        <p:spPr>
          <a:xfrm>
            <a:off x="3454400" y="766071"/>
            <a:ext cx="544874" cy="365125"/>
          </a:xfrm>
        </p:spPr>
        <p:txBody>
          <a:bodyPr>
            <a:normAutofit/>
          </a:bodyPr>
          <a:lstStyle/>
          <a:p>
            <a:pPr>
              <a:lnSpc>
                <a:spcPct val="90000"/>
              </a:lnSpc>
              <a:spcAft>
                <a:spcPts val="600"/>
              </a:spcAft>
            </a:pPr>
            <a:fld id="{D57F1E4F-1CFF-5643-939E-217C01CDF565}" type="slidenum">
              <a:rPr lang="en-US" smtClean="0"/>
              <a:pPr>
                <a:lnSpc>
                  <a:spcPct val="90000"/>
                </a:lnSpc>
                <a:spcAft>
                  <a:spcPts val="600"/>
                </a:spcAft>
              </a:pPr>
              <a:t>6</a:t>
            </a:fld>
            <a:endParaRPr lang="en-US" dirty="0"/>
          </a:p>
        </p:txBody>
      </p:sp>
      <p:sp>
        <p:nvSpPr>
          <p:cNvPr id="9" name="Content Placeholder 8">
            <a:extLst>
              <a:ext uri="{FF2B5EF4-FFF2-40B4-BE49-F238E27FC236}">
                <a16:creationId xmlns:a16="http://schemas.microsoft.com/office/drawing/2014/main" id="{9F21A666-E1CD-43CD-9D4B-DD406A38711F}"/>
              </a:ext>
            </a:extLst>
          </p:cNvPr>
          <p:cNvSpPr>
            <a:spLocks noGrp="1"/>
          </p:cNvSpPr>
          <p:nvPr>
            <p:ph idx="1"/>
          </p:nvPr>
        </p:nvSpPr>
        <p:spPr>
          <a:xfrm>
            <a:off x="581193" y="2438399"/>
            <a:ext cx="3415074" cy="3564467"/>
          </a:xfrm>
        </p:spPr>
        <p:txBody>
          <a:bodyPr>
            <a:normAutofit fontScale="77500" lnSpcReduction="20000"/>
          </a:bodyPr>
          <a:lstStyle/>
          <a:p>
            <a:pPr>
              <a:spcAft>
                <a:spcPts val="1200"/>
              </a:spcAft>
              <a:buClr>
                <a:schemeClr val="bg1"/>
              </a:buClr>
              <a:buFont typeface="Wingdings" panose="05000000000000000000" pitchFamily="2" charset="2"/>
              <a:buChar char="§"/>
            </a:pPr>
            <a:r>
              <a:rPr lang="en-US" sz="3100" dirty="0">
                <a:solidFill>
                  <a:schemeClr val="bg1"/>
                </a:solidFill>
              </a:rPr>
              <a:t>Reduce number of lost workdays</a:t>
            </a:r>
          </a:p>
          <a:p>
            <a:pPr>
              <a:spcAft>
                <a:spcPts val="1200"/>
              </a:spcAft>
              <a:buClr>
                <a:schemeClr val="bg1"/>
              </a:buClr>
              <a:buFont typeface="Wingdings" panose="05000000000000000000" pitchFamily="2" charset="2"/>
              <a:buChar char="§"/>
            </a:pPr>
            <a:r>
              <a:rPr lang="en-US" sz="3100" dirty="0">
                <a:solidFill>
                  <a:schemeClr val="bg1"/>
                </a:solidFill>
              </a:rPr>
              <a:t>Maintain workforce productivity </a:t>
            </a:r>
          </a:p>
          <a:p>
            <a:pPr>
              <a:spcAft>
                <a:spcPts val="1200"/>
              </a:spcAft>
              <a:buClr>
                <a:schemeClr val="bg1"/>
              </a:buClr>
              <a:buFont typeface="Wingdings" panose="05000000000000000000" pitchFamily="2" charset="2"/>
              <a:buChar char="§"/>
            </a:pPr>
            <a:r>
              <a:rPr lang="en-US" sz="3100" dirty="0">
                <a:solidFill>
                  <a:schemeClr val="bg1"/>
                </a:solidFill>
              </a:rPr>
              <a:t>Lower risk of condition becoming long-term or permanent disability</a:t>
            </a:r>
          </a:p>
          <a:p>
            <a:pPr>
              <a:buClr>
                <a:schemeClr val="bg1"/>
              </a:buClr>
              <a:buFont typeface="Wingdings" panose="05000000000000000000" pitchFamily="2" charset="2"/>
              <a:buChar char="§"/>
            </a:pPr>
            <a:r>
              <a:rPr lang="en-US" sz="3100" dirty="0">
                <a:solidFill>
                  <a:schemeClr val="bg1"/>
                </a:solidFill>
              </a:rPr>
              <a:t>Reduce costs</a:t>
            </a:r>
            <a:endParaRPr lang="en-US" b="1" dirty="0">
              <a:solidFill>
                <a:schemeClr val="bg1"/>
              </a:solidFill>
            </a:endParaRPr>
          </a:p>
        </p:txBody>
      </p:sp>
    </p:spTree>
    <p:extLst>
      <p:ext uri="{BB962C8B-B14F-4D97-AF65-F5344CB8AC3E}">
        <p14:creationId xmlns:p14="http://schemas.microsoft.com/office/powerpoint/2010/main" val="4130969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EE15E636-2C9E-42CB-B482-436AA81BF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BDEC5F2-DC40-40EA-BC75-6B9361A9F8E2}"/>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grpSp>
        <p:nvGrpSpPr>
          <p:cNvPr id="17" name="Group 16">
            <a:extLst>
              <a:ext uri="{FF2B5EF4-FFF2-40B4-BE49-F238E27FC236}">
                <a16:creationId xmlns:a16="http://schemas.microsoft.com/office/drawing/2014/main" id="{01D4AEDF-0CF9-4271-ABB7-3D3489BB42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2"/>
            <a:chOff x="438068" y="457200"/>
            <a:chExt cx="3703320" cy="5935132"/>
          </a:xfrm>
        </p:grpSpPr>
        <p:sp>
          <p:nvSpPr>
            <p:cNvPr id="18" name="Rectangle 17">
              <a:extLst>
                <a:ext uri="{FF2B5EF4-FFF2-40B4-BE49-F238E27FC236}">
                  <a16:creationId xmlns:a16="http://schemas.microsoft.com/office/drawing/2014/main" id="{55CA534D-375A-405E-B686-06B63E6630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AA2342F7-EF54-4210-9029-E977C9D57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sp>
        <p:nvSpPr>
          <p:cNvPr id="8" name="Title 7">
            <a:extLst>
              <a:ext uri="{FF2B5EF4-FFF2-40B4-BE49-F238E27FC236}">
                <a16:creationId xmlns:a16="http://schemas.microsoft.com/office/drawing/2014/main" id="{14AFE72F-5547-49E5-ADF1-3F75CC4E1A90}"/>
              </a:ext>
            </a:extLst>
          </p:cNvPr>
          <p:cNvSpPr>
            <a:spLocks noGrp="1"/>
          </p:cNvSpPr>
          <p:nvPr>
            <p:ph type="title"/>
          </p:nvPr>
        </p:nvSpPr>
        <p:spPr>
          <a:xfrm>
            <a:off x="584200" y="1006956"/>
            <a:ext cx="3412067" cy="1372177"/>
          </a:xfrm>
        </p:spPr>
        <p:txBody>
          <a:bodyPr anchor="ctr">
            <a:normAutofit/>
          </a:bodyPr>
          <a:lstStyle/>
          <a:p>
            <a:pPr>
              <a:lnSpc>
                <a:spcPct val="90000"/>
              </a:lnSpc>
            </a:pPr>
            <a:r>
              <a:rPr lang="en-US" dirty="0"/>
              <a:t>RTW Program benefits</a:t>
            </a:r>
          </a:p>
        </p:txBody>
      </p:sp>
      <p:sp>
        <p:nvSpPr>
          <p:cNvPr id="4" name="Slide Number Placeholder 3">
            <a:extLst>
              <a:ext uri="{FF2B5EF4-FFF2-40B4-BE49-F238E27FC236}">
                <a16:creationId xmlns:a16="http://schemas.microsoft.com/office/drawing/2014/main" id="{BA3D066D-6B7E-4DFD-8EE6-E586D6F7D150}"/>
              </a:ext>
            </a:extLst>
          </p:cNvPr>
          <p:cNvSpPr>
            <a:spLocks noGrp="1"/>
          </p:cNvSpPr>
          <p:nvPr>
            <p:ph type="sldNum" sz="quarter" idx="12"/>
          </p:nvPr>
        </p:nvSpPr>
        <p:spPr>
          <a:xfrm>
            <a:off x="3454400" y="766071"/>
            <a:ext cx="544874" cy="365125"/>
          </a:xfrm>
        </p:spPr>
        <p:txBody>
          <a:bodyPr>
            <a:normAutofit/>
          </a:bodyPr>
          <a:lstStyle/>
          <a:p>
            <a:pPr>
              <a:lnSpc>
                <a:spcPct val="90000"/>
              </a:lnSpc>
              <a:spcAft>
                <a:spcPts val="600"/>
              </a:spcAft>
            </a:pPr>
            <a:fld id="{D57F1E4F-1CFF-5643-939E-217C01CDF565}" type="slidenum">
              <a:rPr lang="en-US" smtClean="0"/>
              <a:pPr>
                <a:lnSpc>
                  <a:spcPct val="90000"/>
                </a:lnSpc>
                <a:spcAft>
                  <a:spcPts val="600"/>
                </a:spcAft>
              </a:pPr>
              <a:t>7</a:t>
            </a:fld>
            <a:endParaRPr lang="en-US" dirty="0"/>
          </a:p>
        </p:txBody>
      </p:sp>
      <p:sp>
        <p:nvSpPr>
          <p:cNvPr id="9" name="Content Placeholder 8">
            <a:extLst>
              <a:ext uri="{FF2B5EF4-FFF2-40B4-BE49-F238E27FC236}">
                <a16:creationId xmlns:a16="http://schemas.microsoft.com/office/drawing/2014/main" id="{9F21A666-E1CD-43CD-9D4B-DD406A38711F}"/>
              </a:ext>
            </a:extLst>
          </p:cNvPr>
          <p:cNvSpPr>
            <a:spLocks noGrp="1"/>
          </p:cNvSpPr>
          <p:nvPr>
            <p:ph idx="1"/>
          </p:nvPr>
        </p:nvSpPr>
        <p:spPr>
          <a:xfrm>
            <a:off x="581193" y="2438399"/>
            <a:ext cx="3415074" cy="3564467"/>
          </a:xfrm>
        </p:spPr>
        <p:txBody>
          <a:bodyPr>
            <a:normAutofit lnSpcReduction="10000"/>
          </a:bodyPr>
          <a:lstStyle/>
          <a:p>
            <a:pPr>
              <a:spcAft>
                <a:spcPts val="1200"/>
              </a:spcAft>
              <a:buClr>
                <a:schemeClr val="bg1"/>
              </a:buClr>
              <a:buFont typeface="Wingdings" panose="05000000000000000000" pitchFamily="2" charset="2"/>
              <a:buChar char="§"/>
            </a:pPr>
            <a:r>
              <a:rPr lang="en-US" sz="2400" dirty="0">
                <a:solidFill>
                  <a:schemeClr val="bg1"/>
                </a:solidFill>
              </a:rPr>
              <a:t>Retain valued employees</a:t>
            </a:r>
          </a:p>
          <a:p>
            <a:pPr>
              <a:spcAft>
                <a:spcPts val="1200"/>
              </a:spcAft>
              <a:buClr>
                <a:schemeClr val="bg1"/>
              </a:buClr>
              <a:buFont typeface="Wingdings" panose="05000000000000000000" pitchFamily="2" charset="2"/>
              <a:buChar char="§"/>
            </a:pPr>
            <a:r>
              <a:rPr lang="en-US" sz="2400" dirty="0">
                <a:solidFill>
                  <a:schemeClr val="bg1"/>
                </a:solidFill>
              </a:rPr>
              <a:t>Enhance workforce productivity </a:t>
            </a:r>
          </a:p>
          <a:p>
            <a:pPr>
              <a:spcAft>
                <a:spcPts val="1200"/>
              </a:spcAft>
              <a:buClr>
                <a:schemeClr val="bg1"/>
              </a:buClr>
              <a:buFont typeface="Wingdings" panose="05000000000000000000" pitchFamily="2" charset="2"/>
              <a:buChar char="§"/>
            </a:pPr>
            <a:r>
              <a:rPr lang="en-US" sz="2400" dirty="0">
                <a:solidFill>
                  <a:schemeClr val="bg1"/>
                </a:solidFill>
              </a:rPr>
              <a:t>Save on recruiting/training costs</a:t>
            </a:r>
          </a:p>
          <a:p>
            <a:pPr>
              <a:buClr>
                <a:schemeClr val="bg1"/>
              </a:buClr>
              <a:buFont typeface="Wingdings" panose="05000000000000000000" pitchFamily="2" charset="2"/>
              <a:buChar char="§"/>
            </a:pPr>
            <a:r>
              <a:rPr lang="en-US" sz="2400" dirty="0">
                <a:solidFill>
                  <a:schemeClr val="bg1"/>
                </a:solidFill>
              </a:rPr>
              <a:t>Reduce costs</a:t>
            </a:r>
            <a:endParaRPr lang="en-US" sz="2400" b="1" dirty="0">
              <a:solidFill>
                <a:schemeClr val="bg1"/>
              </a:solidFill>
            </a:endParaRPr>
          </a:p>
        </p:txBody>
      </p:sp>
    </p:spTree>
    <p:extLst>
      <p:ext uri="{BB962C8B-B14F-4D97-AF65-F5344CB8AC3E}">
        <p14:creationId xmlns:p14="http://schemas.microsoft.com/office/powerpoint/2010/main" val="3483585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318F9-BC4C-4089-B368-E6030824EDFE}"/>
              </a:ext>
            </a:extLst>
          </p:cNvPr>
          <p:cNvSpPr>
            <a:spLocks noGrp="1"/>
          </p:cNvSpPr>
          <p:nvPr>
            <p:ph type="title"/>
          </p:nvPr>
        </p:nvSpPr>
        <p:spPr>
          <a:xfrm>
            <a:off x="581192" y="702156"/>
            <a:ext cx="11029616" cy="1013800"/>
          </a:xfrm>
        </p:spPr>
        <p:txBody>
          <a:bodyPr>
            <a:normAutofit/>
          </a:bodyPr>
          <a:lstStyle/>
          <a:p>
            <a:r>
              <a:rPr lang="en-US" dirty="0"/>
              <a:t>Key protections</a:t>
            </a:r>
          </a:p>
        </p:txBody>
      </p:sp>
      <p:sp>
        <p:nvSpPr>
          <p:cNvPr id="3" name="Content Placeholder 2">
            <a:extLst>
              <a:ext uri="{FF2B5EF4-FFF2-40B4-BE49-F238E27FC236}">
                <a16:creationId xmlns:a16="http://schemas.microsoft.com/office/drawing/2014/main" id="{57A13D43-9F91-4808-87C2-33F42393F90E}"/>
              </a:ext>
            </a:extLst>
          </p:cNvPr>
          <p:cNvSpPr>
            <a:spLocks noGrp="1"/>
          </p:cNvSpPr>
          <p:nvPr>
            <p:ph idx="1"/>
          </p:nvPr>
        </p:nvSpPr>
        <p:spPr>
          <a:xfrm>
            <a:off x="581192" y="2180496"/>
            <a:ext cx="7225075" cy="3678303"/>
          </a:xfrm>
        </p:spPr>
        <p:txBody>
          <a:bodyPr>
            <a:normAutofit lnSpcReduction="10000"/>
          </a:bodyPr>
          <a:lstStyle/>
          <a:p>
            <a:pPr marL="0" indent="0">
              <a:buClr>
                <a:srgbClr val="002060"/>
              </a:buClr>
              <a:buNone/>
            </a:pPr>
            <a:r>
              <a:rPr lang="en-US" sz="2200" dirty="0">
                <a:latin typeface="Arial Nova" panose="020B0504020202020204" pitchFamily="34" charset="0"/>
              </a:rPr>
              <a:t>There are 3 key protections for employees that employers need to think about when analyzing SAW/RTW initiatives:  </a:t>
            </a:r>
          </a:p>
          <a:p>
            <a:pPr lvl="1">
              <a:buClr>
                <a:srgbClr val="002060"/>
              </a:buClr>
            </a:pPr>
            <a:r>
              <a:rPr lang="en-US" sz="2000" dirty="0">
                <a:latin typeface="Arial Nova" panose="020B0504020202020204" pitchFamily="34" charset="0"/>
              </a:rPr>
              <a:t>Americans with Disabilities Act (ADA), as amended</a:t>
            </a:r>
          </a:p>
          <a:p>
            <a:pPr lvl="1">
              <a:buClr>
                <a:srgbClr val="002060"/>
              </a:buClr>
            </a:pPr>
            <a:r>
              <a:rPr lang="en-US" sz="2000" dirty="0">
                <a:latin typeface="Arial Nova" panose="020B0504020202020204" pitchFamily="34" charset="0"/>
              </a:rPr>
              <a:t>Family and Medical Leave Act (FMLA)</a:t>
            </a:r>
          </a:p>
          <a:p>
            <a:pPr lvl="1">
              <a:spcAft>
                <a:spcPts val="1200"/>
              </a:spcAft>
              <a:buClr>
                <a:srgbClr val="002060"/>
              </a:buClr>
            </a:pPr>
            <a:r>
              <a:rPr lang="en-US" sz="2000" dirty="0">
                <a:latin typeface="Arial Nova" panose="020B0504020202020204" pitchFamily="34" charset="0"/>
              </a:rPr>
              <a:t>Workers’ Compensation (WC)</a:t>
            </a:r>
          </a:p>
          <a:p>
            <a:pPr>
              <a:spcAft>
                <a:spcPts val="1200"/>
              </a:spcAft>
              <a:buClr>
                <a:srgbClr val="002060"/>
              </a:buClr>
            </a:pPr>
            <a:r>
              <a:rPr lang="en-US" sz="2200" dirty="0">
                <a:latin typeface="Arial Nova" panose="020B0504020202020204" pitchFamily="34" charset="0"/>
              </a:rPr>
              <a:t>Determine what laws </a:t>
            </a:r>
            <a:r>
              <a:rPr lang="en-US" sz="2200" dirty="0"/>
              <a:t>may</a:t>
            </a:r>
            <a:r>
              <a:rPr lang="en-US" sz="2200" dirty="0">
                <a:latin typeface="Arial Nova" panose="020B0504020202020204" pitchFamily="34" charset="0"/>
              </a:rPr>
              <a:t> be in play</a:t>
            </a:r>
          </a:p>
          <a:p>
            <a:pPr>
              <a:buClr>
                <a:srgbClr val="002060"/>
              </a:buClr>
            </a:pPr>
            <a:r>
              <a:rPr lang="en-US" sz="2200" dirty="0">
                <a:latin typeface="Arial Nova" panose="020B0504020202020204" pitchFamily="34" charset="0"/>
              </a:rPr>
              <a:t>One or more of these may need to be considered —</a:t>
            </a:r>
            <a:br>
              <a:rPr lang="en-US" sz="2200" dirty="0">
                <a:latin typeface="Arial Nova" panose="020B0504020202020204" pitchFamily="34" charset="0"/>
              </a:rPr>
            </a:br>
            <a:r>
              <a:rPr lang="en-US" sz="2200" dirty="0">
                <a:latin typeface="Arial Nova" panose="020B0504020202020204" pitchFamily="34" charset="0"/>
              </a:rPr>
              <a:t>in some cases, all three</a:t>
            </a:r>
          </a:p>
          <a:p>
            <a:pPr>
              <a:buClr>
                <a:srgbClr val="002060"/>
              </a:buClr>
            </a:pPr>
            <a:endParaRPr lang="en-US" dirty="0">
              <a:latin typeface="Arial Nova" panose="020B0504020202020204" pitchFamily="34" charset="0"/>
            </a:endParaRPr>
          </a:p>
        </p:txBody>
      </p:sp>
      <p:sp>
        <p:nvSpPr>
          <p:cNvPr id="5" name="Slide Number Placeholder 4">
            <a:extLst>
              <a:ext uri="{FF2B5EF4-FFF2-40B4-BE49-F238E27FC236}">
                <a16:creationId xmlns:a16="http://schemas.microsoft.com/office/drawing/2014/main" id="{71F4DB93-3B14-49CD-A4FC-155911F6E37F}"/>
              </a:ext>
            </a:extLst>
          </p:cNvPr>
          <p:cNvSpPr>
            <a:spLocks noGrp="1"/>
          </p:cNvSpPr>
          <p:nvPr>
            <p:ph type="sldNum" sz="quarter" idx="12"/>
          </p:nvPr>
        </p:nvSpPr>
        <p:spPr>
          <a:xfrm>
            <a:off x="11214607" y="77882"/>
            <a:ext cx="544875" cy="365125"/>
          </a:xfrm>
        </p:spPr>
        <p:txBody>
          <a:bodyPr>
            <a:normAutofit/>
          </a:bodyPr>
          <a:lstStyle/>
          <a:p>
            <a:pPr>
              <a:lnSpc>
                <a:spcPct val="90000"/>
              </a:lnSpc>
              <a:spcAft>
                <a:spcPts val="600"/>
              </a:spcAft>
            </a:pPr>
            <a:fld id="{D57F1E4F-1CFF-5643-939E-217C01CDF565}" type="slidenum">
              <a:rPr lang="en-US" smtClean="0"/>
              <a:pPr>
                <a:lnSpc>
                  <a:spcPct val="90000"/>
                </a:lnSpc>
                <a:spcAft>
                  <a:spcPts val="600"/>
                </a:spcAft>
              </a:pPr>
              <a:t>8</a:t>
            </a:fld>
            <a:endParaRPr lang="en-US" dirty="0"/>
          </a:p>
        </p:txBody>
      </p:sp>
      <p:pic>
        <p:nvPicPr>
          <p:cNvPr id="6" name="Picture 5">
            <a:extLst>
              <a:ext uri="{FF2B5EF4-FFF2-40B4-BE49-F238E27FC236}">
                <a16:creationId xmlns:a16="http://schemas.microsoft.com/office/drawing/2014/main" id="{2A3BA5C8-82B2-4B8B-AD4D-6759F7B06EB4}"/>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461248" y="1975105"/>
            <a:ext cx="3188538" cy="3883694"/>
          </a:xfrm>
          <a:prstGeom prst="rect">
            <a:avLst/>
          </a:prstGeom>
        </p:spPr>
      </p:pic>
    </p:spTree>
    <p:extLst>
      <p:ext uri="{BB962C8B-B14F-4D97-AF65-F5344CB8AC3E}">
        <p14:creationId xmlns:p14="http://schemas.microsoft.com/office/powerpoint/2010/main" val="2269922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8A428-AA2A-4690-B34E-B57F5B1F84D9}"/>
              </a:ext>
            </a:extLst>
          </p:cNvPr>
          <p:cNvSpPr>
            <a:spLocks noGrp="1"/>
          </p:cNvSpPr>
          <p:nvPr>
            <p:ph type="title"/>
          </p:nvPr>
        </p:nvSpPr>
        <p:spPr/>
        <p:txBody>
          <a:bodyPr/>
          <a:lstStyle/>
          <a:p>
            <a:r>
              <a:rPr lang="en-US" dirty="0"/>
              <a:t>Overview of ADA and FMLA</a:t>
            </a:r>
          </a:p>
        </p:txBody>
      </p:sp>
      <p:sp>
        <p:nvSpPr>
          <p:cNvPr id="3" name="Content Placeholder 2">
            <a:extLst>
              <a:ext uri="{FF2B5EF4-FFF2-40B4-BE49-F238E27FC236}">
                <a16:creationId xmlns:a16="http://schemas.microsoft.com/office/drawing/2014/main" id="{BF445204-98BC-4216-96F8-06BAD06AC364}"/>
              </a:ext>
            </a:extLst>
          </p:cNvPr>
          <p:cNvSpPr>
            <a:spLocks noGrp="1"/>
          </p:cNvSpPr>
          <p:nvPr>
            <p:ph idx="1"/>
          </p:nvPr>
        </p:nvSpPr>
        <p:spPr>
          <a:xfrm>
            <a:off x="581193" y="2012996"/>
            <a:ext cx="11029615" cy="4124527"/>
          </a:xfrm>
        </p:spPr>
        <p:txBody>
          <a:bodyPr>
            <a:normAutofit fontScale="25000" lnSpcReduction="20000"/>
          </a:bodyPr>
          <a:lstStyle/>
          <a:p>
            <a:pPr marL="0" indent="0">
              <a:lnSpc>
                <a:spcPct val="120000"/>
              </a:lnSpc>
              <a:buNone/>
            </a:pPr>
            <a:r>
              <a:rPr lang="en-US" sz="10400" b="1" dirty="0"/>
              <a:t>ADA</a:t>
            </a:r>
          </a:p>
          <a:p>
            <a:r>
              <a:rPr lang="en-US" sz="9600" dirty="0"/>
              <a:t>Employers with 15 or more employees</a:t>
            </a:r>
          </a:p>
          <a:p>
            <a:r>
              <a:rPr lang="en-US" sz="9600" dirty="0"/>
              <a:t>“Disability” as defined by ADA; can perform essential functions of job </a:t>
            </a:r>
            <a:br>
              <a:rPr lang="en-US" sz="9600" dirty="0"/>
            </a:br>
            <a:r>
              <a:rPr lang="en-US" sz="9600" dirty="0"/>
              <a:t>with or without a reasonable accommodation</a:t>
            </a:r>
          </a:p>
          <a:p>
            <a:pPr>
              <a:spcAft>
                <a:spcPts val="1600"/>
              </a:spcAft>
            </a:pPr>
            <a:r>
              <a:rPr lang="en-US" sz="9600" dirty="0"/>
              <a:t>Unpaid leave as reasonable accommodation for term needed, if not undue hardship </a:t>
            </a:r>
          </a:p>
          <a:p>
            <a:pPr marL="0" indent="0">
              <a:buNone/>
            </a:pPr>
            <a:r>
              <a:rPr lang="en-US" sz="10400" b="1" dirty="0"/>
              <a:t>FMLA</a:t>
            </a:r>
          </a:p>
          <a:p>
            <a:r>
              <a:rPr lang="en-US" sz="9600" dirty="0"/>
              <a:t>Employers with 50 or more employees/1250+ hours and 1 year of service</a:t>
            </a:r>
          </a:p>
          <a:p>
            <a:r>
              <a:rPr lang="en-US" sz="9600" dirty="0"/>
              <a:t>“Serious health condition” as defined by FMLA</a:t>
            </a:r>
          </a:p>
          <a:p>
            <a:r>
              <a:rPr lang="en-US" sz="9600" dirty="0"/>
              <a:t>Up to 12 weeks of unpaid leave; can be intermittent</a:t>
            </a:r>
          </a:p>
        </p:txBody>
      </p:sp>
      <p:sp>
        <p:nvSpPr>
          <p:cNvPr id="4" name="Slide Number Placeholder 3">
            <a:extLst>
              <a:ext uri="{FF2B5EF4-FFF2-40B4-BE49-F238E27FC236}">
                <a16:creationId xmlns:a16="http://schemas.microsoft.com/office/drawing/2014/main" id="{34A50D03-F4C6-498C-9889-B8EFA57E7397}"/>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5349542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ADA and Accommodation Lessons Learned:  Stay at Work/Return to Work Edition&amp;quot;&quot;/&gt;&lt;property id=&quot;20307&quot; value=&quot;256&quot;/&gt;&lt;/object&gt;&lt;object type=&quot;3&quot; unique_id=&quot;10004&quot;&gt;&lt;property id=&quot;20148&quot; value=&quot;5&quot;/&gt;&lt;property id=&quot;20300&quot; value=&quot;Slide 2 - &amp;quot;Housekeeping&amp;quot;&quot;/&gt;&lt;property id=&quot;20307&quot; value=&quot;297&quot;/&gt;&lt;/object&gt;&lt;object type=&quot;3&quot; unique_id=&quot;10005&quot;&gt;&lt;property id=&quot;20148&quot; value=&quot;5&quot;/&gt;&lt;property id=&quot;20300&quot; value=&quot;Slide 3 - &amp;quot;Housekeeping 2&amp;quot;&quot;/&gt;&lt;property id=&quot;20307&quot; value=&quot;298&quot;/&gt;&lt;/object&gt;&lt;object type=&quot;3&quot; unique_id=&quot;10006&quot;&gt;&lt;property id=&quot;20148&quot; value=&quot;5&quot;/&gt;&lt;property id=&quot;20300&quot; value=&quot;Slide 4 - &amp;quot;Discussion Topics&amp;quot;&quot;/&gt;&lt;property id=&quot;20307&quot; value=&quot;257&quot;/&gt;&lt;/object&gt;&lt;object type=&quot;3&quot; unique_id=&quot;10007&quot;&gt;&lt;property id=&quot;20148&quot; value=&quot;5&quot;/&gt;&lt;property id=&quot;20300&quot; value=&quot;Slide 5 - &amp;quot;Purpose of SAW and RTW Programs&amp;quot;&quot;/&gt;&lt;property id=&quot;20307&quot; value=&quot;302&quot;/&gt;&lt;/object&gt;&lt;object type=&quot;3&quot; unique_id=&quot;10008&quot;&gt;&lt;property id=&quot;20148&quot; value=&quot;5&quot;/&gt;&lt;property id=&quot;20300&quot; value=&quot;Slide 6 - &amp;quot;SAW Program  benefits&amp;quot;&quot;/&gt;&lt;property id=&quot;20307&quot; value=&quot;300&quot;/&gt;&lt;/object&gt;&lt;object type=&quot;3&quot; unique_id=&quot;10009&quot;&gt;&lt;property id=&quot;20148&quot; value=&quot;5&quot;/&gt;&lt;property id=&quot;20300&quot; value=&quot;Slide 7 - &amp;quot;RTW Program benefits&amp;quot;&quot;/&gt;&lt;property id=&quot;20307&quot; value=&quot;304&quot;/&gt;&lt;/object&gt;&lt;object type=&quot;3&quot; unique_id=&quot;10010&quot;&gt;&lt;property id=&quot;20148&quot; value=&quot;5&quot;/&gt;&lt;property id=&quot;20300&quot; value=&quot;Slide 8 - &amp;quot;Key protections&amp;quot;&quot;/&gt;&lt;property id=&quot;20307&quot; value=&quot;301&quot;/&gt;&lt;/object&gt;&lt;object type=&quot;3&quot; unique_id=&quot;10011&quot;&gt;&lt;property id=&quot;20148&quot; value=&quot;5&quot;/&gt;&lt;property id=&quot;20300&quot; value=&quot;Slide 9 - &amp;quot;Overview of ADA and FMLA&amp;quot;&quot;/&gt;&lt;property id=&quot;20307&quot; value=&quot;329&quot;/&gt;&lt;/object&gt;&lt;object type=&quot;3&quot; unique_id=&quot;10012&quot;&gt;&lt;property id=&quot;20148&quot; value=&quot;5&quot;/&gt;&lt;property id=&quot;20300&quot; value=&quot;Slide 10 - &amp;quot;Overview of WC and Other protections&amp;quot;&quot;/&gt;&lt;property id=&quot;20307&quot; value=&quot;305&quot;/&gt;&lt;/object&gt;&lt;object type=&quot;3&quot; unique_id=&quot;10013&quot;&gt;&lt;property id=&quot;20148&quot; value=&quot;5&quot;/&gt;&lt;property id=&quot;20300&quot; value=&quot;Slide 11 - &amp;quot;Occupational Injury, Disability, And/or  Serious Health Condition&amp;quot;&quot;/&gt;&lt;property id=&quot;20307&quot; value=&quot;322&quot;/&gt;&lt;/object&gt;&lt;object type=&quot;3&quot; unique_id=&quot;10014&quot;&gt;&lt;property id=&quot;20148&quot; value=&quot;5&quot;/&gt;&lt;property id=&quot;20300&quot; value=&quot;Slide 12 - &amp;quot; SAW/RTW Lessons Learned Training Strategy&amp;quot;&quot;/&gt;&lt;property id=&quot;20307&quot; value=&quot;330&quot;/&gt;&lt;/object&gt;&lt;object type=&quot;3&quot; unique_id=&quot;10015&quot;&gt;&lt;property id=&quot;20148&quot; value=&quot;5&quot;/&gt;&lt;property id=&quot;20300&quot; value=&quot;Slide 13 - &amp;quot; Wrong Turns: SAW/RTW And The interactive Process&amp;quot;&quot;/&gt;&lt;property id=&quot;20307&quot; value=&quot;339&quot;/&gt;&lt;/object&gt;&lt;object type=&quot;3&quot; unique_id=&quot;10016&quot;&gt;&lt;property id=&quot;20148&quot; value=&quot;5&quot;/&gt;&lt;property id=&quot;20300&quot; value=&quot;Slide 14 - &amp;quot;Lesson 1: Follow ADA path to address SAW/RTW Issues&amp;quot;&quot;/&gt;&lt;property id=&quot;20307&quot; value=&quot;323&quot;/&gt;&lt;/object&gt;&lt;object type=&quot;3&quot; unique_id=&quot;10017&quot;&gt;&lt;property id=&quot;20148&quot; value=&quot;5&quot;/&gt;&lt;property id=&quot;20300&quot; value=&quot;Slide 15 - &amp;quot;Lesson 2: Consider Accommodating  Temporary Injuries/Impairments to Stay On Track&amp;quot;&quot;/&gt;&lt;property id=&quot;20307&quot; value=&quot;307&quot;/&gt;&lt;/object&gt;&lt;object type=&quot;3&quot; unique_id=&quot;10018&quot;&gt;&lt;property id=&quot;20148&quot; value=&quot;5&quot;/&gt;&lt;property id=&quot;20300&quot; value=&quot;Slide 16 - &amp;quot;Lesson 3: steer clear of the 100% Healed Policy&amp;quot;&quot;/&gt;&lt;property id=&quot;20307&quot; value=&quot;312&quot;/&gt;&lt;/object&gt;&lt;object type=&quot;3&quot; unique_id=&quot;10019&quot;&gt;&lt;property id=&quot;20148&quot; value=&quot;5&quot;/&gt;&lt;property id=&quot;20300&quot; value=&quot;Slide 17 - &amp;quot;Wrong Turns: SAW/RTW and Exploring Accommodations&amp;quot;&quot;/&gt;&lt;property id=&quot;20307&quot; value=&quot;325&quot;/&gt;&lt;/object&gt;&lt;object type=&quot;3&quot; unique_id=&quot;10020&quot;&gt;&lt;property id=&quot;20148&quot; value=&quot;5&quot;/&gt;&lt;property id=&quot;20300&quot; value=&quot;Slide 18 - &amp;quot;Lesson 1: Use The Job Description As a Navigational Tool&amp;quot;&quot;/&gt;&lt;property id=&quot;20307&quot; value=&quot;311&quot;/&gt;&lt;/object&gt;&lt;object type=&quot;3&quot; unique_id=&quot;10021&quot;&gt;&lt;property id=&quot;20148&quot; value=&quot;5&quot;/&gt;&lt;property id=&quot;20300&quot; value=&quot;Slide 19 - &amp;quot;Lesson 2: Modified/Light Duty Is A path&amp;quot;&quot;/&gt;&lt;property id=&quot;20307&quot; value=&quot;313&quot;/&gt;&lt;/object&gt;&lt;object type=&quot;3&quot; unique_id=&quot;10022&quot;&gt;&lt;property id=&quot;20148&quot; value=&quot;5&quot;/&gt;&lt;property id=&quot;20300&quot; value=&quot;Slide 20 - &amp;quot;Lesson 3: get around the Bump with Job Restructuring&amp;quot;&quot;/&gt;&lt;property id=&quot;20307&quot; value=&quot;314&quot;/&gt;&lt;/object&gt;&lt;object type=&quot;3&quot; unique_id=&quot;10023&quot;&gt;&lt;property id=&quot;20148&quot; value=&quot;5&quot;/&gt;&lt;property id=&quot;20300&quot; value=&quot;Slide 21 - &amp;quot;Lesson 4: Temporary Accommodations Can get You There&amp;quot;&quot;/&gt;&lt;property id=&quot;20307&quot; value=&quot;308&quot;/&gt;&lt;/object&gt;&lt;object type=&quot;3&quot; unique_id=&quot;10024&quot;&gt;&lt;property id=&quot;20148&quot; value=&quot;5&quot;/&gt;&lt;property id=&quot;20300&quot; value=&quot;Slide 22 - &amp;quot;Lesson 5: Merge with A Transitional Work Arrangement&amp;quot;&quot;/&gt;&lt;property id=&quot;20307&quot; value=&quot;315&quot;/&gt;&lt;/object&gt;&lt;object type=&quot;3&quot; unique_id=&quot;10025&quot;&gt;&lt;property id=&quot;20148&quot; value=&quot;5&quot;/&gt;&lt;property id=&quot;20300&quot; value=&quot;Slide 23 - &amp;quot;Wrong Turns: SAW/RTW and Medical Information&amp;quot;&quot;/&gt;&lt;property id=&quot;20307&quot; value=&quot;334&quot;/&gt;&lt;/object&gt;&lt;object type=&quot;3&quot; unique_id=&quot;10026&quot;&gt;&lt;property id=&quot;20148&quot; value=&quot;5&quot;/&gt;&lt;property id=&quot;20300&quot; value=&quot;Slide 24 - &amp;quot;Lesson 1: Covering Too Much Ground May Go Too Far&amp;quot;&quot;/&gt;&lt;property id=&quot;20307&quot; value=&quot;337&quot;/&gt;&lt;/object&gt;&lt;object type=&quot;3&quot; unique_id=&quot;10027&quot;&gt;&lt;property id=&quot;20148&quot; value=&quot;5&quot;/&gt;&lt;property id=&quot;20300&quot; value=&quot;Slide 25 - &amp;quot;Lesson 2: Pay attention to The signals&amp;quot;&quot;/&gt;&lt;property id=&quot;20307&quot; value=&quot;343&quot;/&gt;&lt;/object&gt;&lt;object type=&quot;3&quot; unique_id=&quot;10028&quot;&gt;&lt;property id=&quot;20148&quot; value=&quot;5&quot;/&gt;&lt;property id=&quot;20300&quot; value=&quot;Slide 26 - &amp;quot;Lesson 3: Know Before You Go — Identify the Safety Risk&amp;quot;&quot;/&gt;&lt;property id=&quot;20307&quot; value=&quot;328&quot;/&gt;&lt;/object&gt;&lt;object type=&quot;3&quot; unique_id=&quot;10029&quot;&gt;&lt;property id=&quot;20148&quot; value=&quot;5&quot;/&gt;&lt;property id=&quot;20300&quot; value=&quot;Slide 27 - &amp;quot;Wrong Turns: SAW/RTW and The Final Journey&amp;quot;&quot;/&gt;&lt;property id=&quot;20307&quot; value=&quot;335&quot;/&gt;&lt;/object&gt;&lt;object type=&quot;3&quot; unique_id=&quot;10030&quot;&gt;&lt;property id=&quot;20148&quot; value=&quot;5&quot;/&gt;&lt;property id=&quot;20300&quot; value=&quot;Slide 28 - &amp;quot;Lesson 1: Reassignment Is a Path To Discover&amp;quot;&quot;/&gt;&lt;property id=&quot;20307&quot; value=&quot;317&quot;/&gt;&lt;/object&gt;&lt;object type=&quot;3&quot; unique_id=&quot;10031&quot;&gt;&lt;property id=&quot;20148&quot; value=&quot;5&quot;/&gt;&lt;property id=&quot;20300&quot; value=&quot;Slide 29 - &amp;quot;Lesson 2: Follow Reassignment Rules&amp;quot;&quot;/&gt;&lt;property id=&quot;20307&quot; value=&quot;340&quot;/&gt;&lt;/object&gt;&lt;object type=&quot;3&quot; unique_id=&quot;10032&quot;&gt;&lt;property id=&quot;20148&quot; value=&quot;5&quot;/&gt;&lt;property id=&quot;20300&quot; value=&quot;Slide 30 - &amp;quot;Lesson 3: Leave should Lead Back to work&amp;quot;&quot;/&gt;&lt;property id=&quot;20307&quot; value=&quot;318&quot;/&gt;&lt;/object&gt;&lt;object type=&quot;3&quot; unique_id=&quot;10033&quot;&gt;&lt;property id=&quot;20148&quot; value=&quot;5&quot;/&gt;&lt;property id=&quot;20300&quot; value=&quot;Slide 31 - &amp;quot;Lesson 4: Leave should not be a Detour or SHORT CUT&amp;quot;&quot;/&gt;&lt;property id=&quot;20307&quot; value=&quot;341&quot;/&gt;&lt;/object&gt;&lt;object type=&quot;3&quot; unique_id=&quot;10034&quot;&gt;&lt;property id=&quot;20148&quot; value=&quot;5&quot;/&gt;&lt;property id=&quot;20300&quot; value=&quot;Slide 32 - &amp;quot;Follow The path that leads  to positive SAW/RTW outcomes&amp;quot;&quot;/&gt;&lt;property id=&quot;20307&quot; value=&quot;342&quot;/&gt;&lt;/object&gt;&lt;object type=&quot;3&quot; unique_id=&quot;10035&quot;&gt;&lt;property id=&quot;20148&quot; value=&quot;5&quot;/&gt;&lt;property id=&quot;20300&quot; value=&quot;Slide 33 - &amp;quot;Questions? Contact JAN for More Information&amp;quot;&quot;/&gt;&lt;property id=&quot;20307&quot; value=&quot;296&quot;/&gt;&lt;/object&gt;&lt;object type=&quot;3&quot; unique_id=&quot;10036&quot;&gt;&lt;property id=&quot;20148&quot; value=&quot;5&quot;/&gt;&lt;property id=&quot;20300&quot; value=&quot;Slide 34 - &amp;quot;How do I claim the HR CEU?&amp;quot;&quot;/&gt;&lt;property id=&quot;20307&quot; value=&quot;299&quot;/&gt;&lt;/object&gt;&lt;/object&gt;&lt;object type=&quot;8&quot; unique_id=&quot;10072&quot;&gt;&lt;/object&gt;&lt;/object&gt;&lt;/database&gt;"/>
  <p:tag name="MMPROD_NEXTUNIQUEID" val="10009"/>
  <p:tag name="SECTOMILLISECCONVERTED" val="1"/>
</p:tagLst>
</file>

<file path=ppt/theme/theme1.xml><?xml version="1.0" encoding="utf-8"?>
<a:theme xmlns:a="http://schemas.openxmlformats.org/drawingml/2006/main" name="Dividend">
  <a:themeElements>
    <a:clrScheme name="Custom 1">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4590B8"/>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6016</TotalTime>
  <Words>2550</Words>
  <Application>Microsoft Office PowerPoint</Application>
  <PresentationFormat>Widescreen</PresentationFormat>
  <Paragraphs>282</Paragraphs>
  <Slides>34</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Arial Nova</vt:lpstr>
      <vt:lpstr>Calibri</vt:lpstr>
      <vt:lpstr>Gill Sans MT</vt:lpstr>
      <vt:lpstr>Wingdings</vt:lpstr>
      <vt:lpstr>Wingdings 2</vt:lpstr>
      <vt:lpstr>Dividend</vt:lpstr>
      <vt:lpstr>ADA and Accommodation Lessons Learned:  Stay at Work/Return to Work Edition</vt:lpstr>
      <vt:lpstr>Housekeeping</vt:lpstr>
      <vt:lpstr>Housekeeping 2</vt:lpstr>
      <vt:lpstr>Discussion Topics</vt:lpstr>
      <vt:lpstr>Purpose of SAW and RTW Programs</vt:lpstr>
      <vt:lpstr>SAW Program  benefits</vt:lpstr>
      <vt:lpstr>RTW Program benefits</vt:lpstr>
      <vt:lpstr>Key protections</vt:lpstr>
      <vt:lpstr>Overview of ADA and FMLA</vt:lpstr>
      <vt:lpstr>Overview of WC and Other protections</vt:lpstr>
      <vt:lpstr>Occupational Injury, Disability, And/or  Serious Health Condition</vt:lpstr>
      <vt:lpstr> SAW/RTW Lessons Learned Training Strategy</vt:lpstr>
      <vt:lpstr> Wrong Turns: SAW/RTW And The interactive Process</vt:lpstr>
      <vt:lpstr>Lesson 1: Follow ADA path to address SAW/RTW Issues</vt:lpstr>
      <vt:lpstr>Lesson 2: Consider Accommodating  Temporary Injuries/Impairments to Stay On Track</vt:lpstr>
      <vt:lpstr>Lesson 3: steer clear of the 100% Healed Policy</vt:lpstr>
      <vt:lpstr>Wrong Turns: SAW/RTW and Exploring Accommodations</vt:lpstr>
      <vt:lpstr>Lesson 1: Use The Job Description As a Navigational Tool</vt:lpstr>
      <vt:lpstr>Lesson 2: Modified/Light Duty Is A path</vt:lpstr>
      <vt:lpstr>Lesson 3: get around the Bump with Job Restructuring</vt:lpstr>
      <vt:lpstr>Lesson 4: Temporary Accommodations Can get You There</vt:lpstr>
      <vt:lpstr>Lesson 5: Merge with A Transitional Work Arrangement</vt:lpstr>
      <vt:lpstr>Wrong Turns: SAW/RTW and Medical Information</vt:lpstr>
      <vt:lpstr>Lesson 1: Covering Too Much Ground May Go Too Far</vt:lpstr>
      <vt:lpstr>Lesson 2: Pay attention to The signals</vt:lpstr>
      <vt:lpstr>Lesson 3: Know Before You Go — Identify the Safety Risk</vt:lpstr>
      <vt:lpstr>Wrong Turns: SAW/RTW and The Final Journey</vt:lpstr>
      <vt:lpstr>Lesson 1: Reassignment Is a Path To Discover</vt:lpstr>
      <vt:lpstr>Lesson 2: Follow Reassignment Rules</vt:lpstr>
      <vt:lpstr>Lesson 3: Leave should Lead Back to work</vt:lpstr>
      <vt:lpstr>Lesson 4: Leave should not be a Detour or SHORT CUT</vt:lpstr>
      <vt:lpstr>Follow The path that leads  to positive SAW/RTW outcomes</vt:lpstr>
      <vt:lpstr>Questions? Contact JAN for More Information</vt:lpstr>
      <vt:lpstr>How do I claim the HR CEU?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Role Play Video Series: Confidentiality and Medical Information</dc:title>
  <dc:creator>Tracie DeFreitas</dc:creator>
  <cp:lastModifiedBy>Lyssa Rowan</cp:lastModifiedBy>
  <cp:revision>571</cp:revision>
  <dcterms:created xsi:type="dcterms:W3CDTF">2021-11-02T13:00:03Z</dcterms:created>
  <dcterms:modified xsi:type="dcterms:W3CDTF">2022-02-04T14:32:57Z</dcterms:modified>
</cp:coreProperties>
</file>