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9"/>
  </p:notesMasterIdLst>
  <p:sldIdLst>
    <p:sldId id="256" r:id="rId2"/>
    <p:sldId id="257" r:id="rId3"/>
    <p:sldId id="303" r:id="rId4"/>
    <p:sldId id="300" r:id="rId5"/>
    <p:sldId id="304" r:id="rId6"/>
    <p:sldId id="308" r:id="rId7"/>
    <p:sldId id="302" r:id="rId8"/>
    <p:sldId id="305" r:id="rId9"/>
    <p:sldId id="306" r:id="rId10"/>
    <p:sldId id="312" r:id="rId11"/>
    <p:sldId id="313" r:id="rId12"/>
    <p:sldId id="314" r:id="rId13"/>
    <p:sldId id="315" r:id="rId14"/>
    <p:sldId id="316" r:id="rId15"/>
    <p:sldId id="317" r:id="rId16"/>
    <p:sldId id="318" r:id="rId17"/>
    <p:sldId id="319" r:id="rId18"/>
    <p:sldId id="309" r:id="rId19"/>
    <p:sldId id="320" r:id="rId20"/>
    <p:sldId id="310" r:id="rId21"/>
    <p:sldId id="311" r:id="rId22"/>
    <p:sldId id="321" r:id="rId23"/>
    <p:sldId id="322" r:id="rId24"/>
    <p:sldId id="645" r:id="rId25"/>
    <p:sldId id="432" r:id="rId26"/>
    <p:sldId id="433" r:id="rId27"/>
    <p:sldId id="386" r:id="rId28"/>
    <p:sldId id="431" r:id="rId29"/>
    <p:sldId id="387" r:id="rId30"/>
    <p:sldId id="434" r:id="rId31"/>
    <p:sldId id="388" r:id="rId32"/>
    <p:sldId id="391" r:id="rId33"/>
    <p:sldId id="301" r:id="rId34"/>
    <p:sldId id="646" r:id="rId35"/>
    <p:sldId id="441" r:id="rId36"/>
    <p:sldId id="647" r:id="rId37"/>
    <p:sldId id="648" r:id="rId38"/>
    <p:sldId id="384" r:id="rId39"/>
    <p:sldId id="426" r:id="rId40"/>
    <p:sldId id="438" r:id="rId41"/>
    <p:sldId id="439" r:id="rId42"/>
    <p:sldId id="425" r:id="rId43"/>
    <p:sldId id="436" r:id="rId44"/>
    <p:sldId id="649" r:id="rId45"/>
    <p:sldId id="650" r:id="rId46"/>
    <p:sldId id="651" r:id="rId47"/>
    <p:sldId id="296" r:id="rId48"/>
  </p:sldIdLst>
  <p:sldSz cx="12192000" cy="6858000"/>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79201" autoAdjust="0"/>
  </p:normalViewPr>
  <p:slideViewPr>
    <p:cSldViewPr snapToGrid="0">
      <p:cViewPr varScale="1">
        <p:scale>
          <a:sx n="90" d="100"/>
          <a:sy n="90" d="100"/>
        </p:scale>
        <p:origin x="145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a:p>
        </p:txBody>
      </p:sp>
    </p:spTree>
    <p:extLst>
      <p:ext uri="{BB962C8B-B14F-4D97-AF65-F5344CB8AC3E}">
        <p14:creationId xmlns:p14="http://schemas.microsoft.com/office/powerpoint/2010/main" val="5598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10</a:t>
            </a:fld>
            <a:endParaRPr lang="en-US"/>
          </a:p>
        </p:txBody>
      </p:sp>
    </p:spTree>
    <p:extLst>
      <p:ext uri="{BB962C8B-B14F-4D97-AF65-F5344CB8AC3E}">
        <p14:creationId xmlns:p14="http://schemas.microsoft.com/office/powerpoint/2010/main" val="47397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11</a:t>
            </a:fld>
            <a:endParaRPr lang="en-US"/>
          </a:p>
        </p:txBody>
      </p:sp>
    </p:spTree>
    <p:extLst>
      <p:ext uri="{BB962C8B-B14F-4D97-AF65-F5344CB8AC3E}">
        <p14:creationId xmlns:p14="http://schemas.microsoft.com/office/powerpoint/2010/main" val="181675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12</a:t>
            </a:fld>
            <a:endParaRPr lang="en-US"/>
          </a:p>
        </p:txBody>
      </p:sp>
    </p:spTree>
    <p:extLst>
      <p:ext uri="{BB962C8B-B14F-4D97-AF65-F5344CB8AC3E}">
        <p14:creationId xmlns:p14="http://schemas.microsoft.com/office/powerpoint/2010/main" val="168419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13</a:t>
            </a:fld>
            <a:endParaRPr lang="en-US"/>
          </a:p>
        </p:txBody>
      </p:sp>
    </p:spTree>
    <p:extLst>
      <p:ext uri="{BB962C8B-B14F-4D97-AF65-F5344CB8AC3E}">
        <p14:creationId xmlns:p14="http://schemas.microsoft.com/office/powerpoint/2010/main" val="1213093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14</a:t>
            </a:fld>
            <a:endParaRPr lang="en-US"/>
          </a:p>
        </p:txBody>
      </p:sp>
    </p:spTree>
    <p:extLst>
      <p:ext uri="{BB962C8B-B14F-4D97-AF65-F5344CB8AC3E}">
        <p14:creationId xmlns:p14="http://schemas.microsoft.com/office/powerpoint/2010/main" val="179930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15</a:t>
            </a:fld>
            <a:endParaRPr lang="en-US"/>
          </a:p>
        </p:txBody>
      </p:sp>
    </p:spTree>
    <p:extLst>
      <p:ext uri="{BB962C8B-B14F-4D97-AF65-F5344CB8AC3E}">
        <p14:creationId xmlns:p14="http://schemas.microsoft.com/office/powerpoint/2010/main" val="209865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16</a:t>
            </a:fld>
            <a:endParaRPr lang="en-US"/>
          </a:p>
        </p:txBody>
      </p:sp>
    </p:spTree>
    <p:extLst>
      <p:ext uri="{BB962C8B-B14F-4D97-AF65-F5344CB8AC3E}">
        <p14:creationId xmlns:p14="http://schemas.microsoft.com/office/powerpoint/2010/main" val="2174157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17</a:t>
            </a:fld>
            <a:endParaRPr lang="en-US"/>
          </a:p>
        </p:txBody>
      </p:sp>
    </p:spTree>
    <p:extLst>
      <p:ext uri="{BB962C8B-B14F-4D97-AF65-F5344CB8AC3E}">
        <p14:creationId xmlns:p14="http://schemas.microsoft.com/office/powerpoint/2010/main" val="3847499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18</a:t>
            </a:fld>
            <a:endParaRPr lang="en-US"/>
          </a:p>
        </p:txBody>
      </p:sp>
    </p:spTree>
    <p:extLst>
      <p:ext uri="{BB962C8B-B14F-4D97-AF65-F5344CB8AC3E}">
        <p14:creationId xmlns:p14="http://schemas.microsoft.com/office/powerpoint/2010/main" val="167268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19</a:t>
            </a:fld>
            <a:endParaRPr lang="en-US"/>
          </a:p>
        </p:txBody>
      </p:sp>
    </p:spTree>
    <p:extLst>
      <p:ext uri="{BB962C8B-B14F-4D97-AF65-F5344CB8AC3E}">
        <p14:creationId xmlns:p14="http://schemas.microsoft.com/office/powerpoint/2010/main" val="327883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a:t>
            </a:fld>
            <a:endParaRPr lang="en-US"/>
          </a:p>
        </p:txBody>
      </p:sp>
    </p:spTree>
    <p:extLst>
      <p:ext uri="{BB962C8B-B14F-4D97-AF65-F5344CB8AC3E}">
        <p14:creationId xmlns:p14="http://schemas.microsoft.com/office/powerpoint/2010/main" val="4290768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20</a:t>
            </a:fld>
            <a:endParaRPr lang="en-US"/>
          </a:p>
        </p:txBody>
      </p:sp>
    </p:spTree>
    <p:extLst>
      <p:ext uri="{BB962C8B-B14F-4D97-AF65-F5344CB8AC3E}">
        <p14:creationId xmlns:p14="http://schemas.microsoft.com/office/powerpoint/2010/main" val="3098283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21</a:t>
            </a:fld>
            <a:endParaRPr lang="en-US"/>
          </a:p>
        </p:txBody>
      </p:sp>
    </p:spTree>
    <p:extLst>
      <p:ext uri="{BB962C8B-B14F-4D97-AF65-F5344CB8AC3E}">
        <p14:creationId xmlns:p14="http://schemas.microsoft.com/office/powerpoint/2010/main" val="362031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22</a:t>
            </a:fld>
            <a:endParaRPr lang="en-US"/>
          </a:p>
        </p:txBody>
      </p:sp>
    </p:spTree>
    <p:extLst>
      <p:ext uri="{BB962C8B-B14F-4D97-AF65-F5344CB8AC3E}">
        <p14:creationId xmlns:p14="http://schemas.microsoft.com/office/powerpoint/2010/main" val="167176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23</a:t>
            </a:fld>
            <a:endParaRPr lang="en-US"/>
          </a:p>
        </p:txBody>
      </p:sp>
    </p:spTree>
    <p:extLst>
      <p:ext uri="{BB962C8B-B14F-4D97-AF65-F5344CB8AC3E}">
        <p14:creationId xmlns:p14="http://schemas.microsoft.com/office/powerpoint/2010/main" val="2446175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55616FC-811A-4C47-84F3-5A43F4248A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00846E4-D7E4-4BA6-866E-1AB24F0302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84B6BF24-689E-4431-AB28-6B3850291A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671B07-D668-41DC-8B52-4AB6DDE83BBA}" type="slidenum">
              <a:rPr lang="en-US" altLang="en-US"/>
              <a:pPr/>
              <a:t>24</a:t>
            </a:fld>
            <a:endParaRPr lang="en-US" altLang="en-US"/>
          </a:p>
        </p:txBody>
      </p:sp>
    </p:spTree>
    <p:extLst>
      <p:ext uri="{BB962C8B-B14F-4D97-AF65-F5344CB8AC3E}">
        <p14:creationId xmlns:p14="http://schemas.microsoft.com/office/powerpoint/2010/main" val="3199114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22E2317-395E-4886-BE30-B5B81353B1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A412FBF9-DA23-4EED-A7A4-701B144B90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3E4AC636-FC07-42C5-BC7B-5484D1A3D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4993B9-3740-492A-8101-95BC09B7A383}" type="slidenum">
              <a:rPr lang="en-US" altLang="en-US">
                <a:solidFill>
                  <a:srgbClr val="000000"/>
                </a:solidFill>
                <a:latin typeface="Arial" panose="020B0604020202020204" pitchFamily="34" charset="0"/>
              </a:rPr>
              <a:pPr/>
              <a:t>25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88D3585-B75E-4AB4-8B1F-DA816F8D09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14C86EA-2A2D-4077-B420-DA1924F437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a:extLst>
              <a:ext uri="{FF2B5EF4-FFF2-40B4-BE49-F238E27FC236}">
                <a16:creationId xmlns:a16="http://schemas.microsoft.com/office/drawing/2014/main" id="{34496396-4D7A-41F8-896A-E87F2E02D1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70CBF0-0503-4446-A264-34DBCDFEF934}" type="slidenum">
              <a:rPr lang="en-US" altLang="en-US">
                <a:solidFill>
                  <a:srgbClr val="000000"/>
                </a:solidFill>
                <a:latin typeface="Arial" panose="020B0604020202020204" pitchFamily="34" charset="0"/>
              </a:rPr>
              <a:pPr/>
              <a:t>26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508DA8D-318C-4203-A5F8-961EDD7D2A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33D460FD-3B19-4616-A28F-E9979A2048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24" name="Slide Number Placeholder 3">
            <a:extLst>
              <a:ext uri="{FF2B5EF4-FFF2-40B4-BE49-F238E27FC236}">
                <a16:creationId xmlns:a16="http://schemas.microsoft.com/office/drawing/2014/main" id="{CE6AF81A-0769-47D4-8876-24ACD3F56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0D70D3-1888-4B98-BFE0-B2C543FF4A13}" type="slidenum">
              <a:rPr lang="en-US" altLang="en-US">
                <a:solidFill>
                  <a:srgbClr val="000000"/>
                </a:solidFill>
                <a:latin typeface="Arial" panose="020B0604020202020204" pitchFamily="34" charset="0"/>
              </a:rPr>
              <a:pPr/>
              <a:t>27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64AE0E1-7F7E-441F-AB28-00036A83D4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89B31B64-95CE-4B5A-AC22-2B41D596F0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a:extLst>
              <a:ext uri="{FF2B5EF4-FFF2-40B4-BE49-F238E27FC236}">
                <a16:creationId xmlns:a16="http://schemas.microsoft.com/office/drawing/2014/main" id="{A1A41CD2-52B4-44AC-93F4-33E4E9F9A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EEDAAD-1411-4B74-A682-9C72C38F62A0}" type="slidenum">
              <a:rPr lang="en-US" altLang="en-US">
                <a:solidFill>
                  <a:srgbClr val="000000"/>
                </a:solidFill>
                <a:latin typeface="Arial" panose="020B0604020202020204" pitchFamily="34" charset="0"/>
              </a:rPr>
              <a:pPr/>
              <a:t>28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49822EF9-57CC-4F17-BA20-B42AC788FE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AFAA3B57-D10C-4A21-91E8-6C2B6A5566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83972" name="Slide Number Placeholder 3">
            <a:extLst>
              <a:ext uri="{FF2B5EF4-FFF2-40B4-BE49-F238E27FC236}">
                <a16:creationId xmlns:a16="http://schemas.microsoft.com/office/drawing/2014/main" id="{0763D572-169F-4575-A2ED-CC6FDB11F4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81D59A-BD2B-4B5A-9501-CA48CBEA6F21}" type="slidenum">
              <a:rPr lang="en-US" altLang="en-US">
                <a:solidFill>
                  <a:srgbClr val="000000"/>
                </a:solidFill>
                <a:latin typeface="Arial" panose="020B0604020202020204" pitchFamily="34" charset="0"/>
              </a:rPr>
              <a:pPr/>
              <a:t>29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a:t>
            </a:fld>
            <a:endParaRPr lang="en-US"/>
          </a:p>
        </p:txBody>
      </p:sp>
    </p:spTree>
    <p:extLst>
      <p:ext uri="{BB962C8B-B14F-4D97-AF65-F5344CB8AC3E}">
        <p14:creationId xmlns:p14="http://schemas.microsoft.com/office/powerpoint/2010/main" val="829865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8F66CBB-810A-4080-B57B-67CB25931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3BC77401-6DCB-4D9E-A588-ED74C23461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a:extLst>
              <a:ext uri="{FF2B5EF4-FFF2-40B4-BE49-F238E27FC236}">
                <a16:creationId xmlns:a16="http://schemas.microsoft.com/office/drawing/2014/main" id="{01890E6F-1A68-4BEB-8EE2-6617A57CBC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A090A9-6C1D-4CF6-9BE9-42BB5946787B}" type="slidenum">
              <a:rPr lang="en-US" altLang="en-US">
                <a:solidFill>
                  <a:srgbClr val="000000"/>
                </a:solidFill>
                <a:latin typeface="Arial" panose="020B0604020202020204" pitchFamily="34" charset="0"/>
              </a:rPr>
              <a:pPr/>
              <a:t>30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D248167-B0CA-4AA4-9952-7F976C01FE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9B09F42C-647D-4B79-83FA-629F652C5A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a:extLst>
              <a:ext uri="{FF2B5EF4-FFF2-40B4-BE49-F238E27FC236}">
                <a16:creationId xmlns:a16="http://schemas.microsoft.com/office/drawing/2014/main" id="{6FFC5AD2-ECA8-4390-9999-4E7BF13B4D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3546265-4661-4954-AA83-F9933DF93A5C}" type="slidenum">
              <a:rPr lang="en-US" altLang="en-US">
                <a:solidFill>
                  <a:srgbClr val="000000"/>
                </a:solidFill>
                <a:latin typeface="Arial" panose="020B0604020202020204" pitchFamily="34" charset="0"/>
              </a:rPr>
              <a:pPr/>
              <a:t>31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5F91164-E2C1-422B-BECD-EE0805C936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0F6A37A4-4F7C-47BD-91E3-549554C86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84085D98-F6E5-4DCF-8256-5712397477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F10C82F-D52D-4979-99FA-BAF6AB227722}" type="slidenum">
              <a:rPr lang="en-US" altLang="en-US">
                <a:solidFill>
                  <a:srgbClr val="000000"/>
                </a:solidFill>
                <a:latin typeface="Arial" panose="020B0604020202020204" pitchFamily="34" charset="0"/>
              </a:rPr>
              <a:pPr/>
              <a:t>32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33</a:t>
            </a:fld>
            <a:endParaRPr lang="en-US"/>
          </a:p>
        </p:txBody>
      </p:sp>
    </p:spTree>
    <p:extLst>
      <p:ext uri="{BB962C8B-B14F-4D97-AF65-F5344CB8AC3E}">
        <p14:creationId xmlns:p14="http://schemas.microsoft.com/office/powerpoint/2010/main" val="139262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34</a:t>
            </a:fld>
            <a:endParaRPr lang="en-US"/>
          </a:p>
        </p:txBody>
      </p:sp>
    </p:spTree>
    <p:extLst>
      <p:ext uri="{BB962C8B-B14F-4D97-AF65-F5344CB8AC3E}">
        <p14:creationId xmlns:p14="http://schemas.microsoft.com/office/powerpoint/2010/main" val="62291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EC3242C-34DE-427D-A21D-5751CC95D5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9F6783CD-1DE9-4D44-B8B2-0C0CB00C67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0C6B798F-635B-4807-87B7-7BC67B68F130}"/>
              </a:ext>
            </a:extLst>
          </p:cNvPr>
          <p:cNvSpPr>
            <a:spLocks noGrp="1"/>
          </p:cNvSpPr>
          <p:nvPr>
            <p:ph type="sldNum" sz="quarter" idx="5"/>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15C028E-1E10-4567-80A6-BD31401A868E}" type="slidenum">
              <a:rPr lang="en-US" altLang="en-US">
                <a:solidFill>
                  <a:srgbClr val="000000"/>
                </a:solidFill>
                <a:latin typeface="Arial" panose="020B0604020202020204" pitchFamily="34" charset="0"/>
              </a:rPr>
              <a:pPr/>
              <a:t>35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36</a:t>
            </a:fld>
            <a:endParaRPr lang="en-US"/>
          </a:p>
        </p:txBody>
      </p:sp>
    </p:spTree>
    <p:extLst>
      <p:ext uri="{BB962C8B-B14F-4D97-AF65-F5344CB8AC3E}">
        <p14:creationId xmlns:p14="http://schemas.microsoft.com/office/powerpoint/2010/main" val="2367486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37</a:t>
            </a:fld>
            <a:endParaRPr lang="en-US"/>
          </a:p>
        </p:txBody>
      </p:sp>
    </p:spTree>
    <p:extLst>
      <p:ext uri="{BB962C8B-B14F-4D97-AF65-F5344CB8AC3E}">
        <p14:creationId xmlns:p14="http://schemas.microsoft.com/office/powerpoint/2010/main" val="1428583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0B6F97C-2E95-4ED2-99E0-1A619D9EB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9DB6E925-A2BC-4DB3-8D37-CF13D8792F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164" name="Slide Number Placeholder 3">
            <a:extLst>
              <a:ext uri="{FF2B5EF4-FFF2-40B4-BE49-F238E27FC236}">
                <a16:creationId xmlns:a16="http://schemas.microsoft.com/office/drawing/2014/main" id="{A6CD899B-84BE-4761-8B0D-64D596141E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CCB49-C867-4307-8BDD-13588BB2ADD5}" type="slidenum">
              <a:rPr lang="en-US" altLang="en-US"/>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9051F9E-7A9D-4EDE-A993-72AFD3D5D3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8AC4CE7-D43C-4060-A1F6-4B5E4B959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a:extLst>
              <a:ext uri="{FF2B5EF4-FFF2-40B4-BE49-F238E27FC236}">
                <a16:creationId xmlns:a16="http://schemas.microsoft.com/office/drawing/2014/main" id="{D81D2DB7-CC77-43D9-9107-38FE4AA71A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8909550-FE65-438B-A2EF-3480750A551E}" type="slidenum">
              <a:rPr lang="en-US"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a:t>
            </a:fld>
            <a:endParaRPr lang="en-US"/>
          </a:p>
        </p:txBody>
      </p:sp>
    </p:spTree>
    <p:extLst>
      <p:ext uri="{BB962C8B-B14F-4D97-AF65-F5344CB8AC3E}">
        <p14:creationId xmlns:p14="http://schemas.microsoft.com/office/powerpoint/2010/main" val="368979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3EBF4C8-8D02-4AA3-8457-12A54A288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D465B48E-F5E5-4055-A7B2-D5F738629F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4212" name="Slide Number Placeholder 3">
            <a:extLst>
              <a:ext uri="{FF2B5EF4-FFF2-40B4-BE49-F238E27FC236}">
                <a16:creationId xmlns:a16="http://schemas.microsoft.com/office/drawing/2014/main" id="{1F6360DA-55FE-4FF8-BB13-B3FAE8E4D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EEE4724-79C7-4199-86A5-8DAA909F25D4}" type="slidenum">
              <a:rPr lang="en-US" altLang="en-US"/>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2C771067-38C6-4D26-897D-7E17C6355A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1E622B7D-1734-43BF-BC41-1ED9E7A6DE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a:extLst>
              <a:ext uri="{FF2B5EF4-FFF2-40B4-BE49-F238E27FC236}">
                <a16:creationId xmlns:a16="http://schemas.microsoft.com/office/drawing/2014/main" id="{38547B2F-A214-4ACE-B1D5-52F0919819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F076E1-91B7-40FC-A2D9-9ED3999C501C}" type="slidenum">
              <a:rPr lang="en-US" altLang="en-US"/>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759A2B7-3599-4CBF-BD88-72B0343D48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ED361EFE-5895-40CB-AFD3-E9057AEBA8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6260" name="Slide Number Placeholder 3">
            <a:extLst>
              <a:ext uri="{FF2B5EF4-FFF2-40B4-BE49-F238E27FC236}">
                <a16:creationId xmlns:a16="http://schemas.microsoft.com/office/drawing/2014/main" id="{E37F93A7-0F33-4031-8775-04C2293D2A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DCFF82-6CD6-41FD-9D7C-138B50ED1161}" type="slidenum">
              <a:rPr lang="en-US" altLang="en-US"/>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BE316FD-6C49-45D2-B44B-728E80145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4EA9CFDE-82E1-4A45-8501-EE68FD11AD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7284" name="Slide Number Placeholder 3">
            <a:extLst>
              <a:ext uri="{FF2B5EF4-FFF2-40B4-BE49-F238E27FC236}">
                <a16:creationId xmlns:a16="http://schemas.microsoft.com/office/drawing/2014/main" id="{8883B5E0-4B20-4C83-A76C-6745230EB1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DE5A53-FBD4-4AE0-84DD-EBE52F0065A4}" type="slidenum">
              <a:rPr lang="en-US" altLang="en-US"/>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7E513A-D5CD-49C2-A479-060BE207EFE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8370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7E513A-D5CD-49C2-A479-060BE207EFE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3355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7E513A-D5CD-49C2-A479-060BE207EFE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0933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47</a:t>
            </a:fld>
            <a:endParaRPr lang="en-US"/>
          </a:p>
        </p:txBody>
      </p:sp>
    </p:spTree>
    <p:extLst>
      <p:ext uri="{BB962C8B-B14F-4D97-AF65-F5344CB8AC3E}">
        <p14:creationId xmlns:p14="http://schemas.microsoft.com/office/powerpoint/2010/main" val="121643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5</a:t>
            </a:fld>
            <a:endParaRPr lang="en-US"/>
          </a:p>
        </p:txBody>
      </p:sp>
    </p:spTree>
    <p:extLst>
      <p:ext uri="{BB962C8B-B14F-4D97-AF65-F5344CB8AC3E}">
        <p14:creationId xmlns:p14="http://schemas.microsoft.com/office/powerpoint/2010/main" val="39030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6</a:t>
            </a:fld>
            <a:endParaRPr lang="en-US"/>
          </a:p>
        </p:txBody>
      </p:sp>
    </p:spTree>
    <p:extLst>
      <p:ext uri="{BB962C8B-B14F-4D97-AF65-F5344CB8AC3E}">
        <p14:creationId xmlns:p14="http://schemas.microsoft.com/office/powerpoint/2010/main" val="66729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7</a:t>
            </a:fld>
            <a:endParaRPr lang="en-US"/>
          </a:p>
        </p:txBody>
      </p:sp>
    </p:spTree>
    <p:extLst>
      <p:ext uri="{BB962C8B-B14F-4D97-AF65-F5344CB8AC3E}">
        <p14:creationId xmlns:p14="http://schemas.microsoft.com/office/powerpoint/2010/main" val="289897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8</a:t>
            </a:fld>
            <a:endParaRPr lang="en-US"/>
          </a:p>
        </p:txBody>
      </p:sp>
    </p:spTree>
    <p:extLst>
      <p:ext uri="{BB962C8B-B14F-4D97-AF65-F5344CB8AC3E}">
        <p14:creationId xmlns:p14="http://schemas.microsoft.com/office/powerpoint/2010/main" val="283921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9</a:t>
            </a:fld>
            <a:endParaRPr lang="en-US"/>
          </a:p>
        </p:txBody>
      </p:sp>
    </p:spTree>
    <p:extLst>
      <p:ext uri="{BB962C8B-B14F-4D97-AF65-F5344CB8AC3E}">
        <p14:creationId xmlns:p14="http://schemas.microsoft.com/office/powerpoint/2010/main" val="3069717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2/24/2022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366688948"/>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66661244"/>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473073992"/>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44615060"/>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365290840"/>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4168923177"/>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571830994"/>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245821121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850577599"/>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3433612819"/>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689982615"/>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640877073"/>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468303832"/>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2812889088"/>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3380457257"/>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423766302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047913982"/>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1294379447"/>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2/24/2022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D044F-25F7-4DD5-93BB-35618A0244A1}"/>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3F2B005-56AB-4FB5-BE7D-15AFFE51CFFF}"/>
              </a:ext>
            </a:extLst>
          </p:cNvPr>
          <p:cNvSpPr>
            <a:spLocks noGrp="1"/>
          </p:cNvSpPr>
          <p:nvPr>
            <p:ph type="sldNum" sz="quarter" idx="10"/>
          </p:nvPr>
        </p:nvSpPr>
        <p:spPr/>
        <p:txBody>
          <a:bodyPr/>
          <a:lstStyle>
            <a:lvl1pPr>
              <a:defRPr/>
            </a:lvl1pPr>
          </a:lstStyle>
          <a:p>
            <a:fld id="{9E4FE142-5B9D-4F66-9D2D-9EB401537B09}" type="slidenum">
              <a:rPr lang="en-US" altLang="en-US"/>
              <a:pPr/>
              <a:t>‹#›</a:t>
            </a:fld>
            <a:endParaRPr lang="en-US" altLang="en-US"/>
          </a:p>
        </p:txBody>
      </p:sp>
    </p:spTree>
    <p:extLst>
      <p:ext uri="{BB962C8B-B14F-4D97-AF65-F5344CB8AC3E}">
        <p14:creationId xmlns:p14="http://schemas.microsoft.com/office/powerpoint/2010/main" val="50422041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2/24/2022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2/24/2022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2/24/2022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www.ergonomics-info.com/"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askjan.org/topics/ergono.cf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askjan.org/solutions/Ergonomic-Equipment.cfm" TargetMode="External"/><Relationship Id="rId5" Type="http://schemas.openxmlformats.org/officeDocument/2006/relationships/hyperlink" Target="https://askjan.org/solutions/Ergonomic-Software.cfm" TargetMode="External"/><Relationship Id="rId4" Type="http://schemas.openxmlformats.org/officeDocument/2006/relationships/hyperlink" Target="https://askjan.org/solutions/Ergonomic-Assessments.cf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skjan.org/a-to-z.cf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s://askjan.org/publications/consultants-corner/vol12iss05.cf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hyperlink" Target="https://www.youtube.com/watch?v=Muap_TNy3WA" TargetMode="External"/><Relationship Id="rId4" Type="http://schemas.openxmlformats.org/officeDocument/2006/relationships/hyperlink" Target="https://www.youtube.com/watch?v=K0x9KncL1j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askjan.org/articles/Make-Telework-Work.cf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www.system-concepts.com/insights/coronavirus-ergonomics-tips-for-working-at-home/" TargetMode="External"/><Relationship Id="rId3" Type="http://schemas.openxmlformats.org/officeDocument/2006/relationships/image" Target="../media/image34.jpeg"/><Relationship Id="rId7" Type="http://schemas.openxmlformats.org/officeDocument/2006/relationships/hyperlink" Target="https://ehs.yale.edu/sites/default/files/files/ergonomics-home-office.pdf"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hyperlink" Target="https://www.inc.com/minda-zetlin/ergonomics-home-office-work-at-home-setup-spinal-back-health.html" TargetMode="External"/><Relationship Id="rId5" Type="http://schemas.openxmlformats.org/officeDocument/2006/relationships/hyperlink" Target="https://www.mayoclinic.org/healthy-lifestyle/adult-health/in-depth/office-ergonomics/art-20046169" TargetMode="External"/><Relationship Id="rId4" Type="http://schemas.openxmlformats.org/officeDocument/2006/relationships/hyperlink" Target="https://askjan.org/topics/ergono.cf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eoc.gov/facts/pandemic_flu.html"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eeoc.gov/wysk/what-you-should-know-about-covid-19-and-ada-rehabilitation-act-and-other-eeo-law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elework.gov/"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https://www.telework.gov/federal-community/telework-employees/safety-checklist/" TargetMode="External"/><Relationship Id="rId4" Type="http://schemas.openxmlformats.org/officeDocument/2006/relationships/hyperlink" Target="https://www.telework.gov/federal-community/telework-employees/self-assessmen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hyperlink" Target="https://www.osha.gov/SLTC/etools/computerworkstations/index.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cap.mil/Documents/CAP_Ergo_Guide.pdf"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hyperlink" Target="https://source.colostate.edu/ergonomic-tips-for-working-from-hom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7.xml"/><Relationship Id="rId5" Type="http://schemas.openxmlformats.org/officeDocument/2006/relationships/hyperlink" Target="https://www.humantech.com/dont-work-from-the-couch-tips-to-improve-your-home-office/" TargetMode="External"/><Relationship Id="rId4" Type="http://schemas.openxmlformats.org/officeDocument/2006/relationships/hyperlink" Target="https://source.colostate.edu/ergonomic-tips-for-working-from-hom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ors.od.nih.gov/sr/dohs/HealthAndWellness/Ergonomics/Pages/exercises.aspx" TargetMode="External"/><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8" Type="http://schemas.openxmlformats.org/officeDocument/2006/relationships/hyperlink" Target="https://askjan.org/articles/Recognizing-an-ADA-Accommodation-Request-During-the-Pandemic.cfm" TargetMode="External"/><Relationship Id="rId3" Type="http://schemas.openxmlformats.org/officeDocument/2006/relationships/hyperlink" Target="https://askjan.org/topics/COVID-19.cfm" TargetMode="External"/><Relationship Id="rId7" Type="http://schemas.openxmlformats.org/officeDocument/2006/relationships/hyperlink" Target="https://askjan.org/blogs/jan/2021/02/requesting-and-negotiating-accommodations-during-the-pandemic.cf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askjan.org/blogs/jan/2021/03/covid-19-long-haulers-and-the-americans-with-disabilities-act.cfm" TargetMode="External"/><Relationship Id="rId5" Type="http://schemas.openxmlformats.org/officeDocument/2006/relationships/hyperlink" Target="https://askjan.org/blogs/jan/2021/04/faq-covid-19-vaccination-and-the-americans-with-disabilities-act.cfm" TargetMode="External"/><Relationship Id="rId4" Type="http://schemas.openxmlformats.org/officeDocument/2006/relationships/hyperlink" Target="https://askjan.org/articles/ADA-and-Accommodation-Lessons-Learned-COVID-19-Edition.cf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askjan.org/articles/Telework-Accommodation-Request-Tool.cfm" TargetMode="External"/><Relationship Id="rId3" Type="http://schemas.openxmlformats.org/officeDocument/2006/relationships/hyperlink" Target="https://askjan.org/topics/COVID-19.cfm" TargetMode="External"/><Relationship Id="rId7" Type="http://schemas.openxmlformats.org/officeDocument/2006/relationships/hyperlink" Target="https://askjan.org/articles/A-Practical-Approach-to-Telework-as-a-Reasonable-Accommodation-During-the-Pandemic.cf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askjan.org/blogs/jan/2020/08/accommodation-strategies-for-returning-to-work-during-the-covid-19-pandemic.cfm" TargetMode="External"/><Relationship Id="rId5" Type="http://schemas.openxmlformats.org/officeDocument/2006/relationships/hyperlink" Target="https://askjan.org/articles/Masks-for-COVID-19-Management-and-ADA-Accommodations.cfm" TargetMode="External"/><Relationship Id="rId4" Type="http://schemas.openxmlformats.org/officeDocument/2006/relationships/hyperlink" Target="https://askjan.org/blogs/jan/2020/03/coronavirus-covid-19-stress-and-mental-health-conditions.cf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eoc.gov/wysk/what-you-should-know-about-covid-19-and-ada-rehabilitation-act-and-other-eeo-laws" TargetMode="External"/><Relationship Id="rId7" Type="http://schemas.openxmlformats.org/officeDocument/2006/relationships/hyperlink" Target="https://www.eeoc.gov/federal-laws-protect-you-against-employment-discrimination-during-covid-19-pandemic"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eeoc.gov/transcript-march-27-2020-outreach-webinar" TargetMode="External"/><Relationship Id="rId5" Type="http://schemas.openxmlformats.org/officeDocument/2006/relationships/hyperlink" Target="https://www.youtube.com/watch?v=i8bHOtOFfJU" TargetMode="External"/><Relationship Id="rId4" Type="http://schemas.openxmlformats.org/officeDocument/2006/relationships/hyperlink" Target="https://www.eeoc.gov/laws/guidance/pandemic-preparedness-workplace-and-americans-disabilities-act" TargetMode="Externa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SLTC/etools/computerworkstations/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skjan.org/publications/Topic-Downloads.cfm?pubid=6394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skjan.org/articles/Accessible-Computer-Workstations-A-Snapshot.cf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p:txBody>
          <a:bodyPr>
            <a:normAutofit/>
          </a:bodyPr>
          <a:lstStyle/>
          <a:p>
            <a:r>
              <a:rPr lang="en-US" altLang="en-US" dirty="0"/>
              <a:t>Ergonomics for Teleworkers</a:t>
            </a:r>
          </a:p>
        </p:txBody>
      </p:sp>
      <p:sp>
        <p:nvSpPr>
          <p:cNvPr id="3" name="Subtitle 2">
            <a:extLst>
              <a:ext uri="{FF2B5EF4-FFF2-40B4-BE49-F238E27FC236}">
                <a16:creationId xmlns:a16="http://schemas.microsoft.com/office/drawing/2014/main" id="{773B7CA3-0060-4837-84FC-0E5575398655}"/>
              </a:ext>
            </a:extLst>
          </p:cNvPr>
          <p:cNvSpPr>
            <a:spLocks noGrp="1"/>
          </p:cNvSpPr>
          <p:nvPr>
            <p:ph type="subTitle" idx="1"/>
          </p:nvPr>
        </p:nvSpPr>
        <p:spPr/>
        <p:txBody>
          <a:bodyPr>
            <a:normAutofit/>
          </a:bodyPr>
          <a:lstStyle/>
          <a:p>
            <a:r>
              <a:rPr lang="en-US" sz="1400" dirty="0">
                <a:solidFill>
                  <a:srgbClr val="002060"/>
                </a:solidFill>
              </a:rPr>
              <a:t>Job Accommodation Network (JAN) Accommodation and Compliance webcast Series</a:t>
            </a:r>
            <a:br>
              <a:rPr lang="en-US" sz="1400" dirty="0">
                <a:solidFill>
                  <a:srgbClr val="002060"/>
                </a:solidFill>
                <a:highlight>
                  <a:srgbClr val="FFFF00"/>
                </a:highlight>
              </a:rPr>
            </a:br>
            <a:r>
              <a:rPr lang="en-US" sz="1200" cap="none" dirty="0">
                <a:solidFill>
                  <a:srgbClr val="002060"/>
                </a:solidFill>
              </a:rPr>
              <a:t>Lisa Mathess, Lead Consultant, SHRM-CP, and Matthew McCord, Senior Consultant, CRC</a:t>
            </a:r>
            <a:endParaRPr lang="en-US" sz="1400" dirty="0">
              <a:solidFill>
                <a:srgbClr val="002060"/>
              </a:solidFill>
            </a:endParaRPr>
          </a:p>
        </p:txBody>
      </p:sp>
      <p:sp>
        <p:nvSpPr>
          <p:cNvPr id="5" name="Footer Placeholder 4">
            <a:extLst>
              <a:ext uri="{FF2B5EF4-FFF2-40B4-BE49-F238E27FC236}">
                <a16:creationId xmlns:a16="http://schemas.microsoft.com/office/drawing/2014/main" id="{B14FD746-51A6-4CE2-91D6-110B346F61C7}"/>
              </a:ext>
            </a:extLst>
          </p:cNvPr>
          <p:cNvSpPr>
            <a:spLocks noGrp="1"/>
          </p:cNvSpPr>
          <p:nvPr>
            <p:ph type="ftr" sz="quarter" idx="11"/>
          </p:nvPr>
        </p:nvSpPr>
        <p:spPr/>
        <p:txBody>
          <a:bodyPr/>
          <a:lstStyle/>
          <a:p>
            <a:r>
              <a:rPr lang="en-US" sz="1400" dirty="0"/>
              <a:t>JAN </a:t>
            </a:r>
            <a:r>
              <a:rPr lang="en-US" sz="1400" cap="none" dirty="0"/>
              <a:t>is funded by a contract with the Office of Disability Employment Policy, U.S. Department of Labor.</a:t>
            </a:r>
            <a:endParaRPr lang="en-US" sz="1400" dirty="0"/>
          </a:p>
        </p:txBody>
      </p:sp>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Ergonomic assessments:  Workstation (2)</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3" y="2180606"/>
            <a:ext cx="11029615" cy="3678303"/>
          </a:xfrm>
        </p:spPr>
        <p:txBody>
          <a:bodyPr>
            <a:noAutofit/>
          </a:bodyPr>
          <a:lstStyle/>
          <a:p>
            <a:pPr marL="0" indent="0">
              <a:buNone/>
            </a:pPr>
            <a:r>
              <a:rPr lang="en-US" sz="2400" b="1" dirty="0"/>
              <a:t>Arms, Elbows, Wrists, and Hands</a:t>
            </a:r>
          </a:p>
          <a:p>
            <a:pPr>
              <a:buFont typeface="Wingdings" panose="05000000000000000000" pitchFamily="2" charset="2"/>
              <a:buChar char="§"/>
            </a:pPr>
            <a:r>
              <a:rPr lang="en-US" sz="2000" dirty="0"/>
              <a:t>Are shoulders relaxed?</a:t>
            </a:r>
          </a:p>
          <a:p>
            <a:pPr>
              <a:buFont typeface="Wingdings" panose="05000000000000000000" pitchFamily="2" charset="2"/>
              <a:buChar char="§"/>
            </a:pPr>
            <a:r>
              <a:rPr lang="en-US" sz="2000" dirty="0"/>
              <a:t>Are elbows appropriately angled (not bent upward or stretched forward)?</a:t>
            </a:r>
          </a:p>
          <a:p>
            <a:pPr>
              <a:buFont typeface="Wingdings" panose="05000000000000000000" pitchFamily="2" charset="2"/>
              <a:buChar char="§"/>
            </a:pPr>
            <a:r>
              <a:rPr lang="en-US" sz="2000" dirty="0"/>
              <a:t>Are wrists appropriately angled while keyboarding, mousing, or using equipment or tools?</a:t>
            </a:r>
          </a:p>
          <a:p>
            <a:pPr>
              <a:buFont typeface="Wingdings" panose="05000000000000000000" pitchFamily="2" charset="2"/>
              <a:buChar char="§"/>
            </a:pPr>
            <a:r>
              <a:rPr lang="en-US" sz="2000" dirty="0"/>
              <a:t>Wrists should not be resting while typing</a:t>
            </a:r>
          </a:p>
          <a:p>
            <a:pPr>
              <a:buFont typeface="Wingdings" panose="05000000000000000000" pitchFamily="2" charset="2"/>
              <a:buChar char="§"/>
            </a:pPr>
            <a:r>
              <a:rPr lang="en-US" sz="2000" dirty="0"/>
              <a:t>Does mouse or tool fit user’s hand?</a:t>
            </a:r>
          </a:p>
          <a:p>
            <a:pPr>
              <a:buFont typeface="Wingdings" panose="05000000000000000000" pitchFamily="2" charset="2"/>
              <a:buChar char="§"/>
            </a:pPr>
            <a:r>
              <a:rPr lang="en-US" sz="2000" dirty="0"/>
              <a:t>Check for hard or sharp edges</a:t>
            </a:r>
          </a:p>
          <a:p>
            <a:pPr>
              <a:buFont typeface="Wingdings" panose="05000000000000000000" pitchFamily="2" charset="2"/>
              <a:buChar char="§"/>
            </a:pPr>
            <a:r>
              <a:rPr lang="en-US" sz="2000" dirty="0"/>
              <a:t>Are arms or hands fatigued from overuse?</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32402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Ergonomic assessments:  Workstation (3)</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3" y="2169974"/>
            <a:ext cx="11029615" cy="3678303"/>
          </a:xfrm>
        </p:spPr>
        <p:txBody>
          <a:bodyPr>
            <a:noAutofit/>
          </a:bodyPr>
          <a:lstStyle/>
          <a:p>
            <a:pPr marL="0" indent="0">
              <a:buNone/>
            </a:pPr>
            <a:r>
              <a:rPr lang="en-US" sz="2400" b="1" dirty="0"/>
              <a:t>Back, Legs, and Feet</a:t>
            </a:r>
          </a:p>
          <a:p>
            <a:pPr>
              <a:buFont typeface="Wingdings" panose="05000000000000000000" pitchFamily="2" charset="2"/>
              <a:buChar char="§"/>
            </a:pPr>
            <a:r>
              <a:rPr lang="en-US" sz="2000" dirty="0"/>
              <a:t>Chair should support back</a:t>
            </a:r>
          </a:p>
          <a:p>
            <a:pPr>
              <a:buFont typeface="Wingdings" panose="05000000000000000000" pitchFamily="2" charset="2"/>
              <a:buChar char="§"/>
            </a:pPr>
            <a:r>
              <a:rPr lang="en-US" sz="2000" dirty="0"/>
              <a:t>Feet should rest firmly on the floor</a:t>
            </a:r>
          </a:p>
          <a:p>
            <a:pPr>
              <a:buFont typeface="Wingdings" panose="05000000000000000000" pitchFamily="2" charset="2"/>
              <a:buChar char="§"/>
            </a:pPr>
            <a:r>
              <a:rPr lang="en-US" sz="2000" dirty="0"/>
              <a:t>Hips and knees should rest comfortably </a:t>
            </a:r>
          </a:p>
          <a:p>
            <a:pPr>
              <a:buFont typeface="Wingdings" panose="05000000000000000000" pitchFamily="2" charset="2"/>
              <a:buChar char="§"/>
            </a:pPr>
            <a:r>
              <a:rPr lang="en-US" sz="2000" dirty="0"/>
              <a:t>Seat pan should be comfortable and the correct size</a:t>
            </a:r>
          </a:p>
          <a:p>
            <a:pPr>
              <a:buFont typeface="Wingdings" panose="05000000000000000000" pitchFamily="2" charset="2"/>
              <a:buChar char="§"/>
            </a:pPr>
            <a:r>
              <a:rPr lang="en-US" sz="2000" dirty="0"/>
              <a:t>Room between top of legs and underside of desk</a:t>
            </a:r>
          </a:p>
          <a:p>
            <a:pPr>
              <a:buFont typeface="Wingdings" panose="05000000000000000000" pitchFamily="2" charset="2"/>
              <a:buChar char="§"/>
            </a:pPr>
            <a:r>
              <a:rPr lang="en-US" sz="2000" dirty="0"/>
              <a:t>User should be able to move chair around freely</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74021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Ergonomic assessments:  Activities</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2" y="2012996"/>
            <a:ext cx="11029615" cy="3678303"/>
          </a:xfrm>
        </p:spPr>
        <p:txBody>
          <a:bodyPr>
            <a:noAutofit/>
          </a:bodyPr>
          <a:lstStyle/>
          <a:p>
            <a:pPr marL="0" indent="0">
              <a:buNone/>
            </a:pPr>
            <a:r>
              <a:rPr lang="en-US" sz="2800" b="1" dirty="0"/>
              <a:t>Work Activities:</a:t>
            </a:r>
          </a:p>
          <a:p>
            <a:pPr>
              <a:buFont typeface="Wingdings" panose="05000000000000000000" pitchFamily="2" charset="2"/>
              <a:buChar char="§"/>
            </a:pPr>
            <a:r>
              <a:rPr lang="en-US" sz="2400" dirty="0"/>
              <a:t>Are materials within reach?</a:t>
            </a:r>
          </a:p>
          <a:p>
            <a:pPr>
              <a:buFont typeface="Wingdings" panose="05000000000000000000" pitchFamily="2" charset="2"/>
              <a:buChar char="§"/>
            </a:pPr>
            <a:r>
              <a:rPr lang="en-US" sz="2400" dirty="0"/>
              <a:t>Are tools provided that can help with tasks?</a:t>
            </a:r>
          </a:p>
          <a:p>
            <a:pPr>
              <a:buFont typeface="Wingdings" panose="05000000000000000000" pitchFamily="2" charset="2"/>
              <a:buChar char="§"/>
            </a:pPr>
            <a:r>
              <a:rPr lang="en-US" sz="2400" dirty="0"/>
              <a:t>Check for repetitive tasks </a:t>
            </a:r>
          </a:p>
          <a:p>
            <a:pPr>
              <a:buFont typeface="Wingdings" panose="05000000000000000000" pitchFamily="2" charset="2"/>
              <a:buChar char="§"/>
            </a:pPr>
            <a:r>
              <a:rPr lang="en-US" sz="2400" dirty="0"/>
              <a:t>Check for tasks that require exertion</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21380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Ergonomic assessments: Other</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2" y="3032892"/>
            <a:ext cx="11029615" cy="3678303"/>
          </a:xfrm>
        </p:spPr>
        <p:txBody>
          <a:bodyPr>
            <a:noAutofit/>
          </a:bodyPr>
          <a:lstStyle/>
          <a:p>
            <a:pPr marL="0" indent="0">
              <a:buNone/>
            </a:pPr>
            <a:r>
              <a:rPr lang="en-US" sz="2400" b="1" dirty="0"/>
              <a:t>Consider individual needs:</a:t>
            </a:r>
          </a:p>
          <a:p>
            <a:pPr>
              <a:buFont typeface="Wingdings" panose="05000000000000000000" pitchFamily="2" charset="2"/>
              <a:buChar char="§"/>
            </a:pPr>
            <a:r>
              <a:rPr lang="en-US" sz="2400" dirty="0"/>
              <a:t>Personal use items</a:t>
            </a:r>
          </a:p>
          <a:p>
            <a:pPr>
              <a:buFont typeface="Wingdings" panose="05000000000000000000" pitchFamily="2" charset="2"/>
              <a:buChar char="§"/>
            </a:pPr>
            <a:r>
              <a:rPr lang="en-US" sz="2400" dirty="0"/>
              <a:t>Assistive technology </a:t>
            </a:r>
          </a:p>
          <a:p>
            <a:pPr marL="0" indent="0">
              <a:buNone/>
            </a:pPr>
            <a:r>
              <a:rPr lang="en-US" sz="2400" b="1" dirty="0"/>
              <a:t>Environmental Observations</a:t>
            </a:r>
          </a:p>
          <a:p>
            <a:pPr>
              <a:buFont typeface="Wingdings" panose="05000000000000000000" pitchFamily="2" charset="2"/>
              <a:buChar char="§"/>
            </a:pPr>
            <a:r>
              <a:rPr lang="en-US" sz="2400" dirty="0"/>
              <a:t>Noise levels</a:t>
            </a:r>
          </a:p>
          <a:p>
            <a:pPr>
              <a:buFont typeface="Wingdings" panose="05000000000000000000" pitchFamily="2" charset="2"/>
              <a:buChar char="§"/>
            </a:pPr>
            <a:r>
              <a:rPr lang="en-US" sz="2400" dirty="0"/>
              <a:t>Air quality</a:t>
            </a:r>
          </a:p>
          <a:p>
            <a:pPr>
              <a:buFont typeface="Wingdings" panose="05000000000000000000" pitchFamily="2" charset="2"/>
              <a:buChar char="§"/>
            </a:pPr>
            <a:r>
              <a:rPr lang="en-US" sz="2400" dirty="0"/>
              <a:t>Temperature variations</a:t>
            </a:r>
          </a:p>
          <a:p>
            <a:pPr marL="0" indent="0">
              <a:buNone/>
            </a:pPr>
            <a:r>
              <a:rPr lang="en-US" sz="2400" b="1" dirty="0"/>
              <a:t>Variance in day-to-day activities or rotations</a:t>
            </a:r>
          </a:p>
          <a:p>
            <a:pPr marL="0" indent="0">
              <a:buNone/>
            </a:pPr>
            <a:endParaRPr lang="en-US" sz="2400" dirty="0"/>
          </a:p>
          <a:p>
            <a:pPr marL="0" indent="0">
              <a:buNone/>
            </a:pPr>
            <a:endParaRPr lang="en-US" sz="2400" b="1" dirty="0"/>
          </a:p>
          <a:p>
            <a:pPr marL="0" indent="0">
              <a:buNone/>
            </a:pPr>
            <a:endParaRPr lang="en-US" sz="2400" b="1" dirty="0"/>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9863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40">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2">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200" dirty="0">
                <a:solidFill>
                  <a:srgbClr val="FFFFFF"/>
                </a:solidFill>
              </a:rPr>
              <a:t>Ergonomic assessments: </a:t>
            </a:r>
            <a:br>
              <a:rPr lang="en-US" sz="3200" dirty="0">
                <a:solidFill>
                  <a:srgbClr val="FFFFFF"/>
                </a:solidFill>
              </a:rPr>
            </a:br>
            <a:r>
              <a:rPr lang="en-US" sz="3200" dirty="0">
                <a:solidFill>
                  <a:srgbClr val="FFFFFF"/>
                </a:solidFill>
              </a:rPr>
              <a:t>Ideal Setup</a:t>
            </a:r>
          </a:p>
        </p:txBody>
      </p:sp>
      <p:pic>
        <p:nvPicPr>
          <p:cNvPr id="18" name="Picture 1" descr="Workstation ergonomic: ideal set-up&#10;- Top of monitor at eye level or just below&#10;- Monitor Roughly arm's length away&#10;- Back Straight&#10;- Elbows close to body bent at 90 - 120 degrees&#10;- Minimal bend at wrists&#10;- Backrest supporting lower back&#10;- Hips at 90-120 degrees&#10;- Adjustable swivel chair&#10;- Front of seat not pressing on back of knees&#10;- Feet flat on ground or resting on footrest&#10;-">
            <a:extLst>
              <a:ext uri="{FF2B5EF4-FFF2-40B4-BE49-F238E27FC236}">
                <a16:creationId xmlns:a16="http://schemas.microsoft.com/office/drawing/2014/main" id="{10412D2C-6DDF-4169-BE0D-21DDBDFDB4AF}"/>
              </a:ext>
            </a:extLst>
          </p:cNvPr>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2217621" y="1208531"/>
            <a:ext cx="3945890" cy="4735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9DC46DB-42EC-4194-86DA-DAEB010A21B1}"/>
              </a:ext>
            </a:extLst>
          </p:cNvPr>
          <p:cNvSpPr txBox="1"/>
          <p:nvPr/>
        </p:nvSpPr>
        <p:spPr>
          <a:xfrm>
            <a:off x="2143239" y="6000750"/>
            <a:ext cx="4094654" cy="369332"/>
          </a:xfrm>
          <a:prstGeom prst="rect">
            <a:avLst/>
          </a:prstGeom>
          <a:noFill/>
        </p:spPr>
        <p:txBody>
          <a:bodyPr wrap="square">
            <a:spAutoFit/>
          </a:bodyPr>
          <a:lstStyle/>
          <a:p>
            <a:pPr algn="ctr">
              <a:spcBef>
                <a:spcPct val="20000"/>
              </a:spcBef>
              <a:spcAft>
                <a:spcPts val="600"/>
              </a:spcAft>
              <a:buClr>
                <a:schemeClr val="accent2"/>
              </a:buClr>
              <a:buSzPct val="92000"/>
            </a:pPr>
            <a:r>
              <a:rPr lang="en-US" b="0" dirty="0">
                <a:solidFill>
                  <a:srgbClr val="002060"/>
                </a:solidFill>
                <a:latin typeface="Arial Nova" panose="020B0504020202020204" pitchFamily="34" charset="0"/>
              </a:rPr>
              <a:t>From</a:t>
            </a:r>
            <a:r>
              <a:rPr lang="en-US" b="0" dirty="0">
                <a:solidFill>
                  <a:srgbClr val="0000FF"/>
                </a:solidFill>
                <a:latin typeface="Arial Nova" panose="020B0504020202020204" pitchFamily="34" charset="0"/>
              </a:rPr>
              <a:t> </a:t>
            </a:r>
            <a:r>
              <a:rPr lang="en-US" b="0" dirty="0">
                <a:solidFill>
                  <a:srgbClr val="0000FF"/>
                </a:solidFill>
                <a:latin typeface="Arial Nova" panose="020B0504020202020204" pitchFamily="34" charset="0"/>
                <a:hlinkClick r:id="rId5">
                  <a:extLst>
                    <a:ext uri="{A12FA001-AC4F-418D-AE19-62706E023703}">
                      <ahyp:hlinkClr xmlns:ahyp="http://schemas.microsoft.com/office/drawing/2018/hyperlinkcolor" val="tx"/>
                    </a:ext>
                  </a:extLst>
                </a:hlinkClick>
              </a:rPr>
              <a:t>http://www.ergonomics-info.com</a:t>
            </a:r>
            <a:r>
              <a:rPr lang="en-US" b="0" dirty="0">
                <a:solidFill>
                  <a:srgbClr val="0000FF"/>
                </a:solidFill>
                <a:latin typeface="Arial Nova" panose="020B0504020202020204" pitchFamily="34" charset="0"/>
              </a:rPr>
              <a:t> </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729027" y="73969"/>
            <a:ext cx="1016440" cy="365125"/>
          </a:xfrm>
        </p:spPr>
        <p:txBody>
          <a:bodyPr vert="horz" lIns="91440" tIns="45720" rIns="91440" bIns="45720" rtlCol="0" anchor="ctr">
            <a:noAutofit/>
          </a:bodyPr>
          <a:lstStyle/>
          <a:p>
            <a:pPr defTabSz="914400">
              <a:spcAft>
                <a:spcPts val="600"/>
              </a:spcAft>
            </a:pPr>
            <a:fld id="{D57F1E4F-1CFF-5643-939E-217C01CDF565}" type="slidenum">
              <a:rPr lang="en-US" smtClean="0">
                <a:solidFill>
                  <a:srgbClr val="4590B8"/>
                </a:solidFill>
              </a:rPr>
              <a:pPr defTabSz="914400">
                <a:spcAft>
                  <a:spcPts val="600"/>
                </a:spcAft>
              </a:pPr>
              <a:t>14</a:t>
            </a:fld>
            <a:endParaRPr lang="en-US" dirty="0">
              <a:solidFill>
                <a:srgbClr val="4590B8"/>
              </a:solidFill>
            </a:endParaRPr>
          </a:p>
        </p:txBody>
      </p:sp>
      <p:sp>
        <p:nvSpPr>
          <p:cNvPr id="2" name="TextBox 1">
            <a:extLst>
              <a:ext uri="{FF2B5EF4-FFF2-40B4-BE49-F238E27FC236}">
                <a16:creationId xmlns:a16="http://schemas.microsoft.com/office/drawing/2014/main" id="{F7A54417-0C61-469E-A1A9-1F9B5C5EC840}"/>
              </a:ext>
              <a:ext uri="{C183D7F6-B498-43B3-948B-1728B52AA6E4}">
                <adec:decorative xmlns:adec="http://schemas.microsoft.com/office/drawing/2017/decorative" val="1"/>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buFont typeface="Wingdings 2" panose="05020102010507070707" pitchFamily="18" charset="2"/>
              <a:buChar char=""/>
            </a:pPr>
            <a:endParaRPr lang="en-US" dirty="0">
              <a:solidFill>
                <a:schemeClr val="bg1"/>
              </a:solidFill>
            </a:endParaRPr>
          </a:p>
        </p:txBody>
      </p:sp>
    </p:spTree>
    <p:extLst>
      <p:ext uri="{BB962C8B-B14F-4D97-AF65-F5344CB8AC3E}">
        <p14:creationId xmlns:p14="http://schemas.microsoft.com/office/powerpoint/2010/main" val="86222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5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2" name="Rectangle 61">
            <a:extLst>
              <a:ext uri="{FF2B5EF4-FFF2-40B4-BE49-F238E27FC236}">
                <a16:creationId xmlns:a16="http://schemas.microsoft.com/office/drawing/2014/main" id="{49DC0F7B-EA19-435F-BA38-A576FE1A6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523F451-F10A-4328-8198-58E5C6166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2873" y="734134"/>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sz="3200" dirty="0">
                <a:solidFill>
                  <a:srgbClr val="FFFFFF"/>
                </a:solidFill>
              </a:rPr>
              <a:t>Practices to avoid </a:t>
            </a:r>
            <a:br>
              <a:rPr lang="en-US" sz="3200" dirty="0">
                <a:solidFill>
                  <a:srgbClr val="FFFFFF"/>
                </a:solidFill>
              </a:rPr>
            </a:br>
            <a:r>
              <a:rPr lang="en-US" sz="3200" dirty="0">
                <a:solidFill>
                  <a:srgbClr val="FFFFFF"/>
                </a:solidFill>
              </a:rPr>
              <a:t>when working remotely</a:t>
            </a:r>
          </a:p>
        </p:txBody>
      </p:sp>
      <p:grpSp>
        <p:nvGrpSpPr>
          <p:cNvPr id="66" name="Group 65">
            <a:extLst>
              <a:ext uri="{FF2B5EF4-FFF2-40B4-BE49-F238E27FC236}">
                <a16:creationId xmlns:a16="http://schemas.microsoft.com/office/drawing/2014/main" id="{BDAE63F2-766D-44DB-AAC5-B4B4F123B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67" name="Rectangle 66">
              <a:extLst>
                <a:ext uri="{FF2B5EF4-FFF2-40B4-BE49-F238E27FC236}">
                  <a16:creationId xmlns:a16="http://schemas.microsoft.com/office/drawing/2014/main" id="{E7293047-1267-4462-B411-F1045BED6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651A4987-1513-4534-8894-FD82F7CDF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68">
              <a:extLst>
                <a:ext uri="{FF2B5EF4-FFF2-40B4-BE49-F238E27FC236}">
                  <a16:creationId xmlns:a16="http://schemas.microsoft.com/office/drawing/2014/main" id="{D49D1510-6EE8-4974-892D-67ECDC560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32" name="Content Placeholder 5">
            <a:extLst>
              <a:ext uri="{FF2B5EF4-FFF2-40B4-BE49-F238E27FC236}">
                <a16:creationId xmlns:a16="http://schemas.microsoft.com/office/drawing/2014/main" id="{C4DB001A-C259-4A1F-883C-6DCEC42A2ED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601" r="5281" b="-2"/>
          <a:stretch/>
        </p:blipFill>
        <p:spPr>
          <a:xfrm>
            <a:off x="478172" y="723899"/>
            <a:ext cx="3671681" cy="5676901"/>
          </a:xfrm>
          <a:prstGeom prst="rect">
            <a:avLst/>
          </a:prstGeom>
        </p:spPr>
      </p:pic>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729027" y="78283"/>
            <a:ext cx="1016440" cy="365125"/>
          </a:xfrm>
        </p:spPr>
        <p:txBody>
          <a:bodyPr vert="horz" lIns="91440" tIns="45720" rIns="91440" bIns="45720" rtlCol="0" anchor="ctr">
            <a:noAutofit/>
          </a:bodyPr>
          <a:lstStyle/>
          <a:p>
            <a:pPr>
              <a:spcAft>
                <a:spcPts val="600"/>
              </a:spcAft>
            </a:pPr>
            <a:fld id="{D57F1E4F-1CFF-5643-939E-217C01CDF565}" type="slidenum">
              <a:rPr lang="en-US" sz="1800" smtClean="0">
                <a:solidFill>
                  <a:srgbClr val="4590B8"/>
                </a:solidFill>
              </a:rPr>
              <a:pPr>
                <a:spcAft>
                  <a:spcPts val="600"/>
                </a:spcAft>
              </a:pPr>
              <a:t>15</a:t>
            </a:fld>
            <a:endParaRPr lang="en-US" sz="1800" dirty="0">
              <a:solidFill>
                <a:srgbClr val="4590B8"/>
              </a:solidFill>
            </a:endParaRPr>
          </a:p>
        </p:txBody>
      </p:sp>
    </p:spTree>
    <p:extLst>
      <p:ext uri="{BB962C8B-B14F-4D97-AF65-F5344CB8AC3E}">
        <p14:creationId xmlns:p14="http://schemas.microsoft.com/office/powerpoint/2010/main" val="410856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4" name="Rectangle 43">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descr="Man typing on laptop while sitting in bead.  Panoramic view of large city in background.">
            <a:extLst>
              <a:ext uri="{FF2B5EF4-FFF2-40B4-BE49-F238E27FC236}">
                <a16:creationId xmlns:a16="http://schemas.microsoft.com/office/drawing/2014/main" id="{56903E5A-F9C6-4018-99D9-AE6C246B29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Group 45">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47" name="Rectangle 46">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585005" y="1943099"/>
            <a:ext cx="3412067" cy="2971801"/>
          </a:xfrm>
        </p:spPr>
        <p:txBody>
          <a:bodyPr vert="horz" lIns="91440" tIns="45720" rIns="91440" bIns="45720" rtlCol="0" anchor="b">
            <a:normAutofit fontScale="90000"/>
          </a:bodyPr>
          <a:lstStyle/>
          <a:p>
            <a:r>
              <a:rPr lang="en-US" altLang="en-US" sz="3600" dirty="0"/>
              <a:t>Master bedroom with a view — and neck strain!</a:t>
            </a:r>
            <a:br>
              <a:rPr lang="en-US" altLang="en-US" sz="3200" dirty="0">
                <a:solidFill>
                  <a:srgbClr val="0096DB"/>
                </a:solidFill>
              </a:rPr>
            </a:br>
            <a:endParaRPr lang="en-US" sz="3600" dirty="0"/>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3454399" y="766070"/>
            <a:ext cx="542673" cy="365125"/>
          </a:xfrm>
        </p:spPr>
        <p:txBody>
          <a:bodyPr vert="horz" lIns="91440" tIns="45720" rIns="91440" bIns="45720" rtlCol="0" anchor="ctr">
            <a:noAutofit/>
          </a:bodyPr>
          <a:lstStyle/>
          <a:p>
            <a:pPr>
              <a:spcAft>
                <a:spcPts val="600"/>
              </a:spcAft>
            </a:pPr>
            <a:fld id="{D57F1E4F-1CFF-5643-939E-217C01CDF565}" type="slidenum">
              <a:rPr lang="en-US" sz="1800" smtClean="0">
                <a:solidFill>
                  <a:srgbClr val="4590B8"/>
                </a:solidFill>
              </a:rPr>
              <a:pPr>
                <a:spcAft>
                  <a:spcPts val="600"/>
                </a:spcAft>
              </a:pPr>
              <a:t>16</a:t>
            </a:fld>
            <a:endParaRPr lang="en-US" sz="1800" dirty="0">
              <a:solidFill>
                <a:srgbClr val="4590B8"/>
              </a:solidFill>
            </a:endParaRPr>
          </a:p>
        </p:txBody>
      </p:sp>
    </p:spTree>
    <p:extLst>
      <p:ext uri="{BB962C8B-B14F-4D97-AF65-F5344CB8AC3E}">
        <p14:creationId xmlns:p14="http://schemas.microsoft.com/office/powerpoint/2010/main" val="137678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8">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1" name="Rectangle 60">
            <a:extLst>
              <a:ext uri="{FF2B5EF4-FFF2-40B4-BE49-F238E27FC236}">
                <a16:creationId xmlns:a16="http://schemas.microsoft.com/office/drawing/2014/main" id="{1858541D-2420-42BA-AE82-6F4C2C953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78305D22-9D29-496C-9D4A-9ED19F72DA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64" name="Rectangle 63">
              <a:extLst>
                <a:ext uri="{FF2B5EF4-FFF2-40B4-BE49-F238E27FC236}">
                  <a16:creationId xmlns:a16="http://schemas.microsoft.com/office/drawing/2014/main" id="{A27040C2-2DE8-458B-B7BC-1ED5AE84A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199BD303-D1E8-4AF0-AB64-E765E7F09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a16="http://schemas.microsoft.com/office/drawing/2014/main" id="{713A7C3E-79D5-4261-ACEF-01D0DA633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66">
              <a:extLst>
                <a:ext uri="{FF2B5EF4-FFF2-40B4-BE49-F238E27FC236}">
                  <a16:creationId xmlns:a16="http://schemas.microsoft.com/office/drawing/2014/main" id="{C198D765-9CF7-454B-A89D-67139D11E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581191" y="4000698"/>
            <a:ext cx="10993549" cy="1475013"/>
          </a:xfrm>
        </p:spPr>
        <p:txBody>
          <a:bodyPr vert="horz" lIns="91440" tIns="45720" rIns="91440" bIns="45720" rtlCol="0" anchor="b">
            <a:normAutofit/>
          </a:bodyPr>
          <a:lstStyle/>
          <a:p>
            <a:pPr algn="ctr"/>
            <a:r>
              <a:rPr lang="en-US" sz="3200" dirty="0"/>
              <a:t>Cozy on the couch or aggravating injury?</a:t>
            </a:r>
          </a:p>
        </p:txBody>
      </p:sp>
      <p:pic>
        <p:nvPicPr>
          <p:cNvPr id="13" name="Picture 7" descr="man laying on couch  working on laptop ">
            <a:extLst>
              <a:ext uri="{FF2B5EF4-FFF2-40B4-BE49-F238E27FC236}">
                <a16:creationId xmlns:a16="http://schemas.microsoft.com/office/drawing/2014/main" id="{8E9C787E-E319-4B7D-9423-261F27423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a:stretch/>
        </p:blipFill>
        <p:spPr bwMode="auto">
          <a:xfrm>
            <a:off x="446532" y="599725"/>
            <a:ext cx="11292143" cy="35572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729027" y="88518"/>
            <a:ext cx="1016440" cy="365125"/>
          </a:xfrm>
        </p:spPr>
        <p:txBody>
          <a:bodyPr vert="horz" lIns="91440" tIns="45720" rIns="91440" bIns="45720" rtlCol="0" anchor="ctr">
            <a:noAutofit/>
          </a:bodyPr>
          <a:lstStyle/>
          <a:p>
            <a:pPr>
              <a:spcAft>
                <a:spcPts val="600"/>
              </a:spcAft>
            </a:pPr>
            <a:fld id="{D57F1E4F-1CFF-5643-939E-217C01CDF565}" type="slidenum">
              <a:rPr lang="en-US" sz="1800" smtClean="0">
                <a:solidFill>
                  <a:srgbClr val="4590B8"/>
                </a:solidFill>
              </a:rPr>
              <a:pPr>
                <a:spcAft>
                  <a:spcPts val="600"/>
                </a:spcAft>
              </a:pPr>
              <a:t>17</a:t>
            </a:fld>
            <a:endParaRPr lang="en-US" sz="1800" dirty="0">
              <a:solidFill>
                <a:srgbClr val="4590B8"/>
              </a:solidFill>
            </a:endParaRPr>
          </a:p>
        </p:txBody>
      </p:sp>
    </p:spTree>
    <p:extLst>
      <p:ext uri="{BB962C8B-B14F-4D97-AF65-F5344CB8AC3E}">
        <p14:creationId xmlns:p14="http://schemas.microsoft.com/office/powerpoint/2010/main" val="54760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99D7C13F-A74A-458C-BD0A-E94D29F59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A0D2BB-E66C-43E1-9553-F0782C70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3200" dirty="0">
                <a:solidFill>
                  <a:srgbClr val="FFFFFF"/>
                </a:solidFill>
              </a:rPr>
              <a:t>It’s a family affair! </a:t>
            </a:r>
          </a:p>
        </p:txBody>
      </p:sp>
      <p:pic>
        <p:nvPicPr>
          <p:cNvPr id="5" name="Picture 1" descr="Man with child on lap looking at laptop while sitting at kitchen table.">
            <a:extLst>
              <a:ext uri="{FF2B5EF4-FFF2-40B4-BE49-F238E27FC236}">
                <a16:creationId xmlns:a16="http://schemas.microsoft.com/office/drawing/2014/main" id="{B90742C8-C7A5-4A97-8BF2-495CBF8F7A3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931166" y="1858757"/>
            <a:ext cx="5164834" cy="3434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729026" y="95234"/>
            <a:ext cx="1016440" cy="365125"/>
          </a:xfrm>
        </p:spPr>
        <p:txBody>
          <a:bodyPr vert="horz" lIns="91440" tIns="45720" rIns="91440" bIns="45720" rtlCol="0" anchor="ctr">
            <a:noAutofit/>
          </a:bodyPr>
          <a:lstStyle/>
          <a:p>
            <a:pPr defTabSz="914400">
              <a:spcAft>
                <a:spcPts val="600"/>
              </a:spcAft>
            </a:pPr>
            <a:fld id="{D57F1E4F-1CFF-5643-939E-217C01CDF565}" type="slidenum">
              <a:rPr lang="en-US" smtClean="0">
                <a:solidFill>
                  <a:srgbClr val="4590B8"/>
                </a:solidFill>
              </a:rPr>
              <a:pPr defTabSz="914400">
                <a:spcAft>
                  <a:spcPts val="600"/>
                </a:spcAft>
              </a:pPr>
              <a:t>18</a:t>
            </a:fld>
            <a:endParaRPr lang="en-US" dirty="0">
              <a:solidFill>
                <a:srgbClr val="4590B8"/>
              </a:solidFill>
            </a:endParaRPr>
          </a:p>
        </p:txBody>
      </p:sp>
    </p:spTree>
    <p:extLst>
      <p:ext uri="{BB962C8B-B14F-4D97-AF65-F5344CB8AC3E}">
        <p14:creationId xmlns:p14="http://schemas.microsoft.com/office/powerpoint/2010/main" val="427151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9" name="Rectangle 28">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a:extLst>
              <a:ext uri="{FF2B5EF4-FFF2-40B4-BE49-F238E27FC236}">
                <a16:creationId xmlns:a16="http://schemas.microsoft.com/office/drawing/2014/main" id="{14AFE72F-5547-49E5-ADF1-3F75CC4E1A90}"/>
              </a:ext>
              <a:ext uri="{C183D7F6-B498-43B3-948B-1728B52AA6E4}">
                <adec:decorative xmlns:adec="http://schemas.microsoft.com/office/drawing/2017/decorative" val="0"/>
              </a:ext>
            </a:extLst>
          </p:cNvPr>
          <p:cNvSpPr>
            <a:spLocks noGrp="1"/>
          </p:cNvSpPr>
          <p:nvPr>
            <p:ph type="title"/>
          </p:nvPr>
        </p:nvSpPr>
        <p:spPr>
          <a:xfrm>
            <a:off x="8296275" y="2605096"/>
            <a:ext cx="3081576" cy="2085869"/>
          </a:xfrm>
        </p:spPr>
        <p:txBody>
          <a:bodyPr vert="horz" lIns="91440" tIns="45720" rIns="91440" bIns="45720" rtlCol="0" anchor="b">
            <a:normAutofit fontScale="90000"/>
          </a:bodyPr>
          <a:lstStyle/>
          <a:p>
            <a:r>
              <a:rPr lang="en-US" sz="3600" dirty="0">
                <a:solidFill>
                  <a:srgbClr val="FFFFFF"/>
                </a:solidFill>
              </a:rPr>
              <a:t>Sit on the floor, type with one hand, hold papers with the other! </a:t>
            </a:r>
          </a:p>
        </p:txBody>
      </p:sp>
      <p:pic>
        <p:nvPicPr>
          <p:cNvPr id="16" name="Picture 1" descr="Man sitting on floor holding papers in one hand and typing on laptop sitting on coffee table with the other hand.">
            <a:extLst>
              <a:ext uri="{FF2B5EF4-FFF2-40B4-BE49-F238E27FC236}">
                <a16:creationId xmlns:a16="http://schemas.microsoft.com/office/drawing/2014/main" id="{6CCF469B-47A2-412C-B14F-72DBCA8151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4" name="Rectangle 33">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729027" y="73900"/>
            <a:ext cx="1016440" cy="365125"/>
          </a:xfrm>
        </p:spPr>
        <p:txBody>
          <a:bodyPr vert="horz" lIns="91440" tIns="45720" rIns="91440" bIns="45720" rtlCol="0" anchor="ctr">
            <a:noAutofit/>
          </a:bodyPr>
          <a:lstStyle/>
          <a:p>
            <a:pPr>
              <a:spcAft>
                <a:spcPts val="600"/>
              </a:spcAft>
            </a:pPr>
            <a:fld id="{D57F1E4F-1CFF-5643-939E-217C01CDF565}" type="slidenum">
              <a:rPr lang="en-US" smtClean="0">
                <a:solidFill>
                  <a:srgbClr val="4590B8"/>
                </a:solidFill>
              </a:rPr>
              <a:pPr>
                <a:spcAft>
                  <a:spcPts val="600"/>
                </a:spcAft>
              </a:pPr>
              <a:t>19</a:t>
            </a:fld>
            <a:endParaRPr lang="en-US" dirty="0">
              <a:solidFill>
                <a:srgbClr val="4590B8"/>
              </a:solidFill>
            </a:endParaRPr>
          </a:p>
        </p:txBody>
      </p:sp>
    </p:spTree>
    <p:extLst>
      <p:ext uri="{BB962C8B-B14F-4D97-AF65-F5344CB8AC3E}">
        <p14:creationId xmlns:p14="http://schemas.microsoft.com/office/powerpoint/2010/main" val="37823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61F0-6461-469A-A8B3-807208C8866D}"/>
              </a:ext>
            </a:extLst>
          </p:cNvPr>
          <p:cNvSpPr>
            <a:spLocks noGrp="1"/>
          </p:cNvSpPr>
          <p:nvPr>
            <p:ph type="title"/>
          </p:nvPr>
        </p:nvSpPr>
        <p:spPr>
          <a:xfrm>
            <a:off x="581192" y="702156"/>
            <a:ext cx="11029616" cy="1013800"/>
          </a:xfrm>
        </p:spPr>
        <p:txBody>
          <a:bodyPr>
            <a:normAutofit/>
          </a:bodyPr>
          <a:lstStyle/>
          <a:p>
            <a:r>
              <a:rPr lang="en-US" sz="3200" dirty="0"/>
              <a:t>Discussion Topics</a:t>
            </a:r>
          </a:p>
        </p:txBody>
      </p:sp>
      <p:sp>
        <p:nvSpPr>
          <p:cNvPr id="27" name="Rectangle 26">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937FB0EF-A4E0-49F9-AAD0-43CAFBF6B0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F0C253A2-7387-4260-8328-65636F669295}"/>
              </a:ext>
            </a:extLst>
          </p:cNvPr>
          <p:cNvSpPr>
            <a:spLocks noGrp="1"/>
          </p:cNvSpPr>
          <p:nvPr>
            <p:ph idx="1"/>
          </p:nvPr>
        </p:nvSpPr>
        <p:spPr>
          <a:xfrm>
            <a:off x="6335805" y="2180496"/>
            <a:ext cx="5275001" cy="4045683"/>
          </a:xfrm>
        </p:spPr>
        <p:txBody>
          <a:bodyPr>
            <a:normAutofit/>
          </a:bodyPr>
          <a:lstStyle/>
          <a:p>
            <a:pPr>
              <a:buFont typeface="Wingdings" panose="05000000000000000000" pitchFamily="2" charset="2"/>
              <a:buChar char="§"/>
              <a:defRPr/>
            </a:pPr>
            <a:r>
              <a:rPr lang="en-US" sz="2400" b="0" dirty="0"/>
              <a:t>Ergonomic Basics </a:t>
            </a:r>
          </a:p>
          <a:p>
            <a:pPr>
              <a:buFont typeface="Wingdings" panose="05000000000000000000" pitchFamily="2" charset="2"/>
              <a:buChar char="§"/>
              <a:defRPr/>
            </a:pPr>
            <a:r>
              <a:rPr lang="en-US" sz="2400" b="0" dirty="0"/>
              <a:t>Ergonomic Assessments </a:t>
            </a:r>
          </a:p>
          <a:p>
            <a:pPr>
              <a:buFont typeface="Wingdings" panose="05000000000000000000" pitchFamily="2" charset="2"/>
              <a:buChar char="§"/>
              <a:defRPr/>
            </a:pPr>
            <a:r>
              <a:rPr lang="en-US" sz="2400" b="0" dirty="0"/>
              <a:t>Common Problems and Remedies/Products </a:t>
            </a:r>
          </a:p>
          <a:p>
            <a:pPr>
              <a:buFont typeface="Wingdings" panose="05000000000000000000" pitchFamily="2" charset="2"/>
              <a:buChar char="§"/>
              <a:defRPr/>
            </a:pPr>
            <a:r>
              <a:rPr lang="en-US" sz="2400" b="0" dirty="0"/>
              <a:t>Tips and Resources for Home Office Setup</a:t>
            </a:r>
          </a:p>
          <a:p>
            <a:pPr marL="0" indent="0">
              <a:buNone/>
            </a:pPr>
            <a:endParaRPr lang="en-US" dirty="0"/>
          </a:p>
          <a:p>
            <a:endParaRPr lang="en-US" dirty="0"/>
          </a:p>
        </p:txBody>
      </p:sp>
      <p:sp>
        <p:nvSpPr>
          <p:cNvPr id="7" name="Slide Number Placeholder 6">
            <a:extLst>
              <a:ext uri="{FF2B5EF4-FFF2-40B4-BE49-F238E27FC236}">
                <a16:creationId xmlns:a16="http://schemas.microsoft.com/office/drawing/2014/main" id="{19240776-CA32-4DF8-ABF0-F3C13C6E3E24}"/>
              </a:ext>
            </a:extLst>
          </p:cNvPr>
          <p:cNvSpPr>
            <a:spLocks noGrp="1"/>
          </p:cNvSpPr>
          <p:nvPr>
            <p:ph type="sldNum" sz="quarter" idx="12"/>
          </p:nvPr>
        </p:nvSpPr>
        <p:spPr>
          <a:xfrm>
            <a:off x="10679486" y="55053"/>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a:t>
            </a:fld>
            <a:endParaRPr lang="en-US" dirty="0"/>
          </a:p>
        </p:txBody>
      </p:sp>
    </p:spTree>
    <p:extLst>
      <p:ext uri="{BB962C8B-B14F-4D97-AF65-F5344CB8AC3E}">
        <p14:creationId xmlns:p14="http://schemas.microsoft.com/office/powerpoint/2010/main" val="8404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Ergonomics At AskJAN.org</a:t>
            </a:r>
          </a:p>
        </p:txBody>
      </p:sp>
      <p:pic>
        <p:nvPicPr>
          <p:cNvPr id="5" name="Picture 1" descr="JAN coverpage of Ergonomics in the Workplace: A Resource Guide ">
            <a:extLst>
              <a:ext uri="{FF2B5EF4-FFF2-40B4-BE49-F238E27FC236}">
                <a16:creationId xmlns:a16="http://schemas.microsoft.com/office/drawing/2014/main" id="{E4413D11-07A3-4A4F-8994-5A40F00D4F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7827" y="1997934"/>
            <a:ext cx="34750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0530E4AD-3E95-4BA6-8C40-58C7F689B5AF}"/>
              </a:ext>
            </a:extLst>
          </p:cNvPr>
          <p:cNvSpPr>
            <a:spLocks noGrp="1"/>
          </p:cNvSpPr>
          <p:nvPr>
            <p:ph sz="half" idx="2"/>
          </p:nvPr>
        </p:nvSpPr>
        <p:spPr>
          <a:xfrm>
            <a:off x="6188417" y="2656633"/>
            <a:ext cx="5422392" cy="3633047"/>
          </a:xfrm>
        </p:spPr>
        <p:txBody>
          <a:bodyPr>
            <a:noAutofit/>
          </a:bodyPr>
          <a:lstStyle/>
          <a:p>
            <a:pPr marL="0" indent="0">
              <a:buNone/>
            </a:pPr>
            <a:r>
              <a:rPr lang="en-US" sz="2400" b="1" dirty="0">
                <a:solidFill>
                  <a:srgbClr val="002060"/>
                </a:solidFill>
                <a:latin typeface="Arial Nova" panose="020B0504020202020204" pitchFamily="34" charset="0"/>
              </a:rPr>
              <a:t>Additional JAN Resources</a:t>
            </a:r>
          </a:p>
          <a:p>
            <a:pPr>
              <a:buClr>
                <a:srgbClr val="002060"/>
              </a:buClr>
              <a:buFont typeface="Wingdings" panose="05000000000000000000" pitchFamily="2" charset="2"/>
              <a:buChar char="§"/>
            </a:pPr>
            <a:r>
              <a:rPr lang="en-US" sz="2400" b="0" dirty="0">
                <a:solidFill>
                  <a:srgbClr val="002060"/>
                </a:solidFill>
                <a:latin typeface="Arial Nova" panose="020B0504020202020204" pitchFamily="34" charset="0"/>
                <a:hlinkClick r:id="rId4">
                  <a:extLst>
                    <a:ext uri="{A12FA001-AC4F-418D-AE19-62706E023703}">
                      <ahyp:hlinkClr xmlns:ahyp="http://schemas.microsoft.com/office/drawing/2018/hyperlinkcolor" val="tx"/>
                    </a:ext>
                  </a:extLst>
                </a:hlinkClick>
              </a:rPr>
              <a:t>Ergonomic Assessment Providers</a:t>
            </a:r>
            <a:endParaRPr lang="en-US" sz="2400" b="0" dirty="0">
              <a:solidFill>
                <a:srgbClr val="002060"/>
              </a:solidFill>
              <a:latin typeface="Arial Nova" panose="020B0504020202020204" pitchFamily="34" charset="0"/>
            </a:endParaRPr>
          </a:p>
          <a:p>
            <a:pPr lvl="1">
              <a:buClr>
                <a:srgbClr val="002060"/>
              </a:buClr>
              <a:buFont typeface="Wingdings" panose="05000000000000000000" pitchFamily="2" charset="2"/>
              <a:buChar char="§"/>
            </a:pPr>
            <a:r>
              <a:rPr lang="en-US" sz="2000" dirty="0">
                <a:solidFill>
                  <a:srgbClr val="002060"/>
                </a:solidFill>
                <a:latin typeface="Arial Nova" panose="020B0504020202020204" pitchFamily="34" charset="0"/>
              </a:rPr>
              <a:t>Virtual</a:t>
            </a:r>
          </a:p>
          <a:p>
            <a:pPr lvl="1">
              <a:buClr>
                <a:srgbClr val="002060"/>
              </a:buClr>
              <a:buFont typeface="Wingdings" panose="05000000000000000000" pitchFamily="2" charset="2"/>
              <a:buChar char="§"/>
            </a:pPr>
            <a:r>
              <a:rPr lang="en-US" sz="2000" b="0" dirty="0">
                <a:solidFill>
                  <a:srgbClr val="002060"/>
                </a:solidFill>
                <a:latin typeface="Arial Nova" panose="020B0504020202020204" pitchFamily="34" charset="0"/>
              </a:rPr>
              <a:t>On-Site</a:t>
            </a:r>
          </a:p>
          <a:p>
            <a:pPr>
              <a:buClr>
                <a:srgbClr val="002060"/>
              </a:buClr>
              <a:buFont typeface="Wingdings" panose="05000000000000000000" pitchFamily="2" charset="2"/>
              <a:buChar char="§"/>
            </a:pPr>
            <a:r>
              <a:rPr lang="en-US" sz="2400" b="0" dirty="0">
                <a:solidFill>
                  <a:srgbClr val="002060"/>
                </a:solidFill>
                <a:latin typeface="Arial Nova" panose="020B0504020202020204" pitchFamily="34" charset="0"/>
                <a:hlinkClick r:id="rId5">
                  <a:extLst>
                    <a:ext uri="{A12FA001-AC4F-418D-AE19-62706E023703}">
                      <ahyp:hlinkClr xmlns:ahyp="http://schemas.microsoft.com/office/drawing/2018/hyperlinkcolor" val="tx"/>
                    </a:ext>
                  </a:extLst>
                </a:hlinkClick>
              </a:rPr>
              <a:t>Ergonomic Software</a:t>
            </a:r>
            <a:endParaRPr lang="en-US" sz="2400" b="0" dirty="0">
              <a:solidFill>
                <a:srgbClr val="002060"/>
              </a:solidFill>
              <a:latin typeface="Arial Nova" panose="020B0504020202020204" pitchFamily="34" charset="0"/>
            </a:endParaRPr>
          </a:p>
          <a:p>
            <a:pPr lvl="1">
              <a:buClr>
                <a:srgbClr val="002060"/>
              </a:buClr>
              <a:buFont typeface="Wingdings" panose="05000000000000000000" pitchFamily="2" charset="2"/>
              <a:buChar char="§"/>
            </a:pPr>
            <a:r>
              <a:rPr lang="en-US" sz="2000" dirty="0">
                <a:solidFill>
                  <a:srgbClr val="002060"/>
                </a:solidFill>
                <a:latin typeface="Arial Nova" panose="020B0504020202020204" pitchFamily="34" charset="0"/>
              </a:rPr>
              <a:t>Assessment Tools</a:t>
            </a:r>
          </a:p>
          <a:p>
            <a:pPr lvl="1">
              <a:buClr>
                <a:srgbClr val="002060"/>
              </a:buClr>
              <a:buFont typeface="Wingdings" panose="05000000000000000000" pitchFamily="2" charset="2"/>
              <a:buChar char="§"/>
            </a:pPr>
            <a:r>
              <a:rPr lang="en-US" sz="2000" b="0" dirty="0">
                <a:solidFill>
                  <a:srgbClr val="002060"/>
                </a:solidFill>
                <a:latin typeface="Arial Nova" panose="020B0504020202020204" pitchFamily="34" charset="0"/>
              </a:rPr>
              <a:t>Risk Analysis</a:t>
            </a:r>
          </a:p>
          <a:p>
            <a:pPr lvl="1">
              <a:buClr>
                <a:srgbClr val="002060"/>
              </a:buClr>
              <a:buFont typeface="Wingdings" panose="05000000000000000000" pitchFamily="2" charset="2"/>
              <a:buChar char="§"/>
            </a:pPr>
            <a:r>
              <a:rPr lang="en-US" sz="2000" dirty="0">
                <a:solidFill>
                  <a:srgbClr val="002060"/>
                </a:solidFill>
                <a:latin typeface="Arial Nova" panose="020B0504020202020204" pitchFamily="34" charset="0"/>
              </a:rPr>
              <a:t>Workstation Design</a:t>
            </a:r>
            <a:endParaRPr lang="en-US" sz="2000" b="0" dirty="0">
              <a:solidFill>
                <a:srgbClr val="002060"/>
              </a:solidFill>
              <a:latin typeface="Arial Nova" panose="020B0504020202020204" pitchFamily="34" charset="0"/>
            </a:endParaRPr>
          </a:p>
          <a:p>
            <a:pPr>
              <a:buClr>
                <a:srgbClr val="002060"/>
              </a:buClr>
              <a:buFont typeface="Wingdings" panose="05000000000000000000" pitchFamily="2" charset="2"/>
              <a:buChar char="§"/>
            </a:pPr>
            <a:r>
              <a:rPr lang="en-US" sz="2400" b="0" dirty="0">
                <a:solidFill>
                  <a:srgbClr val="002060"/>
                </a:solidFill>
                <a:latin typeface="Arial Nova" panose="020B0504020202020204" pitchFamily="34" charset="0"/>
                <a:hlinkClick r:id="rId6">
                  <a:extLst>
                    <a:ext uri="{A12FA001-AC4F-418D-AE19-62706E023703}">
                      <ahyp:hlinkClr xmlns:ahyp="http://schemas.microsoft.com/office/drawing/2018/hyperlinkcolor" val="tx"/>
                    </a:ext>
                  </a:extLst>
                </a:hlinkClick>
              </a:rPr>
              <a:t>Ergonomic Equipment</a:t>
            </a:r>
            <a:endParaRPr lang="en-US" sz="2400" b="0" dirty="0">
              <a:solidFill>
                <a:srgbClr val="002060"/>
              </a:solidFill>
              <a:latin typeface="Arial Nova" panose="020B0504020202020204" pitchFamily="34" charset="0"/>
            </a:endParaRPr>
          </a:p>
          <a:p>
            <a:pPr marL="0" indent="0">
              <a:buNone/>
            </a:pPr>
            <a:r>
              <a:rPr lang="en-US" altLang="en-US" sz="2000" dirty="0">
                <a:solidFill>
                  <a:srgbClr val="0000FF"/>
                </a:solidFill>
                <a:latin typeface="Arial Nova" panose="020B0504020202020204" pitchFamily="34" charset="0"/>
                <a:hlinkClick r:id="rId7">
                  <a:extLst>
                    <a:ext uri="{A12FA001-AC4F-418D-AE19-62706E023703}">
                      <ahyp:hlinkClr xmlns:ahyp="http://schemas.microsoft.com/office/drawing/2018/hyperlinkcolor" val="tx"/>
                    </a:ext>
                  </a:extLst>
                </a:hlinkClick>
              </a:rPr>
              <a:t>https://AskJAN.org/topics/ergono.cfm</a:t>
            </a:r>
            <a:endParaRPr lang="en-US" sz="2000" dirty="0">
              <a:solidFill>
                <a:srgbClr val="0000FF"/>
              </a:solidFill>
              <a:latin typeface="Arial Nova" panose="020B0504020202020204" pitchFamily="34" charset="0"/>
            </a:endParaRPr>
          </a:p>
          <a:p>
            <a:endParaRPr lang="en-US" sz="2400" dirty="0"/>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664625" y="84589"/>
            <a:ext cx="1052510" cy="365125"/>
          </a:xfrm>
        </p:spPr>
        <p:txBody>
          <a:bodyPr/>
          <a:lstStyle/>
          <a:p>
            <a:fld id="{D57F1E4F-1CFF-5643-939E-217C01CDF565}" type="slidenum">
              <a:rPr lang="en-US" sz="1800" smtClean="0"/>
              <a:pPr/>
              <a:t>20</a:t>
            </a:fld>
            <a:endParaRPr lang="en-US" sz="1800" dirty="0"/>
          </a:p>
        </p:txBody>
      </p:sp>
    </p:spTree>
    <p:extLst>
      <p:ext uri="{BB962C8B-B14F-4D97-AF65-F5344CB8AC3E}">
        <p14:creationId xmlns:p14="http://schemas.microsoft.com/office/powerpoint/2010/main" val="352801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JAN Resources</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grpSp>
        <p:nvGrpSpPr>
          <p:cNvPr id="5" name="Group 4" descr="askJAN.org homepage">
            <a:extLst>
              <a:ext uri="{FF2B5EF4-FFF2-40B4-BE49-F238E27FC236}">
                <a16:creationId xmlns:a16="http://schemas.microsoft.com/office/drawing/2014/main" id="{8DDFB1CA-C95A-4709-895E-42962284E78B}"/>
              </a:ext>
            </a:extLst>
          </p:cNvPr>
          <p:cNvGrpSpPr/>
          <p:nvPr/>
        </p:nvGrpSpPr>
        <p:grpSpPr>
          <a:xfrm>
            <a:off x="1927174" y="1885950"/>
            <a:ext cx="7614950" cy="4587848"/>
            <a:chOff x="1031314" y="1481342"/>
            <a:chExt cx="7588251" cy="4812890"/>
          </a:xfrm>
        </p:grpSpPr>
        <p:pic>
          <p:nvPicPr>
            <p:cNvPr id="6" name="Picture 5" descr="screenshot of JAN homepage">
              <a:extLst>
                <a:ext uri="{FF2B5EF4-FFF2-40B4-BE49-F238E27FC236}">
                  <a16:creationId xmlns:a16="http://schemas.microsoft.com/office/drawing/2014/main" id="{31D99ED5-D443-4668-8678-F087C87E6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14" y="1481342"/>
              <a:ext cx="7588251" cy="4812890"/>
            </a:xfrm>
            <a:prstGeom prst="rect">
              <a:avLst/>
            </a:prstGeom>
          </p:spPr>
        </p:pic>
        <p:sp>
          <p:nvSpPr>
            <p:cNvPr id="7" name="Oval 6" descr="Circle around &quot;A to Z&quot; link">
              <a:extLst>
                <a:ext uri="{FF2B5EF4-FFF2-40B4-BE49-F238E27FC236}">
                  <a16:creationId xmlns:a16="http://schemas.microsoft.com/office/drawing/2014/main" id="{D9088D40-826A-4BC3-BFD5-89B2D095B04E}"/>
                </a:ext>
              </a:extLst>
            </p:cNvPr>
            <p:cNvSpPr/>
            <p:nvPr/>
          </p:nvSpPr>
          <p:spPr>
            <a:xfrm>
              <a:off x="3917290" y="1886923"/>
              <a:ext cx="530942" cy="28021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7" descr="Arrow pointing to &quot;A to Z of Disabilities and Accommodations&quot;">
              <a:extLst>
                <a:ext uri="{FF2B5EF4-FFF2-40B4-BE49-F238E27FC236}">
                  <a16:creationId xmlns:a16="http://schemas.microsoft.com/office/drawing/2014/main" id="{29873FF5-AD7C-460C-8677-DDE8FC4A28C3}"/>
                </a:ext>
              </a:extLst>
            </p:cNvPr>
            <p:cNvSpPr/>
            <p:nvPr/>
          </p:nvSpPr>
          <p:spPr>
            <a:xfrm>
              <a:off x="2398205" y="4888219"/>
              <a:ext cx="457200" cy="471949"/>
            </a:xfrm>
            <a:prstGeom prst="downArrow">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FB41E87D-F872-43A4-8413-08BB61A25913}"/>
              </a:ext>
            </a:extLst>
          </p:cNvPr>
          <p:cNvSpPr txBox="1"/>
          <p:nvPr/>
        </p:nvSpPr>
        <p:spPr>
          <a:xfrm>
            <a:off x="2687840" y="6473798"/>
            <a:ext cx="6093618" cy="369332"/>
          </a:xfrm>
          <a:prstGeom prst="rect">
            <a:avLst/>
          </a:prstGeom>
          <a:noFill/>
        </p:spPr>
        <p:txBody>
          <a:bodyPr wrap="square">
            <a:spAutoFit/>
          </a:bodyPr>
          <a:lstStyle/>
          <a:p>
            <a:pPr algn="ctr" eaLnBrk="1" hangingPunct="1"/>
            <a:r>
              <a:rPr lang="en-US" altLang="en-US" sz="1800" dirty="0">
                <a:solidFill>
                  <a:srgbClr val="0000FF"/>
                </a:solidFill>
                <a:latin typeface="Arial Nova" panose="020B0504020202020204" pitchFamily="34" charset="0"/>
                <a:hlinkClick r:id="rId4">
                  <a:extLst>
                    <a:ext uri="{A12FA001-AC4F-418D-AE19-62706E023703}">
                      <ahyp:hlinkClr xmlns:ahyp="http://schemas.microsoft.com/office/drawing/2018/hyperlinkcolor" val="tx"/>
                    </a:ext>
                  </a:extLst>
                </a:hlinkClick>
              </a:rPr>
              <a:t>https://AskJAN.org/a-to-z.cfm</a:t>
            </a:r>
            <a:endParaRPr lang="en-US" altLang="en-US" sz="1800" dirty="0">
              <a:solidFill>
                <a:srgbClr val="0000FF"/>
              </a:solidFill>
              <a:latin typeface="Arial Nova" panose="020B0504020202020204" pitchFamily="34" charset="0"/>
            </a:endParaRPr>
          </a:p>
        </p:txBody>
      </p:sp>
    </p:spTree>
    <p:extLst>
      <p:ext uri="{BB962C8B-B14F-4D97-AF65-F5344CB8AC3E}">
        <p14:creationId xmlns:p14="http://schemas.microsoft.com/office/powerpoint/2010/main" val="175597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601255" y="702156"/>
            <a:ext cx="3409783" cy="1013800"/>
          </a:xfrm>
        </p:spPr>
        <p:txBody>
          <a:bodyPr>
            <a:noAutofit/>
          </a:bodyPr>
          <a:lstStyle/>
          <a:p>
            <a:r>
              <a:rPr lang="en-US" sz="3200" dirty="0"/>
              <a:t>Ergonomics — sitting (1)</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601255" y="1964168"/>
            <a:ext cx="3409782" cy="4036582"/>
          </a:xfrm>
        </p:spPr>
        <p:txBody>
          <a:bodyPr>
            <a:normAutofit/>
          </a:bodyPr>
          <a:lstStyle/>
          <a:p>
            <a:pPr marL="0" indent="0" eaLnBrk="1" hangingPunct="1">
              <a:buNone/>
              <a:defRPr/>
            </a:pPr>
            <a:r>
              <a:rPr lang="en-US" sz="2400" b="1" dirty="0">
                <a:solidFill>
                  <a:schemeClr val="bg1"/>
                </a:solidFill>
              </a:rPr>
              <a:t>Problem: Sitting</a:t>
            </a:r>
          </a:p>
          <a:p>
            <a:pPr marL="0" indent="0" eaLnBrk="1" hangingPunct="1">
              <a:buNone/>
              <a:defRPr/>
            </a:pPr>
            <a:r>
              <a:rPr lang="en-US" sz="2400" b="1" dirty="0">
                <a:solidFill>
                  <a:schemeClr val="bg1"/>
                </a:solidFill>
              </a:rPr>
              <a:t>Remedies:</a:t>
            </a:r>
          </a:p>
          <a:p>
            <a:pPr marL="347472" lvl="1" indent="-347472" eaLnBrk="1" hangingPunct="1">
              <a:buClr>
                <a:schemeClr val="bg1"/>
              </a:buClr>
              <a:buFont typeface="Wingdings" panose="05000000000000000000" pitchFamily="2" charset="2"/>
              <a:buChar char="§"/>
              <a:defRPr/>
            </a:pPr>
            <a:r>
              <a:rPr lang="en-US" sz="2000" dirty="0">
                <a:solidFill>
                  <a:schemeClr val="bg1"/>
                </a:solidFill>
                <a:latin typeface="Arial Nova" panose="020B0504020202020204" pitchFamily="34" charset="0"/>
              </a:rPr>
              <a:t>Back is supported</a:t>
            </a:r>
          </a:p>
          <a:p>
            <a:pPr marL="347472" lvl="1" indent="-347472" eaLnBrk="1" hangingPunct="1">
              <a:buClr>
                <a:schemeClr val="bg1"/>
              </a:buClr>
              <a:buFont typeface="Wingdings" panose="05000000000000000000" pitchFamily="2" charset="2"/>
              <a:buChar char="§"/>
              <a:defRPr/>
            </a:pPr>
            <a:r>
              <a:rPr lang="en-US" sz="2000" dirty="0">
                <a:solidFill>
                  <a:schemeClr val="bg1"/>
                </a:solidFill>
                <a:latin typeface="Arial Nova" panose="020B0504020202020204" pitchFamily="34" charset="0"/>
              </a:rPr>
              <a:t>Feet are grounded</a:t>
            </a:r>
          </a:p>
          <a:p>
            <a:pPr marL="347472" lvl="1" indent="-347472" eaLnBrk="1" hangingPunct="1">
              <a:buClr>
                <a:schemeClr val="bg1"/>
              </a:buClr>
              <a:buFont typeface="Wingdings" panose="05000000000000000000" pitchFamily="2" charset="2"/>
              <a:buChar char="§"/>
              <a:defRPr/>
            </a:pPr>
            <a:r>
              <a:rPr lang="en-US" sz="2000" dirty="0">
                <a:solidFill>
                  <a:schemeClr val="bg1"/>
                </a:solidFill>
                <a:latin typeface="Arial Nova" panose="020B0504020202020204" pitchFamily="34" charset="0"/>
              </a:rPr>
              <a:t>Arms are supported</a:t>
            </a:r>
          </a:p>
          <a:p>
            <a:pPr marL="347472" lvl="1" indent="-347472" eaLnBrk="1" hangingPunct="1">
              <a:buClr>
                <a:schemeClr val="bg1"/>
              </a:buClr>
              <a:buFont typeface="Wingdings" panose="05000000000000000000" pitchFamily="2" charset="2"/>
              <a:buChar char="§"/>
              <a:defRPr/>
            </a:pPr>
            <a:r>
              <a:rPr lang="en-US" sz="2000" dirty="0">
                <a:solidFill>
                  <a:schemeClr val="bg1"/>
                </a:solidFill>
                <a:latin typeface="Arial Nova" panose="020B0504020202020204" pitchFamily="34" charset="0"/>
              </a:rPr>
              <a:t>Maintain posture</a:t>
            </a:r>
          </a:p>
        </p:txBody>
      </p:sp>
      <p:pic>
        <p:nvPicPr>
          <p:cNvPr id="7" name="Picture 2">
            <a:extLst>
              <a:ext uri="{FF2B5EF4-FFF2-40B4-BE49-F238E27FC236}">
                <a16:creationId xmlns:a16="http://schemas.microsoft.com/office/drawing/2014/main" id="{A644183B-C4F8-43B4-A4A4-6A5BCA749EA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91522" y="1273338"/>
            <a:ext cx="6489819" cy="43319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675259" y="102378"/>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22</a:t>
            </a:fld>
            <a:endParaRPr lang="en-US" dirty="0"/>
          </a:p>
        </p:txBody>
      </p:sp>
    </p:spTree>
    <p:extLst>
      <p:ext uri="{BB962C8B-B14F-4D97-AF65-F5344CB8AC3E}">
        <p14:creationId xmlns:p14="http://schemas.microsoft.com/office/powerpoint/2010/main" val="366558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id="{A21E7785-3D2D-4FF8-9C82-42CE9DBD7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a:extLst>
              <a:ext uri="{FF2B5EF4-FFF2-40B4-BE49-F238E27FC236}">
                <a16:creationId xmlns:a16="http://schemas.microsoft.com/office/drawing/2014/main" id="{9911E146-5AE8-4892-B0B5-42052873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3194092"/>
            <a:ext cx="3705323" cy="32067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593253" y="3425294"/>
            <a:ext cx="3397924" cy="2800478"/>
          </a:xfrm>
        </p:spPr>
        <p:txBody>
          <a:bodyPr anchor="ctr">
            <a:normAutofit/>
          </a:bodyPr>
          <a:lstStyle/>
          <a:p>
            <a:r>
              <a:rPr lang="en-US" sz="3200" dirty="0">
                <a:solidFill>
                  <a:srgbClr val="FFFFFF"/>
                </a:solidFill>
              </a:rPr>
              <a:t>Ergonomics — sitting (2)</a:t>
            </a:r>
          </a:p>
        </p:txBody>
      </p:sp>
      <p:sp>
        <p:nvSpPr>
          <p:cNvPr id="36" name="Rectangle 24">
            <a:extLst>
              <a:ext uri="{FF2B5EF4-FFF2-40B4-BE49-F238E27FC236}">
                <a16:creationId xmlns:a16="http://schemas.microsoft.com/office/drawing/2014/main" id="{978A552A-290C-474C-9CC8-401379CD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57D8432A-7050-43CE-AC0E-48F00C7D5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55B5BA19-E267-49E0-A8F7-3435C9118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2">
            <a:extLst>
              <a:ext uri="{FF2B5EF4-FFF2-40B4-BE49-F238E27FC236}">
                <a16:creationId xmlns:a16="http://schemas.microsoft.com/office/drawing/2014/main" id="{BFF8B2FE-D44A-4CFC-914E-0874CD6EA43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424360" y="780711"/>
            <a:ext cx="1735707" cy="21674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D19504FF-266B-4F6E-BAA1-DF9730E9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464F78D-891F-49EC-ADDE-5E581A66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312"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a:extLst>
              <a:ext uri="{FF2B5EF4-FFF2-40B4-BE49-F238E27FC236}">
                <a16:creationId xmlns:a16="http://schemas.microsoft.com/office/drawing/2014/main" id="{8C7D2B7E-C669-4DC2-B203-101453324E2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547461" y="780711"/>
            <a:ext cx="3085375" cy="21674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E125488F-35F4-46B0-BDF0-AFAA36100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tl00_ContentPlaceHolder_PageContent1_ctl00_Image_Photo">
            <a:extLst>
              <a:ext uri="{FF2B5EF4-FFF2-40B4-BE49-F238E27FC236}">
                <a16:creationId xmlns:a16="http://schemas.microsoft.com/office/drawing/2014/main" id="{26BFBD75-23FF-4330-B721-89271519F00D}"/>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8188827" y="1077683"/>
            <a:ext cx="3400442" cy="15909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4561870" y="3425295"/>
            <a:ext cx="6864154" cy="2800477"/>
          </a:xfrm>
        </p:spPr>
        <p:txBody>
          <a:bodyPr>
            <a:normAutofit/>
          </a:bodyPr>
          <a:lstStyle/>
          <a:p>
            <a:pPr marL="0" indent="0" eaLnBrk="1" hangingPunct="1">
              <a:buNone/>
              <a:defRPr/>
            </a:pPr>
            <a:r>
              <a:rPr lang="en-US" sz="2400" b="1" dirty="0"/>
              <a:t>Problem: Sitting</a:t>
            </a:r>
          </a:p>
          <a:p>
            <a:pPr marL="0" indent="0" eaLnBrk="1" hangingPunct="1">
              <a:buNone/>
              <a:defRPr/>
            </a:pPr>
            <a:r>
              <a:rPr lang="en-US" sz="2400" b="1" dirty="0"/>
              <a:t>Products:</a:t>
            </a:r>
          </a:p>
          <a:p>
            <a:pPr marL="347472" lvl="1" indent="-347472" eaLnBrk="1" hangingPunct="1">
              <a:buClr>
                <a:srgbClr val="002060"/>
              </a:buClr>
              <a:buFont typeface="Wingdings" panose="05000000000000000000" pitchFamily="2" charset="2"/>
              <a:buChar char="§"/>
              <a:defRPr/>
            </a:pPr>
            <a:r>
              <a:rPr lang="en-US" sz="2000" dirty="0">
                <a:latin typeface="Arial Nova" panose="020B0504020202020204" pitchFamily="34" charset="0"/>
              </a:rPr>
              <a:t>Lumbar support cushion</a:t>
            </a:r>
          </a:p>
          <a:p>
            <a:pPr marL="347472" lvl="1" indent="-347472" eaLnBrk="1" hangingPunct="1">
              <a:buClr>
                <a:srgbClr val="002060"/>
              </a:buClr>
              <a:buFont typeface="Wingdings" panose="05000000000000000000" pitchFamily="2" charset="2"/>
              <a:buChar char="§"/>
              <a:defRPr/>
            </a:pPr>
            <a:r>
              <a:rPr lang="en-US" sz="2000" dirty="0">
                <a:latin typeface="Arial Nova" panose="020B0504020202020204" pitchFamily="34" charset="0"/>
              </a:rPr>
              <a:t>Appropriate ergonomic chair</a:t>
            </a:r>
          </a:p>
          <a:p>
            <a:pPr marL="347472" lvl="1" indent="-347472" eaLnBrk="1" hangingPunct="1">
              <a:buClr>
                <a:srgbClr val="002060"/>
              </a:buClr>
              <a:buFont typeface="Wingdings" panose="05000000000000000000" pitchFamily="2" charset="2"/>
              <a:buChar char="§"/>
              <a:defRPr/>
            </a:pPr>
            <a:r>
              <a:rPr lang="en-US" sz="2000" dirty="0">
                <a:latin typeface="Arial Nova" panose="020B0504020202020204" pitchFamily="34" charset="0"/>
              </a:rPr>
              <a:t>Adjustable-height workstation</a:t>
            </a:r>
          </a:p>
          <a:p>
            <a:pPr marL="347472" lvl="1" indent="-347472" eaLnBrk="1" hangingPunct="1">
              <a:buClr>
                <a:srgbClr val="002060"/>
              </a:buClr>
              <a:buFont typeface="Wingdings" panose="05000000000000000000" pitchFamily="2" charset="2"/>
              <a:buChar char="§"/>
              <a:defRPr/>
            </a:pPr>
            <a:r>
              <a:rPr lang="en-US" sz="2000" dirty="0">
                <a:latin typeface="Arial Nova" panose="020B0504020202020204" pitchFamily="34" charset="0"/>
              </a:rPr>
              <a:t>Footrest </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686609" y="93833"/>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23</a:t>
            </a:fld>
            <a:endParaRPr lang="en-US" dirty="0"/>
          </a:p>
        </p:txBody>
      </p:sp>
    </p:spTree>
    <p:extLst>
      <p:ext uri="{BB962C8B-B14F-4D97-AF65-F5344CB8AC3E}">
        <p14:creationId xmlns:p14="http://schemas.microsoft.com/office/powerpoint/2010/main" val="8824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86" name="Rectangle 85">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7" name="Title 1">
            <a:extLst>
              <a:ext uri="{FF2B5EF4-FFF2-40B4-BE49-F238E27FC236}">
                <a16:creationId xmlns:a16="http://schemas.microsoft.com/office/drawing/2014/main" id="{2DD44E13-B792-47AD-A024-0A60E4E4A7D1}"/>
              </a:ext>
            </a:extLst>
          </p:cNvPr>
          <p:cNvSpPr txBox="1">
            <a:spLocks noGrp="1"/>
          </p:cNvSpPr>
          <p:nvPr>
            <p:ph type="title" idx="4294967295"/>
          </p:nvPr>
        </p:nvSpPr>
        <p:spPr bwMode="auto">
          <a:xfrm>
            <a:off x="643468" y="1033389"/>
            <a:ext cx="4826256" cy="48254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Aft>
                <a:spcPct val="0"/>
              </a:spcAft>
              <a:defRPr/>
            </a:pPr>
            <a:r>
              <a:rPr lang="en-US" altLang="en-US" sz="3200" dirty="0">
                <a:solidFill>
                  <a:srgbClr val="FFFFFF"/>
                </a:solidFill>
                <a:latin typeface="+mj-lt"/>
                <a:cs typeface="+mj-cs"/>
              </a:rPr>
              <a:t>JAN Ergonomic Resources</a:t>
            </a:r>
          </a:p>
        </p:txBody>
      </p:sp>
      <p:sp>
        <p:nvSpPr>
          <p:cNvPr id="88" name="Rectangle 87">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812131EA-BE31-4CA9-AC55-F1D9728CBBF4}"/>
              </a:ext>
            </a:extLst>
          </p:cNvPr>
          <p:cNvSpPr>
            <a:spLocks noGrp="1"/>
          </p:cNvSpPr>
          <p:nvPr>
            <p:ph idx="1"/>
          </p:nvPr>
        </p:nvSpPr>
        <p:spPr>
          <a:xfrm>
            <a:off x="6755769" y="1033390"/>
            <a:ext cx="4855037" cy="4825409"/>
          </a:xfrm>
          <a:ln w="57150">
            <a:noFill/>
          </a:ln>
        </p:spPr>
        <p:txBody>
          <a:bodyPr vert="horz" lIns="91440" tIns="45720" rIns="91440" bIns="45720" rtlCol="0" anchor="ctr">
            <a:normAutofit/>
          </a:bodyPr>
          <a:lstStyle/>
          <a:p>
            <a:pPr>
              <a:buClr>
                <a:srgbClr val="002060"/>
              </a:buClr>
            </a:pPr>
            <a:r>
              <a:rPr lang="en-US" sz="2000" dirty="0">
                <a:solidFill>
                  <a:srgbClr val="002060"/>
                </a:solidFill>
                <a:latin typeface="Arial Nova" panose="020B0504020202020204" pitchFamily="34" charset="0"/>
              </a:rPr>
              <a:t>Best Practices for Addressing Requests for Ergonomic Chairs</a:t>
            </a:r>
            <a:br>
              <a:rPr lang="en-US" sz="2000" dirty="0">
                <a:solidFill>
                  <a:srgbClr val="002060"/>
                </a:solidFill>
                <a:latin typeface="Arial Nova" panose="020B0504020202020204" pitchFamily="34" charset="0"/>
              </a:rPr>
            </a:br>
            <a:r>
              <a:rPr lang="en-US" sz="2000" b="0" dirty="0">
                <a:solidFill>
                  <a:srgbClr val="0000FF"/>
                </a:solidFill>
                <a:latin typeface="Arial Nova" panose="020B0504020202020204" pitchFamily="34" charset="0"/>
                <a:hlinkClick r:id="rId3">
                  <a:extLst>
                    <a:ext uri="{A12FA001-AC4F-418D-AE19-62706E023703}">
                      <ahyp:hlinkClr xmlns:ahyp="http://schemas.microsoft.com/office/drawing/2018/hyperlinkcolor" val="tx"/>
                    </a:ext>
                  </a:extLst>
                </a:hlinkClick>
              </a:rPr>
              <a:t>https://AskJAN.org/publications/consultants-corner/vol12iss05.cfm</a:t>
            </a:r>
            <a:r>
              <a:rPr lang="en-US" sz="2000" b="0" dirty="0">
                <a:solidFill>
                  <a:srgbClr val="0000FF"/>
                </a:solidFill>
                <a:latin typeface="Arial Nova" panose="020B0504020202020204" pitchFamily="34" charset="0"/>
              </a:rPr>
              <a:t> </a:t>
            </a:r>
          </a:p>
          <a:p>
            <a:pPr>
              <a:buClr>
                <a:srgbClr val="002060"/>
              </a:buClr>
            </a:pPr>
            <a:r>
              <a:rPr lang="en-US" sz="2000" dirty="0">
                <a:solidFill>
                  <a:srgbClr val="002060"/>
                </a:solidFill>
                <a:latin typeface="Arial Nova" panose="020B0504020202020204" pitchFamily="34" charset="0"/>
              </a:rPr>
              <a:t>Solution Showcase: Adjustable Workstations</a:t>
            </a:r>
            <a:br>
              <a:rPr lang="en-US" sz="2000" dirty="0">
                <a:solidFill>
                  <a:srgbClr val="002060"/>
                </a:solidFill>
                <a:latin typeface="Arial Nova" panose="020B0504020202020204" pitchFamily="34" charset="0"/>
              </a:rPr>
            </a:br>
            <a:r>
              <a:rPr lang="en-US" sz="2000" b="0" dirty="0">
                <a:solidFill>
                  <a:srgbClr val="0000FF"/>
                </a:solidFill>
                <a:latin typeface="Arial Nova" panose="020B0504020202020204" pitchFamily="34" charset="0"/>
                <a:hlinkClick r:id="rId4">
                  <a:extLst>
                    <a:ext uri="{A12FA001-AC4F-418D-AE19-62706E023703}">
                      <ahyp:hlinkClr xmlns:ahyp="http://schemas.microsoft.com/office/drawing/2018/hyperlinkcolor" val="tx"/>
                    </a:ext>
                  </a:extLst>
                </a:hlinkClick>
              </a:rPr>
              <a:t>https://www.YouTube.com/watch?v=K0x9KncL1jY</a:t>
            </a:r>
            <a:endParaRPr lang="en-US" sz="2000" b="0" dirty="0">
              <a:solidFill>
                <a:srgbClr val="0000FF"/>
              </a:solidFill>
              <a:latin typeface="Arial Nova" panose="020B0504020202020204" pitchFamily="34" charset="0"/>
            </a:endParaRPr>
          </a:p>
          <a:p>
            <a:pPr>
              <a:buClr>
                <a:srgbClr val="002060"/>
              </a:buClr>
            </a:pPr>
            <a:r>
              <a:rPr lang="en-US" sz="2000" dirty="0">
                <a:solidFill>
                  <a:srgbClr val="002060"/>
                </a:solidFill>
                <a:latin typeface="Arial Nova" panose="020B0504020202020204" pitchFamily="34" charset="0"/>
              </a:rPr>
              <a:t>Solution Showcase: Ergonomic Chairs</a:t>
            </a:r>
            <a:br>
              <a:rPr lang="en-US" sz="2000" dirty="0">
                <a:solidFill>
                  <a:srgbClr val="002060"/>
                </a:solidFill>
                <a:latin typeface="Arial Nova" panose="020B0504020202020204" pitchFamily="34" charset="0"/>
              </a:rPr>
            </a:br>
            <a:r>
              <a:rPr lang="en-US" sz="2000" b="0" dirty="0">
                <a:solidFill>
                  <a:srgbClr val="0000FF"/>
                </a:solidFill>
                <a:latin typeface="Arial Nova" panose="020B0504020202020204" pitchFamily="34" charset="0"/>
                <a:hlinkClick r:id="rId5">
                  <a:extLst>
                    <a:ext uri="{A12FA001-AC4F-418D-AE19-62706E023703}">
                      <ahyp:hlinkClr xmlns:ahyp="http://schemas.microsoft.com/office/drawing/2018/hyperlinkcolor" val="tx"/>
                    </a:ext>
                  </a:extLst>
                </a:hlinkClick>
              </a:rPr>
              <a:t>https://www.YouTube.com/watch?v=Muap_TNy3WA</a:t>
            </a:r>
            <a:endParaRPr lang="en-US" sz="2000" b="0" dirty="0">
              <a:solidFill>
                <a:srgbClr val="0000FF"/>
              </a:solidFill>
              <a:latin typeface="Arial Nova" panose="020B0504020202020204" pitchFamily="34" charset="0"/>
            </a:endParaRPr>
          </a:p>
        </p:txBody>
      </p:sp>
      <p:sp>
        <p:nvSpPr>
          <p:cNvPr id="35844" name="Slide Number Placeholder 1">
            <a:extLst>
              <a:ext uri="{FF2B5EF4-FFF2-40B4-BE49-F238E27FC236}">
                <a16:creationId xmlns:a16="http://schemas.microsoft.com/office/drawing/2014/main" id="{3CAFCF79-FB1F-4AF5-9578-EFAA94550D55}"/>
              </a:ext>
            </a:extLst>
          </p:cNvPr>
          <p:cNvSpPr>
            <a:spLocks noGrp="1"/>
          </p:cNvSpPr>
          <p:nvPr>
            <p:ph type="sldNum" sz="quarter" idx="10"/>
          </p:nvPr>
        </p:nvSpPr>
        <p:spPr bwMode="auto">
          <a:xfrm>
            <a:off x="10692959" y="68193"/>
            <a:ext cx="10525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D40B6339-F63D-4D1D-B137-0D96EA241139}" type="slidenum">
              <a:rPr lang="en-US" altLang="en-US" sz="1800">
                <a:solidFill>
                  <a:srgbClr val="4590B8"/>
                </a:solidFill>
                <a:latin typeface="+mn-lt"/>
                <a:cs typeface="+mn-cs"/>
              </a:rPr>
              <a:pPr>
                <a:spcAft>
                  <a:spcPts val="600"/>
                </a:spcAft>
              </a:pPr>
              <a:t>24</a:t>
            </a:fld>
            <a:endParaRPr lang="en-US" altLang="en-US" sz="1800">
              <a:solidFill>
                <a:srgbClr val="4590B8"/>
              </a:solidFill>
              <a:latin typeface="+mn-lt"/>
              <a:cs typeface="+mn-cs"/>
            </a:endParaRPr>
          </a:p>
        </p:txBody>
      </p:sp>
    </p:spTree>
    <p:extLst>
      <p:ext uri="{BB962C8B-B14F-4D97-AF65-F5344CB8AC3E}">
        <p14:creationId xmlns:p14="http://schemas.microsoft.com/office/powerpoint/2010/main" val="11223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2" name="Rectangle 81">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215DC56-5C07-413E-8735-4B1519DB752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5" name="Rectangle 84">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38916" name="Title 1">
            <a:extLst>
              <a:ext uri="{FF2B5EF4-FFF2-40B4-BE49-F238E27FC236}">
                <a16:creationId xmlns:a16="http://schemas.microsoft.com/office/drawing/2014/main" id="{4E7145E1-1C42-4537-B3CE-FACB7981CD21}"/>
              </a:ext>
            </a:extLst>
          </p:cNvPr>
          <p:cNvSpPr txBox="1">
            <a:spLocks noGrp="1"/>
          </p:cNvSpPr>
          <p:nvPr>
            <p:ph type="title" idx="4294967295"/>
          </p:nvPr>
        </p:nvSpPr>
        <p:spPr bwMode="auto">
          <a:xfrm>
            <a:off x="584200" y="1006956"/>
            <a:ext cx="3412067" cy="13721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Ergonomics — Laptop (1)</a:t>
            </a:r>
          </a:p>
        </p:txBody>
      </p:sp>
      <p:sp>
        <p:nvSpPr>
          <p:cNvPr id="38915" name="Slide Number Placeholder 5">
            <a:extLst>
              <a:ext uri="{FF2B5EF4-FFF2-40B4-BE49-F238E27FC236}">
                <a16:creationId xmlns:a16="http://schemas.microsoft.com/office/drawing/2014/main" id="{40D0001E-4E1B-4448-BCBC-B5DD775D17E9}"/>
              </a:ext>
            </a:extLst>
          </p:cNvPr>
          <p:cNvSpPr>
            <a:spLocks noGrp="1"/>
          </p:cNvSpPr>
          <p:nvPr>
            <p:ph type="sldNum" sz="quarter" idx="10"/>
          </p:nvPr>
        </p:nvSpPr>
        <p:spPr bwMode="auto">
          <a:xfrm>
            <a:off x="3454400" y="766071"/>
            <a:ext cx="54487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82B9C66A-6E6F-4EA8-853E-08A363E0A829}" type="slidenum">
              <a:rPr lang="en-US" altLang="en-US" sz="1800">
                <a:solidFill>
                  <a:srgbClr val="4590B8"/>
                </a:solidFill>
                <a:latin typeface="+mn-lt"/>
                <a:cs typeface="+mn-cs"/>
              </a:rPr>
              <a:pPr>
                <a:spcAft>
                  <a:spcPts val="600"/>
                </a:spcAft>
              </a:pPr>
              <a:t>25</a:t>
            </a:fld>
            <a:endParaRPr lang="en-US" altLang="en-US" sz="1800" dirty="0">
              <a:solidFill>
                <a:srgbClr val="4590B8"/>
              </a:solidFill>
              <a:latin typeface="+mn-lt"/>
              <a:cs typeface="+mn-cs"/>
            </a:endParaRPr>
          </a:p>
        </p:txBody>
      </p:sp>
      <p:sp>
        <p:nvSpPr>
          <p:cNvPr id="64514" name="Content Placeholder 2">
            <a:extLst>
              <a:ext uri="{FF2B5EF4-FFF2-40B4-BE49-F238E27FC236}">
                <a16:creationId xmlns:a16="http://schemas.microsoft.com/office/drawing/2014/main" id="{7236C2FD-8909-405D-A6CB-0B12DDB1F2D8}"/>
              </a:ext>
            </a:extLst>
          </p:cNvPr>
          <p:cNvSpPr>
            <a:spLocks noGrp="1"/>
          </p:cNvSpPr>
          <p:nvPr>
            <p:ph idx="1"/>
          </p:nvPr>
        </p:nvSpPr>
        <p:spPr>
          <a:xfrm>
            <a:off x="446534" y="2438399"/>
            <a:ext cx="3693668" cy="3953933"/>
          </a:xfrm>
        </p:spPr>
        <p:txBody>
          <a:bodyPr vert="horz" lIns="91440" tIns="45720" rIns="91440" bIns="45720" rtlCol="0" anchor="ctr">
            <a:noAutofit/>
          </a:bodyPr>
          <a:lstStyle/>
          <a:p>
            <a:pPr marL="0" indent="0">
              <a:lnSpc>
                <a:spcPct val="90000"/>
              </a:lnSpc>
              <a:buNone/>
              <a:defRPr/>
            </a:pPr>
            <a:r>
              <a:rPr lang="en-US" sz="2400" dirty="0">
                <a:solidFill>
                  <a:schemeClr val="bg1"/>
                </a:solidFill>
                <a:latin typeface="Arial Nova" panose="020B0504020202020204" pitchFamily="34" charset="0"/>
              </a:rPr>
              <a:t>Problem: Using notebook computer</a:t>
            </a:r>
          </a:p>
          <a:p>
            <a:pPr marL="0" indent="0">
              <a:lnSpc>
                <a:spcPct val="90000"/>
              </a:lnSpc>
              <a:buNone/>
              <a:defRPr/>
            </a:pPr>
            <a:r>
              <a:rPr lang="en-US" sz="2400" dirty="0">
                <a:solidFill>
                  <a:schemeClr val="bg1"/>
                </a:solidFill>
                <a:latin typeface="Arial Nova" panose="020B0504020202020204" pitchFamily="34" charset="0"/>
              </a:rPr>
              <a:t>Remedies:</a:t>
            </a:r>
          </a:p>
          <a:p>
            <a:pPr marL="347472" lvl="1" indent="-342900">
              <a:lnSpc>
                <a:spcPct val="90000"/>
              </a:lnSpc>
              <a:buClr>
                <a:schemeClr val="bg1"/>
              </a:buClr>
              <a:defRPr/>
            </a:pPr>
            <a:r>
              <a:rPr lang="en-US" sz="1800" dirty="0">
                <a:solidFill>
                  <a:schemeClr val="bg1"/>
                </a:solidFill>
                <a:latin typeface="Arial Nova" panose="020B0504020202020204" pitchFamily="34" charset="0"/>
              </a:rPr>
              <a:t>Connect to full-size monitor</a:t>
            </a:r>
          </a:p>
          <a:p>
            <a:pPr marL="347472" lvl="1" indent="-342900">
              <a:lnSpc>
                <a:spcPct val="90000"/>
              </a:lnSpc>
              <a:buClr>
                <a:schemeClr val="bg1"/>
              </a:buClr>
              <a:defRPr/>
            </a:pPr>
            <a:r>
              <a:rPr lang="en-US" sz="1800" dirty="0">
                <a:solidFill>
                  <a:schemeClr val="bg1"/>
                </a:solidFill>
                <a:latin typeface="Arial Nova" panose="020B0504020202020204" pitchFamily="34" charset="0"/>
              </a:rPr>
              <a:t>Adjust height</a:t>
            </a:r>
          </a:p>
          <a:p>
            <a:pPr marL="347472" lvl="1" indent="-342900">
              <a:lnSpc>
                <a:spcPct val="90000"/>
              </a:lnSpc>
              <a:buClr>
                <a:schemeClr val="bg1"/>
              </a:buClr>
              <a:defRPr/>
            </a:pPr>
            <a:r>
              <a:rPr lang="en-US" sz="1800" dirty="0">
                <a:solidFill>
                  <a:schemeClr val="bg1"/>
                </a:solidFill>
                <a:latin typeface="Arial Nova" panose="020B0504020202020204" pitchFamily="34" charset="0"/>
              </a:rPr>
              <a:t>Connect to keyboard/mouse</a:t>
            </a:r>
          </a:p>
          <a:p>
            <a:pPr marL="347472" lvl="1" indent="-342900">
              <a:lnSpc>
                <a:spcPct val="90000"/>
              </a:lnSpc>
              <a:buClr>
                <a:schemeClr val="bg1"/>
              </a:buClr>
              <a:defRPr/>
            </a:pPr>
            <a:r>
              <a:rPr lang="en-US" sz="1800" dirty="0">
                <a:solidFill>
                  <a:schemeClr val="bg1"/>
                </a:solidFill>
                <a:latin typeface="Arial Nova" panose="020B0504020202020204" pitchFamily="34" charset="0"/>
              </a:rPr>
              <a:t>Support forearms</a:t>
            </a:r>
          </a:p>
          <a:p>
            <a:pPr marL="347472" lvl="1" indent="-342900">
              <a:lnSpc>
                <a:spcPct val="90000"/>
              </a:lnSpc>
              <a:buClr>
                <a:schemeClr val="bg1"/>
              </a:buClr>
              <a:defRPr/>
            </a:pPr>
            <a:r>
              <a:rPr lang="en-US" sz="1800" dirty="0">
                <a:solidFill>
                  <a:schemeClr val="bg1"/>
                </a:solidFill>
                <a:latin typeface="Arial Nova" panose="020B0504020202020204" pitchFamily="34" charset="0"/>
              </a:rPr>
              <a:t>Use wheeled luggage to transport</a:t>
            </a:r>
          </a:p>
          <a:p>
            <a:pPr marL="0" indent="0">
              <a:lnSpc>
                <a:spcPct val="90000"/>
              </a:lnSpc>
              <a:buNone/>
              <a:defRPr/>
            </a:pPr>
            <a:endParaRPr lang="en-US"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9CA8C65D-7200-4364-83A9-56FEE2B0C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FBE0910E-BCC6-4CD1-9484-9DF343B84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04D0C3A9-2770-4D11-B0E3-39390FEB3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4AECFD31-7130-49E2-B3CB-8910AF456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6AA9FD28-F4CB-4CEA-AF10-ACE769CD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C078DCE-9DF4-4A5F-8FD2-75C4D7A5A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BB446CA6-F088-40E6-B34C-F1C2291D5A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9" name="Rectangle 88">
              <a:extLst>
                <a:ext uri="{FF2B5EF4-FFF2-40B4-BE49-F238E27FC236}">
                  <a16:creationId xmlns:a16="http://schemas.microsoft.com/office/drawing/2014/main" id="{B316B592-6A0F-49E4-836A-D6DB3CEC8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9E007620-930E-48FB-BE61-0BEE94358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5BCAF3C4-1A72-429C-8DFA-417423A6D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3" name="Rectangle 92">
            <a:extLst>
              <a:ext uri="{FF2B5EF4-FFF2-40B4-BE49-F238E27FC236}">
                <a16:creationId xmlns:a16="http://schemas.microsoft.com/office/drawing/2014/main" id="{585EC825-CF99-4B62-ADD8-3E5B47A82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5" y="619432"/>
            <a:ext cx="3697570" cy="5771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0" name="Title 1">
            <a:extLst>
              <a:ext uri="{FF2B5EF4-FFF2-40B4-BE49-F238E27FC236}">
                <a16:creationId xmlns:a16="http://schemas.microsoft.com/office/drawing/2014/main" id="{4757B27D-B571-45ED-B00A-58EC5711CA8C}"/>
              </a:ext>
            </a:extLst>
          </p:cNvPr>
          <p:cNvSpPr txBox="1">
            <a:spLocks noGrp="1"/>
          </p:cNvSpPr>
          <p:nvPr>
            <p:ph type="title" idx="4294967295"/>
          </p:nvPr>
        </p:nvSpPr>
        <p:spPr bwMode="auto">
          <a:xfrm>
            <a:off x="581192" y="702156"/>
            <a:ext cx="3433547"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rgbClr val="FFFFFF"/>
                </a:solidFill>
                <a:latin typeface="+mj-lt"/>
                <a:cs typeface="+mj-cs"/>
              </a:rPr>
              <a:t>Ergonomics — Laptop (2)</a:t>
            </a:r>
          </a:p>
        </p:txBody>
      </p:sp>
      <p:sp>
        <p:nvSpPr>
          <p:cNvPr id="64514" name="Content Placeholder 2">
            <a:extLst>
              <a:ext uri="{FF2B5EF4-FFF2-40B4-BE49-F238E27FC236}">
                <a16:creationId xmlns:a16="http://schemas.microsoft.com/office/drawing/2014/main" id="{79D97DEA-F346-4934-A7A1-3A963AB69C7D}"/>
              </a:ext>
            </a:extLst>
          </p:cNvPr>
          <p:cNvSpPr>
            <a:spLocks noGrp="1"/>
          </p:cNvSpPr>
          <p:nvPr>
            <p:ph idx="1"/>
          </p:nvPr>
        </p:nvSpPr>
        <p:spPr>
          <a:xfrm>
            <a:off x="440286" y="2424136"/>
            <a:ext cx="3704167" cy="3434663"/>
          </a:xfrm>
        </p:spPr>
        <p:txBody>
          <a:bodyPr vert="horz" lIns="91440" tIns="45720" rIns="91440" bIns="45720" rtlCol="0" anchor="ctr">
            <a:normAutofit/>
          </a:bodyPr>
          <a:lstStyle/>
          <a:p>
            <a:pPr marL="0" indent="0">
              <a:lnSpc>
                <a:spcPct val="90000"/>
              </a:lnSpc>
              <a:buNone/>
              <a:defRPr/>
            </a:pPr>
            <a:r>
              <a:rPr lang="en-US" sz="2400" dirty="0">
                <a:solidFill>
                  <a:srgbClr val="FFFFFF"/>
                </a:solidFill>
                <a:latin typeface="Arial Nova" panose="020B0504020202020204" pitchFamily="34" charset="0"/>
              </a:rPr>
              <a:t>Problem: Using notebook computer</a:t>
            </a:r>
          </a:p>
          <a:p>
            <a:pPr marL="0" indent="0">
              <a:lnSpc>
                <a:spcPct val="90000"/>
              </a:lnSpc>
              <a:buNone/>
              <a:defRPr/>
            </a:pPr>
            <a:r>
              <a:rPr lang="en-US" sz="2400" dirty="0">
                <a:solidFill>
                  <a:srgbClr val="FFFFFF"/>
                </a:solidFill>
                <a:latin typeface="Arial Nova" panose="020B0504020202020204" pitchFamily="34" charset="0"/>
              </a:rPr>
              <a:t>Products:</a:t>
            </a:r>
          </a:p>
          <a:p>
            <a:pPr marL="347472" lvl="1" indent="-342900">
              <a:lnSpc>
                <a:spcPct val="70000"/>
              </a:lnSpc>
              <a:spcAft>
                <a:spcPts val="1200"/>
              </a:spcAft>
              <a:buClr>
                <a:schemeClr val="tx1"/>
              </a:buClr>
              <a:defRPr/>
            </a:pPr>
            <a:r>
              <a:rPr lang="en-US" dirty="0">
                <a:solidFill>
                  <a:schemeClr val="tx1"/>
                </a:solidFill>
                <a:latin typeface="Arial Nova" panose="020B0504020202020204" pitchFamily="34" charset="0"/>
              </a:rPr>
              <a:t>Docking station</a:t>
            </a:r>
          </a:p>
          <a:p>
            <a:pPr marL="347472" lvl="1" indent="-342900">
              <a:lnSpc>
                <a:spcPct val="70000"/>
              </a:lnSpc>
              <a:spcAft>
                <a:spcPts val="1200"/>
              </a:spcAft>
              <a:buClr>
                <a:schemeClr val="tx1"/>
              </a:buClr>
              <a:defRPr/>
            </a:pPr>
            <a:r>
              <a:rPr lang="en-US" dirty="0">
                <a:solidFill>
                  <a:schemeClr val="tx1"/>
                </a:solidFill>
                <a:latin typeface="Arial Nova" panose="020B0504020202020204" pitchFamily="34" charset="0"/>
              </a:rPr>
              <a:t>Forearm supports</a:t>
            </a:r>
          </a:p>
          <a:p>
            <a:pPr marL="347472" lvl="1" indent="-342900">
              <a:lnSpc>
                <a:spcPct val="70000"/>
              </a:lnSpc>
              <a:spcAft>
                <a:spcPts val="1200"/>
              </a:spcAft>
              <a:buClr>
                <a:schemeClr val="tx1"/>
              </a:buClr>
              <a:defRPr/>
            </a:pPr>
            <a:r>
              <a:rPr lang="en-US" dirty="0">
                <a:solidFill>
                  <a:schemeClr val="tx1"/>
                </a:solidFill>
                <a:latin typeface="Arial Nova" panose="020B0504020202020204" pitchFamily="34" charset="0"/>
              </a:rPr>
              <a:t>Be inventive!</a:t>
            </a:r>
          </a:p>
          <a:p>
            <a:pPr marL="857250" lvl="1" indent="-457200">
              <a:lnSpc>
                <a:spcPct val="90000"/>
              </a:lnSpc>
              <a:defRPr/>
            </a:pPr>
            <a:endParaRPr lang="en-US" sz="1300" dirty="0">
              <a:solidFill>
                <a:srgbClr val="FFFFFF"/>
              </a:solidFill>
            </a:endParaRPr>
          </a:p>
          <a:p>
            <a:pPr marL="400050" lvl="1" indent="0">
              <a:lnSpc>
                <a:spcPct val="90000"/>
              </a:lnSpc>
              <a:defRPr/>
            </a:pPr>
            <a:endParaRPr lang="en-US" sz="1300" dirty="0">
              <a:solidFill>
                <a:srgbClr val="FFFFFF"/>
              </a:solidFill>
            </a:endParaRPr>
          </a:p>
          <a:p>
            <a:pPr marL="0" indent="0">
              <a:lnSpc>
                <a:spcPct val="90000"/>
              </a:lnSpc>
              <a:buNone/>
              <a:defRPr/>
            </a:pPr>
            <a:endParaRPr lang="en-US" sz="1300" dirty="0">
              <a:solidFill>
                <a:srgbClr val="FFFFFF"/>
              </a:solidFill>
            </a:endParaRPr>
          </a:p>
        </p:txBody>
      </p:sp>
      <p:pic>
        <p:nvPicPr>
          <p:cNvPr id="39941" name="Picture 3" descr="laptop on docking station connected to external keyboard and mouse">
            <a:extLst>
              <a:ext uri="{FF2B5EF4-FFF2-40B4-BE49-F238E27FC236}">
                <a16:creationId xmlns:a16="http://schemas.microsoft.com/office/drawing/2014/main" id="{F610340F-30C8-47D6-A2F4-51AFB87DA8D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4768089" y="1050362"/>
            <a:ext cx="2655822" cy="20418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lide Number Placeholder 5">
            <a:extLst>
              <a:ext uri="{FF2B5EF4-FFF2-40B4-BE49-F238E27FC236}">
                <a16:creationId xmlns:a16="http://schemas.microsoft.com/office/drawing/2014/main" id="{AD77D1B9-ADE0-4CD2-A6ED-A4BFCB2B403B}"/>
              </a:ext>
            </a:extLst>
          </p:cNvPr>
          <p:cNvSpPr>
            <a:spLocks noGrp="1"/>
          </p:cNvSpPr>
          <p:nvPr>
            <p:ph type="sldNum" sz="quarter" idx="10"/>
          </p:nvPr>
        </p:nvSpPr>
        <p:spPr bwMode="auto">
          <a:xfrm>
            <a:off x="11200592" y="86005"/>
            <a:ext cx="5448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9059B112-B390-4426-AA25-F6FBFEF3D182}" type="slidenum">
              <a:rPr lang="en-US" altLang="en-US" sz="1800">
                <a:solidFill>
                  <a:schemeClr val="accent2"/>
                </a:solidFill>
                <a:latin typeface="+mn-lt"/>
                <a:cs typeface="+mn-cs"/>
              </a:rPr>
              <a:pPr>
                <a:spcAft>
                  <a:spcPts val="600"/>
                </a:spcAft>
              </a:pPr>
              <a:t>26</a:t>
            </a:fld>
            <a:endParaRPr lang="en-US" altLang="en-US" sz="1800" dirty="0">
              <a:solidFill>
                <a:schemeClr val="accent2"/>
              </a:solidFill>
              <a:latin typeface="+mn-lt"/>
              <a:cs typeface="+mn-cs"/>
            </a:endParaRPr>
          </a:p>
        </p:txBody>
      </p:sp>
      <p:pic>
        <p:nvPicPr>
          <p:cNvPr id="39942" name="Picture 3" descr="forearm supports">
            <a:extLst>
              <a:ext uri="{FF2B5EF4-FFF2-40B4-BE49-F238E27FC236}">
                <a16:creationId xmlns:a16="http://schemas.microsoft.com/office/drawing/2014/main" id="{534E25EB-4D08-49DF-B1D8-02FD7BEE60D1}"/>
              </a:ext>
            </a:extLst>
          </p:cNvPr>
          <p:cNvPicPr>
            <a:picLocks noChangeAspect="1"/>
          </p:cNvPicPr>
          <p:nvPr/>
        </p:nvPicPr>
        <p:blipFill rotWithShape="1">
          <a:blip r:embed="rId4">
            <a:extLst>
              <a:ext uri="{28A0092B-C50C-407E-A947-70E740481C1C}">
                <a14:useLocalDpi xmlns:a14="http://schemas.microsoft.com/office/drawing/2010/main" val="0"/>
              </a:ext>
            </a:extLst>
          </a:blip>
          <a:srcRect r="-2"/>
          <a:stretch/>
        </p:blipFill>
        <p:spPr bwMode="auto">
          <a:xfrm>
            <a:off x="4747721" y="3633630"/>
            <a:ext cx="2676190" cy="20418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4" descr="woman sitting at small desk with laptop strapped to angled cardboard box">
            <a:extLst>
              <a:ext uri="{FF2B5EF4-FFF2-40B4-BE49-F238E27FC236}">
                <a16:creationId xmlns:a16="http://schemas.microsoft.com/office/drawing/2014/main" id="{CCCC890C-9719-4C22-A015-721362D85BB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8042505" y="619432"/>
            <a:ext cx="3702973" cy="577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965" name="Title 1">
            <a:extLst>
              <a:ext uri="{FF2B5EF4-FFF2-40B4-BE49-F238E27FC236}">
                <a16:creationId xmlns:a16="http://schemas.microsoft.com/office/drawing/2014/main" id="{89FD628D-B1ED-426D-8FE1-2EBA7357A4A1}"/>
              </a:ext>
            </a:extLst>
          </p:cNvPr>
          <p:cNvSpPr txBox="1">
            <a:spLocks noGrp="1"/>
          </p:cNvSpPr>
          <p:nvPr>
            <p:ph type="title" idx="4294967295"/>
          </p:nvPr>
        </p:nvSpPr>
        <p:spPr bwMode="auto">
          <a:xfrm>
            <a:off x="581192" y="702156"/>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Ergonomics — Keyboard (1)</a:t>
            </a:r>
          </a:p>
        </p:txBody>
      </p:sp>
      <p:pic>
        <p:nvPicPr>
          <p:cNvPr id="40964" name="Picture 1">
            <a:extLst>
              <a:ext uri="{FF2B5EF4-FFF2-40B4-BE49-F238E27FC236}">
                <a16:creationId xmlns:a16="http://schemas.microsoft.com/office/drawing/2014/main" id="{4D109594-BB09-4A3C-8AA3-2FD7058C17B2}"/>
              </a:ext>
              <a:ext uri="{C183D7F6-B498-43B3-948B-1728B52AA6E4}">
                <adec:decorative xmlns:adec="http://schemas.microsoft.com/office/drawing/2017/decorative" val="1"/>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r="-3"/>
          <a:stretch/>
        </p:blipFill>
        <p:spPr bwMode="auto">
          <a:xfrm>
            <a:off x="448732" y="1871133"/>
            <a:ext cx="3683001" cy="45042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Content Placeholder 2">
            <a:extLst>
              <a:ext uri="{FF2B5EF4-FFF2-40B4-BE49-F238E27FC236}">
                <a16:creationId xmlns:a16="http://schemas.microsoft.com/office/drawing/2014/main" id="{AB92A0DD-F402-4F66-9E14-44B11303247F}"/>
              </a:ext>
            </a:extLst>
          </p:cNvPr>
          <p:cNvSpPr>
            <a:spLocks noGrp="1"/>
          </p:cNvSpPr>
          <p:nvPr>
            <p:ph idx="1"/>
          </p:nvPr>
        </p:nvSpPr>
        <p:spPr>
          <a:xfrm>
            <a:off x="4475858" y="2423392"/>
            <a:ext cx="7140407" cy="3678303"/>
          </a:xfrm>
        </p:spPr>
        <p:txBody>
          <a:bodyPr vert="horz" lIns="91440" tIns="45720" rIns="91440" bIns="45720" rtlCol="0" anchor="ctr">
            <a:noAutofit/>
          </a:bodyPr>
          <a:lstStyle/>
          <a:p>
            <a:pPr marL="0" indent="0">
              <a:lnSpc>
                <a:spcPct val="90000"/>
              </a:lnSpc>
              <a:buClr>
                <a:srgbClr val="002060"/>
              </a:buClr>
              <a:buNone/>
              <a:defRPr/>
            </a:pPr>
            <a:r>
              <a:rPr lang="en-US" sz="2400" dirty="0">
                <a:solidFill>
                  <a:srgbClr val="002060"/>
                </a:solidFill>
                <a:latin typeface="Arial Nova" panose="020B0504020202020204" pitchFamily="34" charset="0"/>
              </a:rPr>
              <a:t>Problem: Keyboarding/Mousing</a:t>
            </a:r>
          </a:p>
          <a:p>
            <a:pPr marL="0" indent="0">
              <a:lnSpc>
                <a:spcPct val="90000"/>
              </a:lnSpc>
              <a:buClr>
                <a:srgbClr val="002060"/>
              </a:buClr>
              <a:buNone/>
              <a:defRPr/>
            </a:pPr>
            <a:r>
              <a:rPr lang="en-US" sz="2400" dirty="0">
                <a:solidFill>
                  <a:srgbClr val="002060"/>
                </a:solidFill>
                <a:latin typeface="Arial Nova" panose="020B0504020202020204" pitchFamily="34" charset="0"/>
              </a:rPr>
              <a:t>Remedies:</a:t>
            </a:r>
          </a:p>
          <a:p>
            <a:pPr marL="857250" lvl="1" indent="-457200">
              <a:lnSpc>
                <a:spcPct val="90000"/>
              </a:lnSpc>
              <a:buClr>
                <a:srgbClr val="002060"/>
              </a:buClr>
              <a:defRPr/>
            </a:pPr>
            <a:r>
              <a:rPr lang="en-US" dirty="0">
                <a:solidFill>
                  <a:srgbClr val="002060"/>
                </a:solidFill>
                <a:latin typeface="Arial Nova" panose="020B0504020202020204" pitchFamily="34" charset="0"/>
              </a:rPr>
              <a:t>Alter/adjust placement of keyboard or mouse</a:t>
            </a:r>
          </a:p>
          <a:p>
            <a:pPr marL="857250" lvl="1" indent="-457200">
              <a:lnSpc>
                <a:spcPct val="90000"/>
              </a:lnSpc>
              <a:buClr>
                <a:srgbClr val="002060"/>
              </a:buClr>
              <a:defRPr/>
            </a:pPr>
            <a:r>
              <a:rPr lang="en-US" dirty="0">
                <a:solidFill>
                  <a:srgbClr val="002060"/>
                </a:solidFill>
                <a:latin typeface="Arial Nova" panose="020B0504020202020204" pitchFamily="34" charset="0"/>
              </a:rPr>
              <a:t>Keyboard height allows for straight wrists </a:t>
            </a:r>
          </a:p>
          <a:p>
            <a:pPr marL="857250" lvl="1" indent="-457200">
              <a:lnSpc>
                <a:spcPct val="90000"/>
              </a:lnSpc>
              <a:buClr>
                <a:srgbClr val="002060"/>
              </a:buClr>
              <a:defRPr/>
            </a:pPr>
            <a:r>
              <a:rPr lang="en-US" dirty="0">
                <a:solidFill>
                  <a:srgbClr val="002060"/>
                </a:solidFill>
                <a:latin typeface="Arial Nova" panose="020B0504020202020204" pitchFamily="34" charset="0"/>
              </a:rPr>
              <a:t>90-degree angle</a:t>
            </a:r>
          </a:p>
          <a:p>
            <a:pPr marL="857250" lvl="1" indent="-457200">
              <a:lnSpc>
                <a:spcPct val="90000"/>
              </a:lnSpc>
              <a:buClr>
                <a:srgbClr val="002060"/>
              </a:buClr>
              <a:defRPr/>
            </a:pPr>
            <a:r>
              <a:rPr lang="en-US" dirty="0">
                <a:solidFill>
                  <a:srgbClr val="002060"/>
                </a:solidFill>
                <a:latin typeface="Arial Nova" panose="020B0504020202020204" pitchFamily="34" charset="0"/>
              </a:rPr>
              <a:t>Consider different sizes </a:t>
            </a:r>
          </a:p>
          <a:p>
            <a:pPr marL="857250" lvl="1" indent="-457200">
              <a:lnSpc>
                <a:spcPct val="90000"/>
              </a:lnSpc>
              <a:buClr>
                <a:srgbClr val="002060"/>
              </a:buClr>
              <a:defRPr/>
            </a:pPr>
            <a:r>
              <a:rPr lang="en-US" dirty="0">
                <a:solidFill>
                  <a:srgbClr val="002060"/>
                </a:solidFill>
                <a:latin typeface="Arial Nova" panose="020B0504020202020204" pitchFamily="34" charset="0"/>
              </a:rPr>
              <a:t>Adjust armrest on chair</a:t>
            </a:r>
          </a:p>
          <a:p>
            <a:pPr marL="857250" lvl="1" indent="-457200">
              <a:lnSpc>
                <a:spcPct val="90000"/>
              </a:lnSpc>
              <a:buClr>
                <a:srgbClr val="002060"/>
              </a:buClr>
              <a:defRPr/>
            </a:pPr>
            <a:r>
              <a:rPr lang="en-US" dirty="0">
                <a:solidFill>
                  <a:srgbClr val="002060"/>
                </a:solidFill>
                <a:latin typeface="Arial Nova" panose="020B0504020202020204" pitchFamily="34" charset="0"/>
              </a:rPr>
              <a:t>Consider wrist/mouse rests </a:t>
            </a:r>
          </a:p>
          <a:p>
            <a:pPr marL="857250" lvl="1" indent="-457200">
              <a:lnSpc>
                <a:spcPct val="90000"/>
              </a:lnSpc>
              <a:buClr>
                <a:srgbClr val="002060"/>
              </a:buClr>
              <a:defRPr/>
            </a:pPr>
            <a:r>
              <a:rPr lang="en-US" dirty="0">
                <a:solidFill>
                  <a:srgbClr val="002060"/>
                </a:solidFill>
                <a:latin typeface="Arial Nova" panose="020B0504020202020204" pitchFamily="34" charset="0"/>
              </a:rPr>
              <a:t>Do not look at keyboard while typing</a:t>
            </a:r>
          </a:p>
          <a:p>
            <a:pPr marL="857250" lvl="1" indent="-457200">
              <a:lnSpc>
                <a:spcPct val="90000"/>
              </a:lnSpc>
              <a:defRPr/>
            </a:pPr>
            <a:endParaRPr lang="en-US" sz="1100" dirty="0"/>
          </a:p>
        </p:txBody>
      </p:sp>
      <p:sp>
        <p:nvSpPr>
          <p:cNvPr id="40963" name="Slide Number Placeholder 5">
            <a:extLst>
              <a:ext uri="{FF2B5EF4-FFF2-40B4-BE49-F238E27FC236}">
                <a16:creationId xmlns:a16="http://schemas.microsoft.com/office/drawing/2014/main" id="{3E8D9986-BEED-46B3-92FE-B8FA7BE808B9}"/>
              </a:ext>
            </a:extLst>
          </p:cNvPr>
          <p:cNvSpPr>
            <a:spLocks noGrp="1"/>
          </p:cNvSpPr>
          <p:nvPr>
            <p:ph type="sldNum" sz="quarter" idx="10"/>
          </p:nvPr>
        </p:nvSpPr>
        <p:spPr bwMode="auto">
          <a:xfrm>
            <a:off x="11200592" y="88518"/>
            <a:ext cx="5448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8B409728-A204-4341-8EE2-273D9030FFFF}" type="slidenum">
              <a:rPr lang="en-US" altLang="en-US" sz="1800">
                <a:solidFill>
                  <a:schemeClr val="accent2"/>
                </a:solidFill>
                <a:latin typeface="+mn-lt"/>
                <a:cs typeface="+mn-cs"/>
              </a:rPr>
              <a:pPr>
                <a:spcAft>
                  <a:spcPts val="600"/>
                </a:spcAft>
              </a:pPr>
              <a:t>27</a:t>
            </a:fld>
            <a:endParaRPr lang="en-US" altLang="en-US" sz="1800" dirty="0">
              <a:solidFill>
                <a:schemeClr val="accent2"/>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4" name="Rectangle 75">
            <a:extLst>
              <a:ext uri="{FF2B5EF4-FFF2-40B4-BE49-F238E27FC236}">
                <a16:creationId xmlns:a16="http://schemas.microsoft.com/office/drawing/2014/main" id="{9052E949-8C4B-400D-86F5-BC17BB392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6565" name="Rectangle 77">
            <a:extLst>
              <a:ext uri="{FF2B5EF4-FFF2-40B4-BE49-F238E27FC236}">
                <a16:creationId xmlns:a16="http://schemas.microsoft.com/office/drawing/2014/main" id="{C5F32A9A-DB0A-486D-AB9B-38C96D782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6566" name="Rectangle 79">
            <a:extLst>
              <a:ext uri="{FF2B5EF4-FFF2-40B4-BE49-F238E27FC236}">
                <a16:creationId xmlns:a16="http://schemas.microsoft.com/office/drawing/2014/main" id="{3DC37282-6825-4315-97BC-FBF347BC0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6567" name="Rectangle 81">
            <a:extLst>
              <a:ext uri="{FF2B5EF4-FFF2-40B4-BE49-F238E27FC236}">
                <a16:creationId xmlns:a16="http://schemas.microsoft.com/office/drawing/2014/main" id="{22D4A9EA-527C-44B3-9D95-FDEF768A0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988" name="Title 1">
            <a:extLst>
              <a:ext uri="{FF2B5EF4-FFF2-40B4-BE49-F238E27FC236}">
                <a16:creationId xmlns:a16="http://schemas.microsoft.com/office/drawing/2014/main" id="{48E385F1-A73D-4988-848A-B0FB261DA3DA}"/>
              </a:ext>
            </a:extLst>
          </p:cNvPr>
          <p:cNvSpPr txBox="1">
            <a:spLocks noGrp="1"/>
          </p:cNvSpPr>
          <p:nvPr>
            <p:ph type="title" idx="4294967295"/>
          </p:nvPr>
        </p:nvSpPr>
        <p:spPr bwMode="auto">
          <a:xfrm>
            <a:off x="581192" y="702156"/>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rgbClr val="FFFFFF"/>
                </a:solidFill>
                <a:latin typeface="+mj-lt"/>
                <a:cs typeface="+mj-cs"/>
              </a:rPr>
              <a:t>Ergonomics — Keyboard (2)</a:t>
            </a:r>
          </a:p>
        </p:txBody>
      </p:sp>
      <p:sp>
        <p:nvSpPr>
          <p:cNvPr id="66568" name="Rectangle 83">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1989" name="Picture 1">
            <a:extLst>
              <a:ext uri="{FF2B5EF4-FFF2-40B4-BE49-F238E27FC236}">
                <a16:creationId xmlns:a16="http://schemas.microsoft.com/office/drawing/2014/main" id="{D0392F67-0637-42FA-AE6D-64868904FA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3625" y="2943325"/>
            <a:ext cx="2430650" cy="2499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85">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1991" name="Picture 4">
            <a:extLst>
              <a:ext uri="{FF2B5EF4-FFF2-40B4-BE49-F238E27FC236}">
                <a16:creationId xmlns:a16="http://schemas.microsoft.com/office/drawing/2014/main" id="{ADDA47BC-F6FA-4B70-AC89-208E5E49058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958800" y="2361056"/>
            <a:ext cx="1589391" cy="15893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Rectangle 87">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1990" name="Picture 2">
            <a:extLst>
              <a:ext uri="{FF2B5EF4-FFF2-40B4-BE49-F238E27FC236}">
                <a16:creationId xmlns:a16="http://schemas.microsoft.com/office/drawing/2014/main" id="{E5030ADE-5A6E-4704-A29F-6638D2853B6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526071" y="4787366"/>
            <a:ext cx="2435275" cy="943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Content Placeholder 2">
            <a:extLst>
              <a:ext uri="{FF2B5EF4-FFF2-40B4-BE49-F238E27FC236}">
                <a16:creationId xmlns:a16="http://schemas.microsoft.com/office/drawing/2014/main" id="{96DA7DAD-6C6C-467D-930F-C4816D1AA7FD}"/>
              </a:ext>
            </a:extLst>
          </p:cNvPr>
          <p:cNvSpPr>
            <a:spLocks noGrp="1"/>
          </p:cNvSpPr>
          <p:nvPr>
            <p:ph idx="1"/>
          </p:nvPr>
        </p:nvSpPr>
        <p:spPr>
          <a:xfrm>
            <a:off x="6335805" y="2180496"/>
            <a:ext cx="5275001" cy="4045683"/>
          </a:xfrm>
        </p:spPr>
        <p:txBody>
          <a:bodyPr vert="horz" lIns="91440" tIns="45720" rIns="91440" bIns="45720" rtlCol="0" anchor="ctr">
            <a:normAutofit/>
          </a:bodyPr>
          <a:lstStyle/>
          <a:p>
            <a:pPr marL="0" indent="0">
              <a:lnSpc>
                <a:spcPct val="90000"/>
              </a:lnSpc>
              <a:buNone/>
              <a:defRPr/>
            </a:pPr>
            <a:r>
              <a:rPr lang="en-US" sz="2400" dirty="0">
                <a:solidFill>
                  <a:srgbClr val="002060"/>
                </a:solidFill>
                <a:latin typeface="Arial Nova" panose="020B0504020202020204" pitchFamily="34" charset="0"/>
              </a:rPr>
              <a:t>Problem: Keyboarding/Mousing</a:t>
            </a:r>
          </a:p>
          <a:p>
            <a:pPr marL="0" indent="0">
              <a:lnSpc>
                <a:spcPct val="90000"/>
              </a:lnSpc>
              <a:buNone/>
              <a:defRPr/>
            </a:pPr>
            <a:r>
              <a:rPr lang="en-US" sz="2400" dirty="0">
                <a:solidFill>
                  <a:srgbClr val="002060"/>
                </a:solidFill>
                <a:latin typeface="Arial Nova" panose="020B0504020202020204" pitchFamily="34" charset="0"/>
              </a:rPr>
              <a:t>Products:</a:t>
            </a:r>
          </a:p>
          <a:p>
            <a:pPr marL="347472" lvl="1" indent="-347472">
              <a:lnSpc>
                <a:spcPct val="90000"/>
              </a:lnSpc>
              <a:buClr>
                <a:srgbClr val="002060"/>
              </a:buClr>
              <a:defRPr/>
            </a:pPr>
            <a:r>
              <a:rPr lang="en-US" dirty="0">
                <a:solidFill>
                  <a:srgbClr val="002060"/>
                </a:solidFill>
                <a:latin typeface="Arial Nova" panose="020B0504020202020204" pitchFamily="34" charset="0"/>
              </a:rPr>
              <a:t>Alternative keyboard</a:t>
            </a:r>
          </a:p>
          <a:p>
            <a:pPr marL="347472" lvl="1" indent="-347472">
              <a:lnSpc>
                <a:spcPct val="90000"/>
              </a:lnSpc>
              <a:buClr>
                <a:srgbClr val="002060"/>
              </a:buClr>
              <a:defRPr/>
            </a:pPr>
            <a:r>
              <a:rPr lang="en-US" dirty="0">
                <a:solidFill>
                  <a:srgbClr val="002060"/>
                </a:solidFill>
                <a:latin typeface="Arial Nova" panose="020B0504020202020204" pitchFamily="34" charset="0"/>
              </a:rPr>
              <a:t>Alternative mouse</a:t>
            </a:r>
          </a:p>
          <a:p>
            <a:pPr marL="347472" lvl="1" indent="-347472">
              <a:lnSpc>
                <a:spcPct val="90000"/>
              </a:lnSpc>
              <a:buClr>
                <a:srgbClr val="002060"/>
              </a:buClr>
              <a:defRPr/>
            </a:pPr>
            <a:r>
              <a:rPr lang="en-US" dirty="0">
                <a:solidFill>
                  <a:srgbClr val="002060"/>
                </a:solidFill>
                <a:latin typeface="Arial Nova" panose="020B0504020202020204" pitchFamily="34" charset="0"/>
              </a:rPr>
              <a:t>Articulating keyboard tray</a:t>
            </a:r>
          </a:p>
          <a:p>
            <a:pPr marL="347472" lvl="1" indent="-347472">
              <a:lnSpc>
                <a:spcPct val="90000"/>
              </a:lnSpc>
              <a:buClr>
                <a:srgbClr val="002060"/>
              </a:buClr>
              <a:defRPr/>
            </a:pPr>
            <a:r>
              <a:rPr lang="en-US" dirty="0">
                <a:solidFill>
                  <a:srgbClr val="002060"/>
                </a:solidFill>
                <a:latin typeface="Arial Nova" panose="020B0504020202020204" pitchFamily="34" charset="0"/>
              </a:rPr>
              <a:t>Wrist rest</a:t>
            </a:r>
          </a:p>
          <a:p>
            <a:pPr marL="347472" lvl="1" indent="-347472">
              <a:lnSpc>
                <a:spcPct val="90000"/>
              </a:lnSpc>
              <a:buClr>
                <a:srgbClr val="002060"/>
              </a:buClr>
              <a:defRPr/>
            </a:pPr>
            <a:r>
              <a:rPr lang="en-US" dirty="0">
                <a:solidFill>
                  <a:srgbClr val="002060"/>
                </a:solidFill>
                <a:latin typeface="Arial Nova" panose="020B0504020202020204" pitchFamily="34" charset="0"/>
              </a:rPr>
              <a:t>Forearm rest</a:t>
            </a:r>
          </a:p>
        </p:txBody>
      </p:sp>
      <p:sp>
        <p:nvSpPr>
          <p:cNvPr id="41987" name="Slide Number Placeholder 5">
            <a:extLst>
              <a:ext uri="{FF2B5EF4-FFF2-40B4-BE49-F238E27FC236}">
                <a16:creationId xmlns:a16="http://schemas.microsoft.com/office/drawing/2014/main" id="{1BA162E9-0E73-4FDF-B610-72603A443A26}"/>
              </a:ext>
            </a:extLst>
          </p:cNvPr>
          <p:cNvSpPr>
            <a:spLocks noGrp="1"/>
          </p:cNvSpPr>
          <p:nvPr>
            <p:ph type="sldNum" sz="quarter" idx="10"/>
          </p:nvPr>
        </p:nvSpPr>
        <p:spPr bwMode="auto">
          <a:xfrm>
            <a:off x="10692959" y="91041"/>
            <a:ext cx="10525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926723CC-A663-4E06-B080-19227D8B470A}" type="slidenum">
              <a:rPr lang="en-US" altLang="en-US" sz="1800">
                <a:solidFill>
                  <a:schemeClr val="accent2"/>
                </a:solidFill>
                <a:latin typeface="+mn-lt"/>
                <a:cs typeface="+mn-cs"/>
              </a:rPr>
              <a:pPr>
                <a:spcAft>
                  <a:spcPts val="600"/>
                </a:spcAft>
              </a:pPr>
              <a:t>28</a:t>
            </a:fld>
            <a:endParaRPr lang="en-US" altLang="en-US" sz="1800" dirty="0">
              <a:solidFill>
                <a:schemeClr val="accent2"/>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CA8C65D-7200-4364-83A9-56FEE2B0C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FBE0910E-BCC6-4CD1-9484-9DF343B84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04D0C3A9-2770-4D11-B0E3-39390FEB3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4AECFD31-7130-49E2-B3CB-8910AF456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6AA9FD28-F4CB-4CEA-AF10-ACE769CD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C078DCE-9DF4-4A5F-8FD2-75C4D7A5A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BB446CA6-F088-40E6-B34C-F1C2291D5A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8" name="Rectangle 147">
              <a:extLst>
                <a:ext uri="{FF2B5EF4-FFF2-40B4-BE49-F238E27FC236}">
                  <a16:creationId xmlns:a16="http://schemas.microsoft.com/office/drawing/2014/main" id="{B316B592-6A0F-49E4-836A-D6DB3CEC8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148">
              <a:extLst>
                <a:ext uri="{FF2B5EF4-FFF2-40B4-BE49-F238E27FC236}">
                  <a16:creationId xmlns:a16="http://schemas.microsoft.com/office/drawing/2014/main" id="{9E007620-930E-48FB-BE61-0BEE94358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149">
              <a:extLst>
                <a:ext uri="{FF2B5EF4-FFF2-40B4-BE49-F238E27FC236}">
                  <a16:creationId xmlns:a16="http://schemas.microsoft.com/office/drawing/2014/main" id="{5BCAF3C4-1A72-429C-8DFA-417423A6D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52" name="Rectangle 151">
            <a:extLst>
              <a:ext uri="{FF2B5EF4-FFF2-40B4-BE49-F238E27FC236}">
                <a16:creationId xmlns:a16="http://schemas.microsoft.com/office/drawing/2014/main" id="{585EC825-CF99-4B62-ADD8-3E5B47A82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5" y="619432"/>
            <a:ext cx="3697570" cy="5771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3" name="Title 1">
            <a:extLst>
              <a:ext uri="{FF2B5EF4-FFF2-40B4-BE49-F238E27FC236}">
                <a16:creationId xmlns:a16="http://schemas.microsoft.com/office/drawing/2014/main" id="{783B5FCD-BA3E-4AA0-82B8-8BB6DDEC0788}"/>
              </a:ext>
            </a:extLst>
          </p:cNvPr>
          <p:cNvSpPr txBox="1">
            <a:spLocks noGrp="1"/>
          </p:cNvSpPr>
          <p:nvPr>
            <p:ph type="title" idx="4294967295"/>
          </p:nvPr>
        </p:nvSpPr>
        <p:spPr bwMode="auto">
          <a:xfrm>
            <a:off x="581192" y="702156"/>
            <a:ext cx="3433547"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rgbClr val="FFFFFF"/>
                </a:solidFill>
                <a:latin typeface="+mj-lt"/>
                <a:cs typeface="+mj-cs"/>
              </a:rPr>
              <a:t>Ergonomics — Phone Use</a:t>
            </a:r>
          </a:p>
        </p:txBody>
      </p:sp>
      <p:sp>
        <p:nvSpPr>
          <p:cNvPr id="68610" name="Content Placeholder 2">
            <a:extLst>
              <a:ext uri="{FF2B5EF4-FFF2-40B4-BE49-F238E27FC236}">
                <a16:creationId xmlns:a16="http://schemas.microsoft.com/office/drawing/2014/main" id="{74D8034C-9D7D-4D03-B9F6-7B930C646552}"/>
              </a:ext>
            </a:extLst>
          </p:cNvPr>
          <p:cNvSpPr>
            <a:spLocks noGrp="1"/>
          </p:cNvSpPr>
          <p:nvPr>
            <p:ph idx="1"/>
          </p:nvPr>
        </p:nvSpPr>
        <p:spPr>
          <a:xfrm>
            <a:off x="661361" y="2424136"/>
            <a:ext cx="3353378" cy="3434663"/>
          </a:xfrm>
        </p:spPr>
        <p:txBody>
          <a:bodyPr vert="horz" lIns="91440" tIns="45720" rIns="91440" bIns="45720" rtlCol="0" anchor="ctr">
            <a:noAutofit/>
          </a:bodyPr>
          <a:lstStyle/>
          <a:p>
            <a:pPr marL="0" indent="0">
              <a:lnSpc>
                <a:spcPct val="90000"/>
              </a:lnSpc>
              <a:buNone/>
              <a:defRPr/>
            </a:pPr>
            <a:r>
              <a:rPr lang="en-US" sz="2400" dirty="0">
                <a:solidFill>
                  <a:srgbClr val="FFFFFF"/>
                </a:solidFill>
                <a:latin typeface="Arial Nova" panose="020B0504020202020204" pitchFamily="34" charset="0"/>
              </a:rPr>
              <a:t>Problem: Phone use</a:t>
            </a:r>
          </a:p>
          <a:p>
            <a:pPr marL="0" indent="0">
              <a:lnSpc>
                <a:spcPct val="90000"/>
              </a:lnSpc>
              <a:buNone/>
              <a:defRPr/>
            </a:pPr>
            <a:r>
              <a:rPr lang="en-US" sz="2400" dirty="0">
                <a:solidFill>
                  <a:srgbClr val="FFFFFF"/>
                </a:solidFill>
                <a:latin typeface="Arial Nova" panose="020B0504020202020204" pitchFamily="34" charset="0"/>
              </a:rPr>
              <a:t>Remedies:</a:t>
            </a:r>
          </a:p>
          <a:p>
            <a:pPr marL="347472" lvl="1" indent="-347472">
              <a:lnSpc>
                <a:spcPct val="90000"/>
              </a:lnSpc>
              <a:buClr>
                <a:schemeClr val="tx1"/>
              </a:buClr>
              <a:defRPr/>
            </a:pPr>
            <a:r>
              <a:rPr lang="en-US" sz="1700" dirty="0">
                <a:solidFill>
                  <a:srgbClr val="FFFFFF"/>
                </a:solidFill>
                <a:latin typeface="Arial Nova" panose="020B0504020202020204" pitchFamily="34" charset="0"/>
              </a:rPr>
              <a:t>Relax shoulders</a:t>
            </a:r>
          </a:p>
          <a:p>
            <a:pPr marL="347472" lvl="1" indent="-347472">
              <a:lnSpc>
                <a:spcPct val="90000"/>
              </a:lnSpc>
              <a:buClr>
                <a:schemeClr val="tx1"/>
              </a:buClr>
              <a:defRPr/>
            </a:pPr>
            <a:r>
              <a:rPr lang="en-US" sz="1700" dirty="0">
                <a:solidFill>
                  <a:srgbClr val="FFFFFF"/>
                </a:solidFill>
                <a:latin typeface="Arial Nova" panose="020B0504020202020204" pitchFamily="34" charset="0"/>
              </a:rPr>
              <a:t>Keep head upright</a:t>
            </a:r>
          </a:p>
          <a:p>
            <a:pPr marL="347472" lvl="1" indent="-347472">
              <a:lnSpc>
                <a:spcPct val="90000"/>
              </a:lnSpc>
              <a:buClr>
                <a:schemeClr val="tx1"/>
              </a:buClr>
              <a:defRPr/>
            </a:pPr>
            <a:r>
              <a:rPr lang="en-US" sz="1700" dirty="0">
                <a:solidFill>
                  <a:srgbClr val="FFFFFF"/>
                </a:solidFill>
                <a:latin typeface="Arial Nova" panose="020B0504020202020204" pitchFamily="34" charset="0"/>
              </a:rPr>
              <a:t>Adjust placement of phone to minimize reach</a:t>
            </a:r>
          </a:p>
          <a:p>
            <a:pPr marL="347472" lvl="1" indent="-347472">
              <a:lnSpc>
                <a:spcPct val="90000"/>
              </a:lnSpc>
              <a:buClr>
                <a:schemeClr val="tx1"/>
              </a:buClr>
              <a:defRPr/>
            </a:pPr>
            <a:r>
              <a:rPr lang="en-US" sz="1700" dirty="0">
                <a:solidFill>
                  <a:srgbClr val="FFFFFF"/>
                </a:solidFill>
                <a:latin typeface="Arial Nova" panose="020B0504020202020204" pitchFamily="34" charset="0"/>
              </a:rPr>
              <a:t>Stand up when talking on the phone</a:t>
            </a:r>
          </a:p>
          <a:p>
            <a:pPr marL="857250" lvl="1" indent="-457200">
              <a:lnSpc>
                <a:spcPct val="90000"/>
              </a:lnSpc>
              <a:defRPr/>
            </a:pPr>
            <a:endParaRPr lang="en-US" sz="800" dirty="0">
              <a:solidFill>
                <a:srgbClr val="FFFFFF"/>
              </a:solidFill>
              <a:latin typeface="Arial Nova" panose="020B0504020202020204" pitchFamily="34" charset="0"/>
            </a:endParaRPr>
          </a:p>
          <a:p>
            <a:pPr marL="0" indent="0">
              <a:lnSpc>
                <a:spcPct val="90000"/>
              </a:lnSpc>
              <a:buNone/>
              <a:defRPr/>
            </a:pPr>
            <a:r>
              <a:rPr lang="en-US" sz="2400" dirty="0">
                <a:solidFill>
                  <a:srgbClr val="FFFFFF"/>
                </a:solidFill>
                <a:latin typeface="Arial Nova" panose="020B0504020202020204" pitchFamily="34" charset="0"/>
              </a:rPr>
              <a:t>Products:</a:t>
            </a:r>
          </a:p>
          <a:p>
            <a:pPr marL="347472" lvl="1" indent="-347472">
              <a:lnSpc>
                <a:spcPct val="90000"/>
              </a:lnSpc>
              <a:buClr>
                <a:schemeClr val="tx1"/>
              </a:buClr>
              <a:defRPr/>
            </a:pPr>
            <a:r>
              <a:rPr lang="en-US" sz="1700" dirty="0">
                <a:solidFill>
                  <a:srgbClr val="FFFFFF"/>
                </a:solidFill>
                <a:latin typeface="Arial Nova" panose="020B0504020202020204" pitchFamily="34" charset="0"/>
              </a:rPr>
              <a:t>Use a “hands free” headset</a:t>
            </a:r>
          </a:p>
          <a:p>
            <a:pPr marL="347472" lvl="1" indent="-347472">
              <a:lnSpc>
                <a:spcPct val="90000"/>
              </a:lnSpc>
              <a:buClr>
                <a:schemeClr val="tx1"/>
              </a:buClr>
              <a:defRPr/>
            </a:pPr>
            <a:r>
              <a:rPr lang="en-US" sz="1700" dirty="0">
                <a:solidFill>
                  <a:srgbClr val="FFFFFF"/>
                </a:solidFill>
                <a:latin typeface="Arial Nova" panose="020B0504020202020204" pitchFamily="34" charset="0"/>
              </a:rPr>
              <a:t>Gooseneck phone holder</a:t>
            </a:r>
          </a:p>
          <a:p>
            <a:pPr marL="347472" lvl="1" indent="-347472">
              <a:lnSpc>
                <a:spcPct val="90000"/>
              </a:lnSpc>
              <a:buClr>
                <a:schemeClr val="tx1"/>
              </a:buClr>
              <a:defRPr/>
            </a:pPr>
            <a:r>
              <a:rPr lang="en-US" sz="1700" dirty="0">
                <a:solidFill>
                  <a:srgbClr val="FFFFFF"/>
                </a:solidFill>
                <a:latin typeface="Arial Nova" panose="020B0504020202020204" pitchFamily="34" charset="0"/>
              </a:rPr>
              <a:t>Speakerphone </a:t>
            </a:r>
          </a:p>
          <a:p>
            <a:pPr>
              <a:lnSpc>
                <a:spcPct val="90000"/>
              </a:lnSpc>
              <a:defRPr/>
            </a:pPr>
            <a:endParaRPr lang="en-US" sz="900" dirty="0">
              <a:solidFill>
                <a:srgbClr val="FFFFFF"/>
              </a:solidFill>
            </a:endParaRPr>
          </a:p>
        </p:txBody>
      </p:sp>
      <p:pic>
        <p:nvPicPr>
          <p:cNvPr id="43015" name="Picture 2" descr="man in wheelchair talking on phone with handset held by gooseneck holder attached to table.">
            <a:extLst>
              <a:ext uri="{FF2B5EF4-FFF2-40B4-BE49-F238E27FC236}">
                <a16:creationId xmlns:a16="http://schemas.microsoft.com/office/drawing/2014/main" id="{17A90EFF-F001-4B81-A334-80622609FAFF}"/>
              </a:ext>
            </a:extLst>
          </p:cNvPr>
          <p:cNvPicPr>
            <a:picLocks noChangeAspect="1"/>
          </p:cNvPicPr>
          <p:nvPr/>
        </p:nvPicPr>
        <p:blipFill rotWithShape="1">
          <a:blip r:embed="rId4">
            <a:extLst>
              <a:ext uri="{28A0092B-C50C-407E-A947-70E740481C1C}">
                <a14:useLocalDpi xmlns:a14="http://schemas.microsoft.com/office/drawing/2010/main" val="0"/>
              </a:ext>
            </a:extLst>
          </a:blip>
          <a:srcRect r="-3"/>
          <a:stretch/>
        </p:blipFill>
        <p:spPr bwMode="auto">
          <a:xfrm>
            <a:off x="4241830" y="619432"/>
            <a:ext cx="3703320" cy="28471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lide Number Placeholder 5">
            <a:extLst>
              <a:ext uri="{FF2B5EF4-FFF2-40B4-BE49-F238E27FC236}">
                <a16:creationId xmlns:a16="http://schemas.microsoft.com/office/drawing/2014/main" id="{4BF39F6E-89BF-4813-8054-38551F8446C2}"/>
              </a:ext>
            </a:extLst>
          </p:cNvPr>
          <p:cNvSpPr>
            <a:spLocks noGrp="1"/>
          </p:cNvSpPr>
          <p:nvPr>
            <p:ph type="sldNum" sz="quarter" idx="10"/>
          </p:nvPr>
        </p:nvSpPr>
        <p:spPr bwMode="auto">
          <a:xfrm>
            <a:off x="11200592" y="95693"/>
            <a:ext cx="544875" cy="39407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56AD2382-092A-4467-B96C-E33DB8E31B36}" type="slidenum">
              <a:rPr lang="en-US" altLang="en-US" sz="1800">
                <a:solidFill>
                  <a:schemeClr val="accent2"/>
                </a:solidFill>
                <a:latin typeface="+mn-lt"/>
                <a:cs typeface="+mn-cs"/>
              </a:rPr>
              <a:pPr>
                <a:spcAft>
                  <a:spcPts val="600"/>
                </a:spcAft>
              </a:pPr>
              <a:t>29</a:t>
            </a:fld>
            <a:endParaRPr lang="en-US" altLang="en-US" sz="1800">
              <a:solidFill>
                <a:schemeClr val="accent2"/>
              </a:solidFill>
              <a:latin typeface="+mn-lt"/>
              <a:cs typeface="+mn-cs"/>
            </a:endParaRPr>
          </a:p>
        </p:txBody>
      </p:sp>
      <p:pic>
        <p:nvPicPr>
          <p:cNvPr id="43012" name="Picture 1" descr="woman using a headset and looking in a file drawer">
            <a:extLst>
              <a:ext uri="{FF2B5EF4-FFF2-40B4-BE49-F238E27FC236}">
                <a16:creationId xmlns:a16="http://schemas.microsoft.com/office/drawing/2014/main" id="{8503F503-BBA2-47BC-9850-A44BC82580C2}"/>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b="-3"/>
          <a:stretch/>
        </p:blipFill>
        <p:spPr bwMode="auto">
          <a:xfrm>
            <a:off x="4241819" y="3562350"/>
            <a:ext cx="3703320" cy="28254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 descr="gooseneck holding cell phone attached to work table">
            <a:extLst>
              <a:ext uri="{FF2B5EF4-FFF2-40B4-BE49-F238E27FC236}">
                <a16:creationId xmlns:a16="http://schemas.microsoft.com/office/drawing/2014/main" id="{E1F8CD84-3C49-4EC7-802F-0BAD869ECF3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bwMode="auto">
          <a:xfrm>
            <a:off x="8042505" y="619432"/>
            <a:ext cx="3702973" cy="577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Definition of ergonomics</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p:txBody>
          <a:bodyPr>
            <a:normAutofit/>
          </a:bodyPr>
          <a:lstStyle/>
          <a:p>
            <a:pPr marL="0" indent="0">
              <a:buNone/>
            </a:pPr>
            <a:r>
              <a:rPr lang="en-US" sz="2400" b="1" dirty="0"/>
              <a:t>Ergonomics is the science of fitting jobs to people</a:t>
            </a:r>
          </a:p>
          <a:p>
            <a:pPr>
              <a:buFont typeface="Wingdings" panose="05000000000000000000" pitchFamily="2" charset="2"/>
              <a:buChar char="§"/>
            </a:pPr>
            <a:r>
              <a:rPr lang="en-US" sz="2400" dirty="0"/>
              <a:t>Human Factors is concerned with the application of what we know about people, their abilities, characteristics, and limitations to the design of equipment they use, environments in which they function, and jobs they perform. (Human Factors and Ergonomics Society) </a:t>
            </a:r>
          </a:p>
          <a:p>
            <a:pPr>
              <a:buFont typeface="Wingdings" panose="05000000000000000000" pitchFamily="2" charset="2"/>
              <a:buChar char="§"/>
            </a:pPr>
            <a:r>
              <a:rPr lang="en-US" sz="2400" dirty="0"/>
              <a:t>An applied science concerned with designing and arranging things people use so that the people and things interact most efficiently and safely. (Merriam-Webster)</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05830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2" name="Rectangle 74">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8613" name="Rectangle 76">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8614" name="Rectangle 78">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8615" name="Rectangle 80">
            <a:extLst>
              <a:ext uri="{FF2B5EF4-FFF2-40B4-BE49-F238E27FC236}">
                <a16:creationId xmlns:a16="http://schemas.microsoft.com/office/drawing/2014/main" id="{C61FDE54-4204-4D08-A7FE-3ADFDAE64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3AB084A1-F3A2-4BF8-BB6A-E677B5BD7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E0965C0-22E8-4A47-9A17-4E6078D00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036" name="Title 1">
            <a:extLst>
              <a:ext uri="{FF2B5EF4-FFF2-40B4-BE49-F238E27FC236}">
                <a16:creationId xmlns:a16="http://schemas.microsoft.com/office/drawing/2014/main" id="{34BEEF5E-E10E-4E5C-B22F-4128D9F489BB}"/>
              </a:ext>
            </a:extLst>
          </p:cNvPr>
          <p:cNvSpPr txBox="1">
            <a:spLocks noGrp="1"/>
          </p:cNvSpPr>
          <p:nvPr>
            <p:ph type="title" idx="4294967295"/>
          </p:nvPr>
        </p:nvSpPr>
        <p:spPr bwMode="auto">
          <a:xfrm>
            <a:off x="803189" y="1209184"/>
            <a:ext cx="3418227" cy="47344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Ergonomics — Reading Papers</a:t>
            </a:r>
          </a:p>
        </p:txBody>
      </p:sp>
      <p:sp>
        <p:nvSpPr>
          <p:cNvPr id="87" name="Rectangle 86">
            <a:extLst>
              <a:ext uri="{FF2B5EF4-FFF2-40B4-BE49-F238E27FC236}">
                <a16:creationId xmlns:a16="http://schemas.microsoft.com/office/drawing/2014/main" id="{03D63C01-EC27-44CF-85D4-0C65696F1D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7B57BCC7-232D-4B6C-920B-D0696A3C8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78E8CD9E-3CE2-487B-AA8E-6E386CD19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4038" name="Picture 4">
            <a:extLst>
              <a:ext uri="{FF2B5EF4-FFF2-40B4-BE49-F238E27FC236}">
                <a16:creationId xmlns:a16="http://schemas.microsoft.com/office/drawing/2014/main" id="{4158F8B9-1A6E-42A4-BF11-CA063CBA0C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98022" y="780711"/>
            <a:ext cx="2167476" cy="21674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92">
            <a:extLst>
              <a:ext uri="{FF2B5EF4-FFF2-40B4-BE49-F238E27FC236}">
                <a16:creationId xmlns:a16="http://schemas.microsoft.com/office/drawing/2014/main" id="{E8F42A1F-0F67-4856-AEB3-D2AC390D2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7" name="Picture 1">
            <a:extLst>
              <a:ext uri="{FF2B5EF4-FFF2-40B4-BE49-F238E27FC236}">
                <a16:creationId xmlns:a16="http://schemas.microsoft.com/office/drawing/2014/main" id="{077F6B41-58EE-4A95-8423-82CF9A3B37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278627" y="798102"/>
            <a:ext cx="3220842" cy="21500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94">
            <a:extLst>
              <a:ext uri="{FF2B5EF4-FFF2-40B4-BE49-F238E27FC236}">
                <a16:creationId xmlns:a16="http://schemas.microsoft.com/office/drawing/2014/main" id="{E18DC9CC-CE0B-48A6-8164-0D10E9E6C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Content Placeholder 2">
            <a:extLst>
              <a:ext uri="{FF2B5EF4-FFF2-40B4-BE49-F238E27FC236}">
                <a16:creationId xmlns:a16="http://schemas.microsoft.com/office/drawing/2014/main" id="{2B6E3F4A-CBF1-40E9-A9C5-384F5B28A70E}"/>
              </a:ext>
            </a:extLst>
          </p:cNvPr>
          <p:cNvSpPr>
            <a:spLocks noGrp="1"/>
          </p:cNvSpPr>
          <p:nvPr>
            <p:ph idx="1"/>
          </p:nvPr>
        </p:nvSpPr>
        <p:spPr>
          <a:xfrm>
            <a:off x="4561870" y="3811066"/>
            <a:ext cx="6864154" cy="2800477"/>
          </a:xfrm>
        </p:spPr>
        <p:txBody>
          <a:bodyPr vert="horz" lIns="91440" tIns="45720" rIns="91440" bIns="45720" rtlCol="0" anchor="ctr">
            <a:noAutofit/>
          </a:bodyPr>
          <a:lstStyle/>
          <a:p>
            <a:pPr marL="0" indent="0">
              <a:lnSpc>
                <a:spcPct val="90000"/>
              </a:lnSpc>
              <a:buNone/>
              <a:defRPr/>
            </a:pPr>
            <a:r>
              <a:rPr lang="en-US" sz="2400" dirty="0">
                <a:solidFill>
                  <a:srgbClr val="002060"/>
                </a:solidFill>
                <a:latin typeface="Arial Nova" panose="020B0504020202020204" pitchFamily="34" charset="0"/>
              </a:rPr>
              <a:t>Problem: Reading documents</a:t>
            </a:r>
          </a:p>
          <a:p>
            <a:pPr marL="0" indent="0">
              <a:lnSpc>
                <a:spcPct val="90000"/>
              </a:lnSpc>
              <a:buNone/>
              <a:defRPr/>
            </a:pPr>
            <a:r>
              <a:rPr lang="en-US" sz="2400" dirty="0">
                <a:solidFill>
                  <a:srgbClr val="002060"/>
                </a:solidFill>
                <a:latin typeface="Arial Nova" panose="020B0504020202020204" pitchFamily="34" charset="0"/>
              </a:rPr>
              <a:t>Remedies:</a:t>
            </a:r>
          </a:p>
          <a:p>
            <a:pPr marL="347472" lvl="1" indent="-347472">
              <a:lnSpc>
                <a:spcPct val="90000"/>
              </a:lnSpc>
              <a:buClr>
                <a:srgbClr val="002060"/>
              </a:buClr>
              <a:defRPr/>
            </a:pPr>
            <a:r>
              <a:rPr lang="en-US" sz="1800" dirty="0">
                <a:solidFill>
                  <a:srgbClr val="002060"/>
                </a:solidFill>
                <a:latin typeface="Arial Nova" panose="020B0504020202020204" pitchFamily="34" charset="0"/>
              </a:rPr>
              <a:t>Keep head upright</a:t>
            </a:r>
          </a:p>
          <a:p>
            <a:pPr marL="347472" lvl="1" indent="-347472">
              <a:lnSpc>
                <a:spcPct val="90000"/>
              </a:lnSpc>
              <a:buClr>
                <a:srgbClr val="002060"/>
              </a:buClr>
              <a:defRPr/>
            </a:pPr>
            <a:r>
              <a:rPr lang="en-US" sz="1800" dirty="0">
                <a:solidFill>
                  <a:srgbClr val="002060"/>
                </a:solidFill>
                <a:latin typeface="Arial Nova" panose="020B0504020202020204" pitchFamily="34" charset="0"/>
              </a:rPr>
              <a:t>Slant documents to read</a:t>
            </a:r>
          </a:p>
          <a:p>
            <a:pPr marL="347472" lvl="1" indent="-347472">
              <a:lnSpc>
                <a:spcPct val="90000"/>
              </a:lnSpc>
              <a:buClr>
                <a:srgbClr val="002060"/>
              </a:buClr>
              <a:defRPr/>
            </a:pPr>
            <a:r>
              <a:rPr lang="en-US" sz="1800" dirty="0">
                <a:solidFill>
                  <a:srgbClr val="002060"/>
                </a:solidFill>
                <a:latin typeface="Arial Nova" panose="020B0504020202020204" pitchFamily="34" charset="0"/>
              </a:rPr>
              <a:t>Stand up or move to another chair if not needing computer</a:t>
            </a:r>
          </a:p>
          <a:p>
            <a:pPr marL="0" indent="0">
              <a:lnSpc>
                <a:spcPct val="90000"/>
              </a:lnSpc>
              <a:buNone/>
              <a:defRPr/>
            </a:pPr>
            <a:r>
              <a:rPr lang="en-US" sz="2400" dirty="0">
                <a:solidFill>
                  <a:srgbClr val="002060"/>
                </a:solidFill>
                <a:latin typeface="Arial Nova" panose="020B0504020202020204" pitchFamily="34" charset="0"/>
              </a:rPr>
              <a:t>Products:</a:t>
            </a:r>
          </a:p>
          <a:p>
            <a:pPr marL="347472" lvl="1" indent="-347472">
              <a:lnSpc>
                <a:spcPct val="90000"/>
              </a:lnSpc>
              <a:buClr>
                <a:srgbClr val="002060"/>
              </a:buClr>
              <a:defRPr/>
            </a:pPr>
            <a:r>
              <a:rPr lang="en-US" sz="1800" dirty="0">
                <a:solidFill>
                  <a:srgbClr val="002060"/>
                </a:solidFill>
                <a:latin typeface="Arial Nova" panose="020B0504020202020204" pitchFamily="34" charset="0"/>
              </a:rPr>
              <a:t>Book/Copy holders</a:t>
            </a:r>
          </a:p>
          <a:p>
            <a:pPr marL="347472" lvl="1" indent="-347472">
              <a:lnSpc>
                <a:spcPct val="90000"/>
              </a:lnSpc>
              <a:buClr>
                <a:srgbClr val="002060"/>
              </a:buClr>
              <a:defRPr/>
            </a:pPr>
            <a:r>
              <a:rPr lang="en-US" sz="1800" dirty="0">
                <a:solidFill>
                  <a:srgbClr val="002060"/>
                </a:solidFill>
                <a:latin typeface="Arial Nova" panose="020B0504020202020204" pitchFamily="34" charset="0"/>
              </a:rPr>
              <a:t>Get creative — Use your cookbook holder!</a:t>
            </a:r>
          </a:p>
          <a:p>
            <a:pPr marL="857250" lvl="1" indent="-457200">
              <a:lnSpc>
                <a:spcPct val="90000"/>
              </a:lnSpc>
              <a:defRPr/>
            </a:pPr>
            <a:endParaRPr lang="en-US" sz="800" dirty="0">
              <a:solidFill>
                <a:srgbClr val="002060"/>
              </a:solidFill>
            </a:endParaRPr>
          </a:p>
          <a:p>
            <a:pPr marL="857250" lvl="1" indent="-457200">
              <a:lnSpc>
                <a:spcPct val="90000"/>
              </a:lnSpc>
              <a:defRPr/>
            </a:pPr>
            <a:endParaRPr lang="en-US" sz="800" dirty="0">
              <a:solidFill>
                <a:srgbClr val="002060"/>
              </a:solidFill>
            </a:endParaRPr>
          </a:p>
          <a:p>
            <a:pPr>
              <a:lnSpc>
                <a:spcPct val="90000"/>
              </a:lnSpc>
              <a:defRPr/>
            </a:pPr>
            <a:endParaRPr lang="en-US" sz="800" dirty="0">
              <a:solidFill>
                <a:srgbClr val="002060"/>
              </a:solidFill>
            </a:endParaRPr>
          </a:p>
        </p:txBody>
      </p:sp>
      <p:sp>
        <p:nvSpPr>
          <p:cNvPr id="44035" name="Slide Number Placeholder 5">
            <a:extLst>
              <a:ext uri="{FF2B5EF4-FFF2-40B4-BE49-F238E27FC236}">
                <a16:creationId xmlns:a16="http://schemas.microsoft.com/office/drawing/2014/main" id="{1617B9DA-0D5A-487B-890B-C73DEA936727}"/>
              </a:ext>
            </a:extLst>
          </p:cNvPr>
          <p:cNvSpPr>
            <a:spLocks noGrp="1"/>
          </p:cNvSpPr>
          <p:nvPr>
            <p:ph type="sldNum" sz="quarter" idx="10"/>
          </p:nvPr>
        </p:nvSpPr>
        <p:spPr bwMode="auto">
          <a:xfrm>
            <a:off x="10686609" y="73477"/>
            <a:ext cx="10525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110A3A20-0F68-44D2-ADA2-4489DEF962AA}" type="slidenum">
              <a:rPr lang="en-US" altLang="en-US" sz="1800">
                <a:solidFill>
                  <a:schemeClr val="accent2"/>
                </a:solidFill>
                <a:latin typeface="+mn-lt"/>
                <a:cs typeface="+mn-cs"/>
              </a:rPr>
              <a:pPr>
                <a:spcAft>
                  <a:spcPts val="600"/>
                </a:spcAft>
              </a:pPr>
              <a:t>30</a:t>
            </a:fld>
            <a:endParaRPr lang="en-US" altLang="en-US" sz="1800">
              <a:solidFill>
                <a:schemeClr val="accent2"/>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2" name="Rectangle 81">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53BAE6FE-B69B-49E6-B733-7431539EC979}"/>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rotWithShape="1">
          <a:blip r:embed="rId4" cstate="print"/>
          <a:srcRect t="16620" r="9091" b="32243"/>
          <a:stretch/>
        </p:blipFill>
        <p:spPr bwMode="auto">
          <a:xfrm>
            <a:off x="20" y="10"/>
            <a:ext cx="12191980" cy="6857990"/>
          </a:xfrm>
          <a:prstGeom prst="rect">
            <a:avLst/>
          </a:prstGeom>
        </p:spPr>
        <p:style>
          <a:lnRef idx="0">
            <a:schemeClr val="accent6"/>
          </a:lnRef>
          <a:fillRef idx="3">
            <a:schemeClr val="accent6"/>
          </a:fillRef>
          <a:effectRef idx="3">
            <a:schemeClr val="accent6"/>
          </a:effectRef>
          <a:fontRef idx="minor">
            <a:schemeClr val="lt1"/>
          </a:fontRef>
        </p:style>
      </p:pic>
      <p:grpSp>
        <p:nvGrpSpPr>
          <p:cNvPr id="84" name="Group 83">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5" name="Rectangle 84">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45061" name="Title 1">
            <a:extLst>
              <a:ext uri="{FF2B5EF4-FFF2-40B4-BE49-F238E27FC236}">
                <a16:creationId xmlns:a16="http://schemas.microsoft.com/office/drawing/2014/main" id="{FB62D3DE-0B36-49A3-9983-5C34DA6306C2}"/>
              </a:ext>
            </a:extLst>
          </p:cNvPr>
          <p:cNvSpPr txBox="1">
            <a:spLocks noGrp="1"/>
          </p:cNvSpPr>
          <p:nvPr>
            <p:ph type="title" idx="4294967295"/>
          </p:nvPr>
        </p:nvSpPr>
        <p:spPr bwMode="auto">
          <a:xfrm>
            <a:off x="584200" y="1006956"/>
            <a:ext cx="3412067" cy="13721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Ergonomics — </a:t>
            </a:r>
            <a:br>
              <a:rPr lang="en-US" altLang="en-US" sz="3200" dirty="0">
                <a:solidFill>
                  <a:schemeClr val="bg1"/>
                </a:solidFill>
                <a:latin typeface="+mj-lt"/>
                <a:cs typeface="+mj-cs"/>
              </a:rPr>
            </a:br>
            <a:r>
              <a:rPr lang="en-US" altLang="en-US" sz="3200" dirty="0">
                <a:solidFill>
                  <a:schemeClr val="bg1"/>
                </a:solidFill>
                <a:latin typeface="+mj-lt"/>
                <a:cs typeface="+mj-cs"/>
              </a:rPr>
              <a:t>Eye Strain</a:t>
            </a:r>
          </a:p>
        </p:txBody>
      </p:sp>
      <p:sp>
        <p:nvSpPr>
          <p:cNvPr id="45059" name="Slide Number Placeholder 5">
            <a:extLst>
              <a:ext uri="{FF2B5EF4-FFF2-40B4-BE49-F238E27FC236}">
                <a16:creationId xmlns:a16="http://schemas.microsoft.com/office/drawing/2014/main" id="{B6B61ECA-17EA-4C48-9D3C-F114375A1B6C}"/>
              </a:ext>
            </a:extLst>
          </p:cNvPr>
          <p:cNvSpPr>
            <a:spLocks noGrp="1"/>
          </p:cNvSpPr>
          <p:nvPr>
            <p:ph type="sldNum" sz="quarter" idx="10"/>
          </p:nvPr>
        </p:nvSpPr>
        <p:spPr bwMode="auto">
          <a:xfrm>
            <a:off x="3454400" y="766071"/>
            <a:ext cx="54487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BE2B5FDA-7D97-4CFF-A26A-2194D1888EC7}" type="slidenum">
              <a:rPr lang="en-US" altLang="en-US" sz="1800">
                <a:solidFill>
                  <a:schemeClr val="accent2"/>
                </a:solidFill>
                <a:latin typeface="+mn-lt"/>
                <a:cs typeface="+mn-cs"/>
              </a:rPr>
              <a:pPr>
                <a:spcAft>
                  <a:spcPts val="600"/>
                </a:spcAft>
              </a:pPr>
              <a:t>31</a:t>
            </a:fld>
            <a:endParaRPr lang="en-US" altLang="en-US" sz="1800" dirty="0">
              <a:solidFill>
                <a:schemeClr val="accent2"/>
              </a:solidFill>
              <a:latin typeface="+mn-lt"/>
              <a:cs typeface="+mn-cs"/>
            </a:endParaRPr>
          </a:p>
        </p:txBody>
      </p:sp>
      <p:sp>
        <p:nvSpPr>
          <p:cNvPr id="45058" name="Content Placeholder 2">
            <a:extLst>
              <a:ext uri="{FF2B5EF4-FFF2-40B4-BE49-F238E27FC236}">
                <a16:creationId xmlns:a16="http://schemas.microsoft.com/office/drawing/2014/main" id="{7CCE3B0E-6519-4FDB-9F01-1F9390541A68}"/>
              </a:ext>
            </a:extLst>
          </p:cNvPr>
          <p:cNvSpPr>
            <a:spLocks noGrp="1"/>
          </p:cNvSpPr>
          <p:nvPr>
            <p:ph idx="1"/>
          </p:nvPr>
        </p:nvSpPr>
        <p:spPr>
          <a:xfrm>
            <a:off x="581193" y="2192595"/>
            <a:ext cx="3415074" cy="4047338"/>
          </a:xfrm>
        </p:spPr>
        <p:txBody>
          <a:bodyPr vert="horz" lIns="91440" tIns="45720" rIns="91440" bIns="45720" rtlCol="0" anchor="ctr">
            <a:normAutofit fontScale="92500" lnSpcReduction="10000"/>
          </a:bodyPr>
          <a:lstStyle/>
          <a:p>
            <a:pPr marL="0" indent="0">
              <a:lnSpc>
                <a:spcPct val="90000"/>
              </a:lnSpc>
              <a:buNone/>
            </a:pPr>
            <a:r>
              <a:rPr lang="en-US" altLang="en-US" sz="2600" dirty="0">
                <a:solidFill>
                  <a:schemeClr val="bg1"/>
                </a:solidFill>
                <a:latin typeface="Arial Nova" panose="020B0504020202020204" pitchFamily="34" charset="0"/>
              </a:rPr>
              <a:t>Problem: Eye strain</a:t>
            </a:r>
          </a:p>
          <a:p>
            <a:pPr marL="0" indent="0">
              <a:lnSpc>
                <a:spcPct val="90000"/>
              </a:lnSpc>
              <a:buNone/>
            </a:pPr>
            <a:r>
              <a:rPr lang="en-US" altLang="en-US" sz="2600" dirty="0">
                <a:solidFill>
                  <a:schemeClr val="bg1"/>
                </a:solidFill>
                <a:latin typeface="Arial Nova" panose="020B0504020202020204" pitchFamily="34" charset="0"/>
              </a:rPr>
              <a:t>Remedies:</a:t>
            </a:r>
          </a:p>
          <a:p>
            <a:pPr marL="347472" lvl="1" indent="-347472">
              <a:lnSpc>
                <a:spcPct val="90000"/>
              </a:lnSpc>
              <a:buClr>
                <a:schemeClr val="bg1"/>
              </a:buClr>
              <a:buFont typeface="Wingdings" panose="05000000000000000000" pitchFamily="2" charset="2"/>
              <a:buChar char="§"/>
            </a:pPr>
            <a:r>
              <a:rPr lang="en-US" altLang="en-US" sz="2000" dirty="0">
                <a:solidFill>
                  <a:schemeClr val="bg1"/>
                </a:solidFill>
                <a:latin typeface="Arial Nova" panose="020B0504020202020204" pitchFamily="34" charset="0"/>
              </a:rPr>
              <a:t>Reposition monitor  </a:t>
            </a:r>
          </a:p>
          <a:p>
            <a:pPr marL="347472" lvl="1" indent="-347472">
              <a:lnSpc>
                <a:spcPct val="90000"/>
              </a:lnSpc>
              <a:buClr>
                <a:schemeClr val="bg1"/>
              </a:buClr>
              <a:buFont typeface="Wingdings" panose="05000000000000000000" pitchFamily="2" charset="2"/>
              <a:buChar char="§"/>
            </a:pPr>
            <a:r>
              <a:rPr lang="en-US" altLang="en-US" sz="2000" dirty="0">
                <a:solidFill>
                  <a:schemeClr val="bg1"/>
                </a:solidFill>
                <a:latin typeface="Arial Nova" panose="020B0504020202020204" pitchFamily="34" charset="0"/>
              </a:rPr>
              <a:t>Clean monitor</a:t>
            </a:r>
          </a:p>
          <a:p>
            <a:pPr marL="347472" lvl="1" indent="-347472">
              <a:lnSpc>
                <a:spcPct val="90000"/>
              </a:lnSpc>
              <a:spcAft>
                <a:spcPts val="1200"/>
              </a:spcAft>
              <a:buClr>
                <a:schemeClr val="bg1"/>
              </a:buClr>
              <a:buFont typeface="Wingdings" panose="05000000000000000000" pitchFamily="2" charset="2"/>
              <a:buChar char="§"/>
            </a:pPr>
            <a:r>
              <a:rPr lang="en-US" altLang="en-US" sz="2000" dirty="0">
                <a:solidFill>
                  <a:schemeClr val="bg1"/>
                </a:solidFill>
                <a:latin typeface="Arial Nova" panose="020B0504020202020204" pitchFamily="34" charset="0"/>
              </a:rPr>
              <a:t>Reduce glare</a:t>
            </a:r>
          </a:p>
          <a:p>
            <a:pPr marL="0" indent="0">
              <a:lnSpc>
                <a:spcPct val="90000"/>
              </a:lnSpc>
              <a:buNone/>
            </a:pPr>
            <a:r>
              <a:rPr lang="en-US" altLang="en-US" sz="2600" dirty="0">
                <a:solidFill>
                  <a:schemeClr val="bg1"/>
                </a:solidFill>
                <a:latin typeface="Arial Nova" panose="020B0504020202020204" pitchFamily="34" charset="0"/>
              </a:rPr>
              <a:t>Products:</a:t>
            </a:r>
          </a:p>
          <a:p>
            <a:pPr marL="347472" lvl="1" indent="-347472">
              <a:lnSpc>
                <a:spcPct val="90000"/>
              </a:lnSpc>
              <a:buClr>
                <a:schemeClr val="bg1"/>
              </a:buClr>
              <a:buFont typeface="Wingdings" panose="05000000000000000000" pitchFamily="2" charset="2"/>
              <a:buChar char="§"/>
            </a:pPr>
            <a:r>
              <a:rPr lang="en-US" altLang="en-US" sz="2000" dirty="0">
                <a:solidFill>
                  <a:schemeClr val="bg1"/>
                </a:solidFill>
                <a:latin typeface="Arial Nova" panose="020B0504020202020204" pitchFamily="34" charset="0"/>
              </a:rPr>
              <a:t>Monitor riser or arm</a:t>
            </a:r>
          </a:p>
          <a:p>
            <a:pPr marL="347472" lvl="1" indent="-347472">
              <a:lnSpc>
                <a:spcPct val="90000"/>
              </a:lnSpc>
              <a:buClr>
                <a:schemeClr val="bg1"/>
              </a:buClr>
              <a:buFont typeface="Wingdings" panose="05000000000000000000" pitchFamily="2" charset="2"/>
              <a:buChar char="§"/>
            </a:pPr>
            <a:r>
              <a:rPr lang="en-US" altLang="en-US" sz="2000" dirty="0">
                <a:solidFill>
                  <a:schemeClr val="bg1"/>
                </a:solidFill>
                <a:latin typeface="Arial Nova" panose="020B0504020202020204" pitchFamily="34" charset="0"/>
              </a:rPr>
              <a:t>Task lighting</a:t>
            </a:r>
          </a:p>
          <a:p>
            <a:pPr marL="347472" lvl="1" indent="-347472">
              <a:lnSpc>
                <a:spcPct val="90000"/>
              </a:lnSpc>
              <a:buClr>
                <a:schemeClr val="bg1"/>
              </a:buClr>
              <a:buFont typeface="Wingdings" panose="05000000000000000000" pitchFamily="2" charset="2"/>
              <a:buChar char="§"/>
            </a:pPr>
            <a:r>
              <a:rPr lang="en-US" altLang="en-US" sz="2000" dirty="0">
                <a:solidFill>
                  <a:schemeClr val="bg1"/>
                </a:solidFill>
                <a:latin typeface="Arial Nova" panose="020B0504020202020204" pitchFamily="34" charset="0"/>
              </a:rPr>
              <a:t>Window shades</a:t>
            </a:r>
          </a:p>
          <a:p>
            <a:pPr marL="347472" lvl="1" indent="-347472">
              <a:lnSpc>
                <a:spcPct val="90000"/>
              </a:lnSpc>
              <a:buClr>
                <a:schemeClr val="bg1"/>
              </a:buClr>
              <a:buFont typeface="Wingdings" panose="05000000000000000000" pitchFamily="2" charset="2"/>
              <a:buChar char="§"/>
            </a:pPr>
            <a:r>
              <a:rPr lang="en-US" altLang="en-US" sz="2000" dirty="0">
                <a:solidFill>
                  <a:schemeClr val="bg1"/>
                </a:solidFill>
                <a:latin typeface="Arial Nova" panose="020B0504020202020204" pitchFamily="34" charset="0"/>
              </a:rPr>
              <a:t>Anti-glare filter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084" name="Title 1">
            <a:extLst>
              <a:ext uri="{FF2B5EF4-FFF2-40B4-BE49-F238E27FC236}">
                <a16:creationId xmlns:a16="http://schemas.microsoft.com/office/drawing/2014/main" id="{14FA4B87-A3CD-4AB1-A9E0-E91E0A1C23D7}"/>
              </a:ext>
            </a:extLst>
          </p:cNvPr>
          <p:cNvSpPr txBox="1">
            <a:spLocks noGrp="1"/>
          </p:cNvSpPr>
          <p:nvPr>
            <p:ph type="title" idx="4294967295"/>
          </p:nvPr>
        </p:nvSpPr>
        <p:spPr bwMode="auto">
          <a:xfrm>
            <a:off x="581192" y="702156"/>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Ergonomics — Fatigue</a:t>
            </a:r>
          </a:p>
        </p:txBody>
      </p:sp>
      <p:sp>
        <p:nvSpPr>
          <p:cNvPr id="46082" name="Content Placeholder 2">
            <a:extLst>
              <a:ext uri="{FF2B5EF4-FFF2-40B4-BE49-F238E27FC236}">
                <a16:creationId xmlns:a16="http://schemas.microsoft.com/office/drawing/2014/main" id="{7A32A124-EBE2-4035-8C68-95456D6E2850}"/>
              </a:ext>
            </a:extLst>
          </p:cNvPr>
          <p:cNvSpPr>
            <a:spLocks noGrp="1"/>
          </p:cNvSpPr>
          <p:nvPr>
            <p:ph idx="1"/>
          </p:nvPr>
        </p:nvSpPr>
        <p:spPr>
          <a:xfrm>
            <a:off x="581192" y="2680562"/>
            <a:ext cx="7225075" cy="3678303"/>
          </a:xfrm>
        </p:spPr>
        <p:txBody>
          <a:bodyPr vert="horz" lIns="91440" tIns="45720" rIns="91440" bIns="45720" rtlCol="0" anchor="ctr">
            <a:noAutofit/>
          </a:bodyPr>
          <a:lstStyle/>
          <a:p>
            <a:pPr marL="0" indent="0">
              <a:lnSpc>
                <a:spcPct val="90000"/>
              </a:lnSpc>
              <a:buNone/>
            </a:pPr>
            <a:r>
              <a:rPr lang="en-US" altLang="en-US" sz="2400" dirty="0">
                <a:solidFill>
                  <a:srgbClr val="002060"/>
                </a:solidFill>
                <a:latin typeface="Arial Nova" panose="020B0504020202020204" pitchFamily="34" charset="0"/>
              </a:rPr>
              <a:t>Problem: Fatigue</a:t>
            </a:r>
          </a:p>
          <a:p>
            <a:pPr marL="0" indent="0">
              <a:lnSpc>
                <a:spcPct val="90000"/>
              </a:lnSpc>
              <a:buNone/>
            </a:pPr>
            <a:r>
              <a:rPr lang="en-US" altLang="en-US" sz="2400" dirty="0">
                <a:solidFill>
                  <a:srgbClr val="002060"/>
                </a:solidFill>
                <a:latin typeface="Arial Nova" panose="020B0504020202020204" pitchFamily="34" charset="0"/>
              </a:rPr>
              <a:t>Remedies:</a:t>
            </a:r>
          </a:p>
          <a:p>
            <a:pPr marL="347472" lvl="1" indent="-347472">
              <a:lnSpc>
                <a:spcPct val="90000"/>
              </a:lnSpc>
              <a:buClr>
                <a:srgbClr val="002060"/>
              </a:buClr>
            </a:pPr>
            <a:r>
              <a:rPr lang="en-US" altLang="en-US" sz="2200" dirty="0">
                <a:solidFill>
                  <a:srgbClr val="002060"/>
                </a:solidFill>
                <a:latin typeface="Arial Nova" panose="020B0504020202020204" pitchFamily="34" charset="0"/>
              </a:rPr>
              <a:t>Occasional changes in posture</a:t>
            </a:r>
          </a:p>
          <a:p>
            <a:pPr marL="347472" lvl="1" indent="-347472">
              <a:lnSpc>
                <a:spcPct val="90000"/>
              </a:lnSpc>
              <a:buClr>
                <a:srgbClr val="002060"/>
              </a:buClr>
            </a:pPr>
            <a:r>
              <a:rPr lang="en-US" altLang="en-US" sz="2200" dirty="0">
                <a:solidFill>
                  <a:srgbClr val="002060"/>
                </a:solidFill>
                <a:latin typeface="Arial Nova" panose="020B0504020202020204" pitchFamily="34" charset="0"/>
              </a:rPr>
              <a:t>Alternate sit/stand</a:t>
            </a:r>
          </a:p>
          <a:p>
            <a:pPr marL="347472" lvl="1" indent="-347472">
              <a:lnSpc>
                <a:spcPct val="90000"/>
              </a:lnSpc>
              <a:buClr>
                <a:srgbClr val="002060"/>
              </a:buClr>
            </a:pPr>
            <a:r>
              <a:rPr lang="en-US" altLang="en-US" sz="2200" dirty="0">
                <a:solidFill>
                  <a:srgbClr val="002060"/>
                </a:solidFill>
                <a:latin typeface="Arial Nova" panose="020B0504020202020204" pitchFamily="34" charset="0"/>
              </a:rPr>
              <a:t>Micro-breaks/recovery pauses</a:t>
            </a:r>
          </a:p>
          <a:p>
            <a:pPr marL="347472" lvl="1" indent="-347472">
              <a:lnSpc>
                <a:spcPct val="90000"/>
              </a:lnSpc>
              <a:buClr>
                <a:srgbClr val="002060"/>
              </a:buClr>
            </a:pPr>
            <a:r>
              <a:rPr lang="en-US" altLang="en-US" sz="2200" dirty="0">
                <a:solidFill>
                  <a:srgbClr val="002060"/>
                </a:solidFill>
                <a:latin typeface="Arial Nova" panose="020B0504020202020204" pitchFamily="34" charset="0"/>
              </a:rPr>
              <a:t>Stretching</a:t>
            </a:r>
          </a:p>
          <a:p>
            <a:pPr marL="0" indent="0">
              <a:lnSpc>
                <a:spcPct val="90000"/>
              </a:lnSpc>
              <a:buNone/>
            </a:pPr>
            <a:r>
              <a:rPr lang="en-US" altLang="en-US" sz="2400" dirty="0">
                <a:solidFill>
                  <a:srgbClr val="002060"/>
                </a:solidFill>
                <a:latin typeface="Arial Nova" panose="020B0504020202020204" pitchFamily="34" charset="0"/>
              </a:rPr>
              <a:t>Products:</a:t>
            </a:r>
          </a:p>
          <a:p>
            <a:pPr marL="347472" lvl="1" indent="-347472">
              <a:lnSpc>
                <a:spcPct val="90000"/>
              </a:lnSpc>
              <a:buClr>
                <a:srgbClr val="002060"/>
              </a:buClr>
            </a:pPr>
            <a:r>
              <a:rPr lang="en-US" altLang="en-US" sz="2200" dirty="0">
                <a:solidFill>
                  <a:srgbClr val="002060"/>
                </a:solidFill>
                <a:latin typeface="Arial Nova" panose="020B0504020202020204" pitchFamily="34" charset="0"/>
              </a:rPr>
              <a:t>Adjustable height workstation</a:t>
            </a:r>
          </a:p>
          <a:p>
            <a:pPr marL="347472" lvl="1" indent="-347472">
              <a:lnSpc>
                <a:spcPct val="90000"/>
              </a:lnSpc>
              <a:buClr>
                <a:srgbClr val="002060"/>
              </a:buClr>
            </a:pPr>
            <a:r>
              <a:rPr lang="en-US" altLang="en-US" sz="2200" dirty="0">
                <a:solidFill>
                  <a:srgbClr val="002060"/>
                </a:solidFill>
                <a:latin typeface="Arial Nova" panose="020B0504020202020204" pitchFamily="34" charset="0"/>
              </a:rPr>
              <a:t>Treadmill or bike workstations </a:t>
            </a:r>
          </a:p>
          <a:p>
            <a:pPr marL="347472" lvl="1" indent="-347472">
              <a:lnSpc>
                <a:spcPct val="90000"/>
              </a:lnSpc>
              <a:buClr>
                <a:srgbClr val="002060"/>
              </a:buClr>
            </a:pPr>
            <a:r>
              <a:rPr lang="en-US" altLang="en-US" sz="2200" dirty="0">
                <a:solidFill>
                  <a:srgbClr val="002060"/>
                </a:solidFill>
                <a:latin typeface="Arial Nova" panose="020B0504020202020204" pitchFamily="34" charset="0"/>
              </a:rPr>
              <a:t>Alarms or daily reminders to stretch</a:t>
            </a:r>
          </a:p>
          <a:p>
            <a:pPr>
              <a:lnSpc>
                <a:spcPct val="90000"/>
              </a:lnSpc>
            </a:pPr>
            <a:endParaRPr lang="en-US" altLang="en-US" sz="2400" dirty="0">
              <a:solidFill>
                <a:srgbClr val="002060"/>
              </a:solidFill>
            </a:endParaRPr>
          </a:p>
        </p:txBody>
      </p:sp>
      <p:sp>
        <p:nvSpPr>
          <p:cNvPr id="46083" name="Slide Number Placeholder 5">
            <a:extLst>
              <a:ext uri="{FF2B5EF4-FFF2-40B4-BE49-F238E27FC236}">
                <a16:creationId xmlns:a16="http://schemas.microsoft.com/office/drawing/2014/main" id="{F7DE2F9D-6853-48A1-9045-6D651745DCBE}"/>
              </a:ext>
            </a:extLst>
          </p:cNvPr>
          <p:cNvSpPr>
            <a:spLocks noGrp="1"/>
          </p:cNvSpPr>
          <p:nvPr>
            <p:ph type="sldNum" sz="quarter" idx="10"/>
          </p:nvPr>
        </p:nvSpPr>
        <p:spPr bwMode="auto">
          <a:xfrm>
            <a:off x="11189925" y="117475"/>
            <a:ext cx="5448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946CAD98-D458-4EAF-BE8D-25EAA2883349}" type="slidenum">
              <a:rPr lang="en-US" altLang="en-US" sz="1800">
                <a:solidFill>
                  <a:schemeClr val="accent2"/>
                </a:solidFill>
                <a:latin typeface="+mn-lt"/>
                <a:cs typeface="+mn-cs"/>
              </a:rPr>
              <a:pPr>
                <a:spcAft>
                  <a:spcPts val="600"/>
                </a:spcAft>
              </a:pPr>
              <a:t>32</a:t>
            </a:fld>
            <a:endParaRPr lang="en-US" altLang="en-US" sz="1800">
              <a:solidFill>
                <a:schemeClr val="accent2"/>
              </a:solidFill>
              <a:latin typeface="+mn-lt"/>
              <a:cs typeface="+mn-cs"/>
            </a:endParaRPr>
          </a:p>
        </p:txBody>
      </p:sp>
      <p:pic>
        <p:nvPicPr>
          <p:cNvPr id="46085" name="Picture 1">
            <a:extLst>
              <a:ext uri="{FF2B5EF4-FFF2-40B4-BE49-F238E27FC236}">
                <a16:creationId xmlns:a16="http://schemas.microsoft.com/office/drawing/2014/main" id="{934812A2-135B-4D13-A088-B2BB4486C65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625514" y="2363158"/>
            <a:ext cx="3101163" cy="37926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18F9-BC4C-4089-B368-E6030824EDFE}"/>
              </a:ext>
            </a:extLst>
          </p:cNvPr>
          <p:cNvSpPr>
            <a:spLocks noGrp="1"/>
          </p:cNvSpPr>
          <p:nvPr>
            <p:ph type="title"/>
          </p:nvPr>
        </p:nvSpPr>
        <p:spPr/>
        <p:txBody>
          <a:bodyPr>
            <a:normAutofit/>
          </a:bodyPr>
          <a:lstStyle/>
          <a:p>
            <a:r>
              <a:rPr lang="en-US" sz="3200" dirty="0"/>
              <a:t>Telework considerations: Job Restructuring </a:t>
            </a:r>
          </a:p>
        </p:txBody>
      </p:sp>
      <p:sp>
        <p:nvSpPr>
          <p:cNvPr id="3" name="Content Placeholder 2">
            <a:extLst>
              <a:ext uri="{FF2B5EF4-FFF2-40B4-BE49-F238E27FC236}">
                <a16:creationId xmlns:a16="http://schemas.microsoft.com/office/drawing/2014/main" id="{57A13D43-9F91-4808-87C2-33F42393F90E}"/>
              </a:ext>
            </a:extLst>
          </p:cNvPr>
          <p:cNvSpPr>
            <a:spLocks noGrp="1"/>
          </p:cNvSpPr>
          <p:nvPr>
            <p:ph sz="half" idx="1"/>
          </p:nvPr>
        </p:nvSpPr>
        <p:spPr>
          <a:xfrm>
            <a:off x="581192" y="2313731"/>
            <a:ext cx="10634495" cy="4229947"/>
          </a:xfrm>
        </p:spPr>
        <p:txBody>
          <a:bodyPr>
            <a:noAutofit/>
          </a:bodyPr>
          <a:lstStyle/>
          <a:p>
            <a:pPr marL="0" indent="0">
              <a:buClr>
                <a:srgbClr val="002060"/>
              </a:buClr>
              <a:buNone/>
            </a:pPr>
            <a:r>
              <a:rPr lang="en-US" sz="2400" b="1" dirty="0">
                <a:solidFill>
                  <a:srgbClr val="002060"/>
                </a:solidFill>
                <a:latin typeface="Arial Nova" panose="020B0504020202020204" pitchFamily="34" charset="0"/>
              </a:rPr>
              <a:t>Job Restructuring</a:t>
            </a:r>
          </a:p>
          <a:p>
            <a:pPr>
              <a:buClr>
                <a:srgbClr val="002060"/>
              </a:buClr>
            </a:pPr>
            <a:r>
              <a:rPr lang="en-US" sz="2400" dirty="0">
                <a:solidFill>
                  <a:srgbClr val="002060"/>
                </a:solidFill>
                <a:latin typeface="Arial Nova" panose="020B0504020202020204" pitchFamily="34" charset="0"/>
              </a:rPr>
              <a:t>Removing marginal job tasks</a:t>
            </a:r>
          </a:p>
          <a:p>
            <a:pPr>
              <a:buClr>
                <a:srgbClr val="002060"/>
              </a:buClr>
            </a:pPr>
            <a:r>
              <a:rPr lang="en-US" sz="2400" dirty="0">
                <a:solidFill>
                  <a:srgbClr val="002060"/>
                </a:solidFill>
                <a:latin typeface="Arial Nova" panose="020B0504020202020204" pitchFamily="34" charset="0"/>
              </a:rPr>
              <a:t>Restructuring when duties are performed — most-difficult tasks during the time of day the employee has the most mental energy or stamina/is most productive/is most available</a:t>
            </a:r>
          </a:p>
          <a:p>
            <a:pPr>
              <a:buClr>
                <a:srgbClr val="002060"/>
              </a:buClr>
            </a:pPr>
            <a:r>
              <a:rPr lang="en-US" sz="2400" dirty="0">
                <a:solidFill>
                  <a:srgbClr val="002060"/>
                </a:solidFill>
                <a:latin typeface="Arial Nova" panose="020B0504020202020204" pitchFamily="34" charset="0"/>
              </a:rPr>
              <a:t>Noise canceling headset to remove distractions, apps for concentration</a:t>
            </a:r>
          </a:p>
          <a:p>
            <a:pPr>
              <a:buClr>
                <a:srgbClr val="002060"/>
              </a:buClr>
            </a:pPr>
            <a:r>
              <a:rPr lang="en-US" sz="2400" dirty="0">
                <a:solidFill>
                  <a:srgbClr val="002060"/>
                </a:solidFill>
                <a:latin typeface="Arial Nova" panose="020B0504020202020204" pitchFamily="34" charset="0"/>
              </a:rPr>
              <a:t>Communicate in alternative ways (e.g., email, chat)</a:t>
            </a:r>
          </a:p>
          <a:p>
            <a:pPr>
              <a:buClr>
                <a:srgbClr val="002060"/>
              </a:buClr>
            </a:pPr>
            <a:r>
              <a:rPr lang="en-US" sz="2400" dirty="0">
                <a:solidFill>
                  <a:srgbClr val="002060"/>
                </a:solidFill>
                <a:latin typeface="Arial Nova" panose="020B0504020202020204" pitchFamily="34" charset="0"/>
              </a:rPr>
              <a:t>Designate uninterrupted time for tasks that require significant concentration, specific days for meetings</a:t>
            </a:r>
          </a:p>
          <a:p>
            <a:pPr>
              <a:buClr>
                <a:srgbClr val="002060"/>
              </a:buClr>
            </a:pPr>
            <a:r>
              <a:rPr lang="en-US" sz="2400" dirty="0">
                <a:solidFill>
                  <a:srgbClr val="002060"/>
                </a:solidFill>
                <a:latin typeface="Arial Nova" panose="020B0504020202020204" pitchFamily="34" charset="0"/>
              </a:rPr>
              <a:t>Take breaks to address mental fatigue</a:t>
            </a:r>
          </a:p>
          <a:p>
            <a:pPr>
              <a:buClr>
                <a:srgbClr val="002060"/>
              </a:buClr>
            </a:pPr>
            <a:endParaRPr lang="en-US" sz="2400" dirty="0">
              <a:solidFill>
                <a:srgbClr val="002060"/>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71F4DB93-3B14-49CD-A4FC-155911F6E37F}"/>
              </a:ext>
            </a:extLst>
          </p:cNvPr>
          <p:cNvSpPr>
            <a:spLocks noGrp="1"/>
          </p:cNvSpPr>
          <p:nvPr>
            <p:ph type="sldNum" sz="quarter" idx="12"/>
          </p:nvPr>
        </p:nvSpPr>
        <p:spPr>
          <a:xfrm>
            <a:off x="10689432" y="131759"/>
            <a:ext cx="1052510" cy="365125"/>
          </a:xfrm>
        </p:spPr>
        <p:txBody>
          <a:bodyPr/>
          <a:lstStyle/>
          <a:p>
            <a:fld id="{D57F1E4F-1CFF-5643-939E-217C01CDF565}" type="slidenum">
              <a:rPr lang="en-US" sz="1800" smtClean="0"/>
              <a:pPr/>
              <a:t>33</a:t>
            </a:fld>
            <a:endParaRPr lang="en-US" sz="1800" dirty="0"/>
          </a:p>
        </p:txBody>
      </p:sp>
    </p:spTree>
    <p:extLst>
      <p:ext uri="{BB962C8B-B14F-4D97-AF65-F5344CB8AC3E}">
        <p14:creationId xmlns:p14="http://schemas.microsoft.com/office/powerpoint/2010/main" val="2269922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18F9-BC4C-4089-B368-E6030824EDFE}"/>
              </a:ext>
            </a:extLst>
          </p:cNvPr>
          <p:cNvSpPr>
            <a:spLocks noGrp="1"/>
          </p:cNvSpPr>
          <p:nvPr>
            <p:ph type="title"/>
          </p:nvPr>
        </p:nvSpPr>
        <p:spPr/>
        <p:txBody>
          <a:bodyPr>
            <a:noAutofit/>
          </a:bodyPr>
          <a:lstStyle/>
          <a:p>
            <a:r>
              <a:rPr lang="en-US" sz="3200" dirty="0"/>
              <a:t>Telework considerations: </a:t>
            </a:r>
            <a:br>
              <a:rPr lang="en-US" sz="3200" dirty="0"/>
            </a:br>
            <a:r>
              <a:rPr lang="en-US" sz="3200" dirty="0"/>
              <a:t>Flexible Work Arrangements </a:t>
            </a:r>
          </a:p>
        </p:txBody>
      </p:sp>
      <p:sp>
        <p:nvSpPr>
          <p:cNvPr id="3" name="Content Placeholder 2">
            <a:extLst>
              <a:ext uri="{FF2B5EF4-FFF2-40B4-BE49-F238E27FC236}">
                <a16:creationId xmlns:a16="http://schemas.microsoft.com/office/drawing/2014/main" id="{57A13D43-9F91-4808-87C2-33F42393F90E}"/>
              </a:ext>
            </a:extLst>
          </p:cNvPr>
          <p:cNvSpPr>
            <a:spLocks noGrp="1"/>
          </p:cNvSpPr>
          <p:nvPr>
            <p:ph sz="half" idx="1"/>
          </p:nvPr>
        </p:nvSpPr>
        <p:spPr>
          <a:xfrm>
            <a:off x="581192" y="2200275"/>
            <a:ext cx="10634495" cy="4343403"/>
          </a:xfrm>
        </p:spPr>
        <p:txBody>
          <a:bodyPr>
            <a:noAutofit/>
          </a:bodyPr>
          <a:lstStyle/>
          <a:p>
            <a:pPr marL="0" indent="0">
              <a:buClr>
                <a:srgbClr val="002060"/>
              </a:buClr>
              <a:buNone/>
            </a:pPr>
            <a:endParaRPr lang="en-US" sz="2400" b="1" dirty="0">
              <a:solidFill>
                <a:srgbClr val="002060"/>
              </a:solidFill>
              <a:latin typeface="Arial Nova" panose="020B0504020202020204" pitchFamily="34" charset="0"/>
            </a:endParaRPr>
          </a:p>
          <a:p>
            <a:pPr marL="0" indent="0">
              <a:buClr>
                <a:srgbClr val="002060"/>
              </a:buClr>
              <a:buNone/>
            </a:pPr>
            <a:r>
              <a:rPr lang="en-US" sz="2400" b="1" dirty="0">
                <a:solidFill>
                  <a:srgbClr val="002060"/>
                </a:solidFill>
                <a:latin typeface="Arial Nova" panose="020B0504020202020204" pitchFamily="34" charset="0"/>
              </a:rPr>
              <a:t>Flexible Work Arrangements</a:t>
            </a:r>
          </a:p>
          <a:p>
            <a:pPr>
              <a:buClr>
                <a:srgbClr val="002060"/>
              </a:buClr>
            </a:pPr>
            <a:r>
              <a:rPr lang="en-US" sz="2400" dirty="0">
                <a:solidFill>
                  <a:srgbClr val="002060"/>
                </a:solidFill>
                <a:latin typeface="Arial Nova" panose="020B0504020202020204" pitchFamily="34" charset="0"/>
              </a:rPr>
              <a:t>Flexible work schedule (e.g., adjustable start/finish, reduced hours, alternative shift, altering when functions are performed)</a:t>
            </a:r>
          </a:p>
          <a:p>
            <a:pPr>
              <a:buClr>
                <a:srgbClr val="002060"/>
              </a:buClr>
            </a:pPr>
            <a:r>
              <a:rPr lang="en-US" sz="2400" dirty="0">
                <a:solidFill>
                  <a:srgbClr val="002060"/>
                </a:solidFill>
                <a:latin typeface="Arial Nova" panose="020B0504020202020204" pitchFamily="34" charset="0"/>
              </a:rPr>
              <a:t>Flexible and/or scheduled breaks to move around, use the restroom, chat with coworkers, service providers, etc.</a:t>
            </a:r>
          </a:p>
          <a:p>
            <a:pPr>
              <a:buClr>
                <a:srgbClr val="002060"/>
              </a:buClr>
            </a:pPr>
            <a:r>
              <a:rPr lang="en-US" sz="2400" dirty="0">
                <a:solidFill>
                  <a:srgbClr val="002060"/>
                </a:solidFill>
                <a:latin typeface="Arial Nova" panose="020B0504020202020204" pitchFamily="34" charset="0"/>
              </a:rPr>
              <a:t>Allowing time to be made up</a:t>
            </a:r>
          </a:p>
          <a:p>
            <a:pPr>
              <a:buClr>
                <a:srgbClr val="002060"/>
              </a:buClr>
            </a:pPr>
            <a:r>
              <a:rPr lang="en-US" sz="2400" dirty="0">
                <a:solidFill>
                  <a:srgbClr val="002060"/>
                </a:solidFill>
                <a:latin typeface="Arial Nova" panose="020B0504020202020204" pitchFamily="34" charset="0"/>
              </a:rPr>
              <a:t>Access to leave when cannot perform duties</a:t>
            </a:r>
          </a:p>
          <a:p>
            <a:pPr marL="0" indent="0">
              <a:buClr>
                <a:srgbClr val="002060"/>
              </a:buClr>
              <a:buNone/>
            </a:pPr>
            <a:endParaRPr lang="en-US" sz="2400" dirty="0">
              <a:solidFill>
                <a:srgbClr val="002060"/>
              </a:solidFill>
              <a:latin typeface="Arial Nova" panose="020B0504020202020204" pitchFamily="34" charset="0"/>
            </a:endParaRPr>
          </a:p>
          <a:p>
            <a:pPr marL="0" indent="0">
              <a:buClr>
                <a:srgbClr val="002060"/>
              </a:buClr>
              <a:buNone/>
            </a:pPr>
            <a:r>
              <a:rPr lang="en-US" sz="2400" b="0" dirty="0">
                <a:solidFill>
                  <a:srgbClr val="0000FF"/>
                </a:solidFill>
                <a:latin typeface="Arial Nova" panose="020B0504020202020204" pitchFamily="34" charset="0"/>
                <a:hlinkClick r:id="rId3">
                  <a:extLst>
                    <a:ext uri="{A12FA001-AC4F-418D-AE19-62706E023703}">
                      <ahyp:hlinkClr xmlns:ahyp="http://schemas.microsoft.com/office/drawing/2018/hyperlinkcolor" val="tx"/>
                    </a:ext>
                  </a:extLst>
                </a:hlinkClick>
              </a:rPr>
              <a:t>Make Telework Work</a:t>
            </a:r>
            <a:br>
              <a:rPr lang="en-US" sz="2400" b="0" dirty="0">
                <a:solidFill>
                  <a:srgbClr val="0000FF"/>
                </a:solidFill>
                <a:latin typeface="Arial Nova" panose="020B0504020202020204" pitchFamily="34" charset="0"/>
              </a:rPr>
            </a:br>
            <a:endParaRPr lang="en-US" sz="2400" dirty="0">
              <a:solidFill>
                <a:srgbClr val="002060"/>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71F4DB93-3B14-49CD-A4FC-155911F6E37F}"/>
              </a:ext>
            </a:extLst>
          </p:cNvPr>
          <p:cNvSpPr>
            <a:spLocks noGrp="1"/>
          </p:cNvSpPr>
          <p:nvPr>
            <p:ph type="sldNum" sz="quarter" idx="12"/>
          </p:nvPr>
        </p:nvSpPr>
        <p:spPr>
          <a:xfrm>
            <a:off x="10689432" y="131759"/>
            <a:ext cx="1052510" cy="365125"/>
          </a:xfrm>
        </p:spPr>
        <p:txBody>
          <a:bodyPr/>
          <a:lstStyle/>
          <a:p>
            <a:fld id="{D57F1E4F-1CFF-5643-939E-217C01CDF565}" type="slidenum">
              <a:rPr lang="en-US" sz="1800" smtClean="0"/>
              <a:pPr/>
              <a:t>34</a:t>
            </a:fld>
            <a:endParaRPr lang="en-US" sz="1800" dirty="0"/>
          </a:p>
        </p:txBody>
      </p:sp>
    </p:spTree>
    <p:extLst>
      <p:ext uri="{BB962C8B-B14F-4D97-AF65-F5344CB8AC3E}">
        <p14:creationId xmlns:p14="http://schemas.microsoft.com/office/powerpoint/2010/main" val="3866941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134">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77" name="Rectangle 136">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78" name="Rectangle 138">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79" name="Rectangle 140">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9B85CB7A-81CF-4DF8-87AB-06974E3139C5}"/>
              </a:ext>
            </a:extLst>
          </p:cNvPr>
          <p:cNvSpPr txBox="1">
            <a:spLocks noGrp="1"/>
          </p:cNvSpPr>
          <p:nvPr>
            <p:ph type="title" idx="4294967295"/>
          </p:nvPr>
        </p:nvSpPr>
        <p:spPr bwMode="auto">
          <a:xfrm>
            <a:off x="581192" y="702156"/>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dirty="0">
                <a:solidFill>
                  <a:schemeClr val="bg1"/>
                </a:solidFill>
                <a:latin typeface="+mj-lt"/>
                <a:cs typeface="+mj-cs"/>
              </a:rPr>
              <a:t>Telework Considerations: Equipment- Ergonomics</a:t>
            </a:r>
          </a:p>
        </p:txBody>
      </p:sp>
      <p:sp>
        <p:nvSpPr>
          <p:cNvPr id="143" name="Rectangle 142">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C1948649-827A-4606-B2AA-986244775E6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657225" y="2918638"/>
            <a:ext cx="4962525" cy="253405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9013F2F-9744-426A-B7B7-5FF6F1B6ABC3}"/>
              </a:ext>
            </a:extLst>
          </p:cNvPr>
          <p:cNvSpPr>
            <a:spLocks noGrp="1"/>
          </p:cNvSpPr>
          <p:nvPr>
            <p:ph idx="1"/>
          </p:nvPr>
        </p:nvSpPr>
        <p:spPr>
          <a:xfrm>
            <a:off x="6335805" y="2180496"/>
            <a:ext cx="5275001" cy="4045683"/>
          </a:xfrm>
        </p:spPr>
        <p:txBody>
          <a:bodyPr vert="horz" lIns="91440" tIns="45720" rIns="91440" bIns="45720" rtlCol="0" anchor="ctr">
            <a:normAutofit fontScale="70000" lnSpcReduction="20000"/>
          </a:bodyPr>
          <a:lstStyle/>
          <a:p>
            <a:pPr marL="347472" indent="-347472">
              <a:lnSpc>
                <a:spcPct val="90000"/>
              </a:lnSpc>
              <a:buClr>
                <a:srgbClr val="002060"/>
              </a:buClr>
              <a:defRPr/>
            </a:pPr>
            <a:r>
              <a:rPr lang="en-US" sz="3400" b="0" dirty="0">
                <a:solidFill>
                  <a:srgbClr val="002060"/>
                </a:solidFill>
                <a:latin typeface="Arial Nova" panose="020B0504020202020204" pitchFamily="34" charset="0"/>
              </a:rPr>
              <a:t>AskJAN.org, A to Z: Topic: </a:t>
            </a:r>
            <a:br>
              <a:rPr lang="en-US" sz="3400" b="0" dirty="0">
                <a:latin typeface="Arial Nova" panose="020B0504020202020204" pitchFamily="34" charset="0"/>
              </a:rPr>
            </a:br>
            <a:r>
              <a:rPr lang="en-US" sz="3400" b="0" dirty="0">
                <a:solidFill>
                  <a:srgbClr val="0000FF"/>
                </a:solidFill>
                <a:latin typeface="Arial Nova" panose="020B0504020202020204" pitchFamily="34" charset="0"/>
                <a:hlinkClick r:id="rId4">
                  <a:extLst>
                    <a:ext uri="{A12FA001-AC4F-418D-AE19-62706E023703}">
                      <ahyp:hlinkClr xmlns:ahyp="http://schemas.microsoft.com/office/drawing/2018/hyperlinkcolor" val="tx"/>
                    </a:ext>
                  </a:extLst>
                </a:hlinkClick>
              </a:rPr>
              <a:t>Ergonomics in the Workplace</a:t>
            </a:r>
            <a:endParaRPr lang="en-US" sz="3400" dirty="0">
              <a:solidFill>
                <a:srgbClr val="0000FF"/>
              </a:solidFill>
              <a:latin typeface="Arial Nova" panose="020B0504020202020204" pitchFamily="34" charset="0"/>
            </a:endParaRPr>
          </a:p>
          <a:p>
            <a:pPr lvl="1">
              <a:lnSpc>
                <a:spcPct val="120000"/>
              </a:lnSpc>
              <a:buClr>
                <a:srgbClr val="002060"/>
              </a:buClr>
              <a:defRPr/>
            </a:pPr>
            <a:r>
              <a:rPr lang="en-US" sz="2800" dirty="0">
                <a:solidFill>
                  <a:srgbClr val="0000FF"/>
                </a:solidFill>
                <a:latin typeface="Arial Nova" panose="020B0504020202020204" pitchFamily="34" charset="0"/>
                <a:hlinkClick r:id="rId5">
                  <a:extLst>
                    <a:ext uri="{A12FA001-AC4F-418D-AE19-62706E023703}">
                      <ahyp:hlinkClr xmlns:ahyp="http://schemas.microsoft.com/office/drawing/2018/hyperlinkcolor" val="tx"/>
                    </a:ext>
                  </a:extLst>
                </a:hlinkClick>
              </a:rPr>
              <a:t>Office Ergonomics: Your How-to Guide</a:t>
            </a:r>
            <a:endParaRPr lang="en-US" sz="2800" dirty="0">
              <a:solidFill>
                <a:srgbClr val="0000FF"/>
              </a:solidFill>
              <a:latin typeface="Arial Nova" panose="020B0504020202020204" pitchFamily="34" charset="0"/>
            </a:endParaRPr>
          </a:p>
          <a:p>
            <a:pPr lvl="1">
              <a:lnSpc>
                <a:spcPct val="120000"/>
              </a:lnSpc>
              <a:buClr>
                <a:srgbClr val="002060"/>
              </a:buClr>
              <a:defRPr/>
            </a:pPr>
            <a:r>
              <a:rPr lang="en-US" sz="2800" dirty="0">
                <a:solidFill>
                  <a:srgbClr val="0000FF"/>
                </a:solidFill>
                <a:latin typeface="Arial Nova" panose="020B0504020202020204" pitchFamily="34" charset="0"/>
                <a:hlinkClick r:id="rId6">
                  <a:extLst>
                    <a:ext uri="{A12FA001-AC4F-418D-AE19-62706E023703}">
                      <ahyp:hlinkClr xmlns:ahyp="http://schemas.microsoft.com/office/drawing/2018/hyperlinkcolor" val="tx"/>
                    </a:ext>
                  </a:extLst>
                </a:hlinkClick>
              </a:rPr>
              <a:t>Your Home Office Is an Ergonomic Time Bomb. Here's How to Make It Better</a:t>
            </a:r>
            <a:endParaRPr lang="en-US" sz="2800" dirty="0">
              <a:solidFill>
                <a:srgbClr val="0000FF"/>
              </a:solidFill>
              <a:latin typeface="Arial Nova" panose="020B0504020202020204" pitchFamily="34" charset="0"/>
            </a:endParaRPr>
          </a:p>
          <a:p>
            <a:pPr lvl="1">
              <a:lnSpc>
                <a:spcPct val="120000"/>
              </a:lnSpc>
              <a:buClr>
                <a:srgbClr val="002060"/>
              </a:buClr>
              <a:defRPr/>
            </a:pPr>
            <a:r>
              <a:rPr lang="en-US" sz="2800" dirty="0">
                <a:solidFill>
                  <a:srgbClr val="0000FF"/>
                </a:solidFill>
                <a:latin typeface="Arial Nova" panose="020B0504020202020204" pitchFamily="34" charset="0"/>
                <a:hlinkClick r:id="rId7">
                  <a:extLst>
                    <a:ext uri="{A12FA001-AC4F-418D-AE19-62706E023703}">
                      <ahyp:hlinkClr xmlns:ahyp="http://schemas.microsoft.com/office/drawing/2018/hyperlinkcolor" val="tx"/>
                    </a:ext>
                  </a:extLst>
                </a:hlinkClick>
              </a:rPr>
              <a:t>How to Set Up Your Ergonomic Home Office: Six Essential Ergonomics Tips for Remote Workers</a:t>
            </a:r>
            <a:endParaRPr lang="en-US" sz="2800" dirty="0">
              <a:solidFill>
                <a:srgbClr val="0000FF"/>
              </a:solidFill>
              <a:latin typeface="Arial Nova" panose="020B0504020202020204" pitchFamily="34" charset="0"/>
            </a:endParaRPr>
          </a:p>
          <a:p>
            <a:pPr lvl="1">
              <a:lnSpc>
                <a:spcPct val="120000"/>
              </a:lnSpc>
              <a:buClr>
                <a:srgbClr val="002060"/>
              </a:buClr>
              <a:defRPr/>
            </a:pPr>
            <a:r>
              <a:rPr lang="en-US" sz="2800" dirty="0">
                <a:solidFill>
                  <a:srgbClr val="0000FF"/>
                </a:solidFill>
                <a:latin typeface="Arial Nova" panose="020B0504020202020204" pitchFamily="34" charset="0"/>
                <a:hlinkClick r:id="rId8">
                  <a:extLst>
                    <a:ext uri="{A12FA001-AC4F-418D-AE19-62706E023703}">
                      <ahyp:hlinkClr xmlns:ahyp="http://schemas.microsoft.com/office/drawing/2018/hyperlinkcolor" val="tx"/>
                    </a:ext>
                  </a:extLst>
                </a:hlinkClick>
              </a:rPr>
              <a:t>Coronavirus – Ergonomics Tips for Working at Home</a:t>
            </a:r>
            <a:endParaRPr lang="en-US" sz="2800" b="0" dirty="0"/>
          </a:p>
        </p:txBody>
      </p:sp>
      <p:sp>
        <p:nvSpPr>
          <p:cNvPr id="3" name="Slide Number Placeholder 2">
            <a:extLst>
              <a:ext uri="{FF2B5EF4-FFF2-40B4-BE49-F238E27FC236}">
                <a16:creationId xmlns:a16="http://schemas.microsoft.com/office/drawing/2014/main" id="{86F0788A-1EED-4F10-B9C3-7625654858A7}"/>
              </a:ext>
            </a:extLst>
          </p:cNvPr>
          <p:cNvSpPr>
            <a:spLocks noGrp="1"/>
          </p:cNvSpPr>
          <p:nvPr>
            <p:ph type="sldNum" sz="quarter" idx="10"/>
          </p:nvPr>
        </p:nvSpPr>
        <p:spPr>
          <a:xfrm>
            <a:off x="10692959" y="113018"/>
            <a:ext cx="1052508" cy="365125"/>
          </a:xfrm>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spcAft>
                <a:spcPts val="600"/>
              </a:spcAft>
            </a:pPr>
            <a:fld id="{08B31748-1834-4247-8AC6-00A88AECD430}" type="slidenum">
              <a:rPr lang="en-US" altLang="en-US" sz="1800">
                <a:solidFill>
                  <a:schemeClr val="accent2"/>
                </a:solidFill>
                <a:latin typeface="+mn-lt"/>
                <a:cs typeface="+mn-cs"/>
              </a:rPr>
              <a:pPr defTabSz="914400">
                <a:spcAft>
                  <a:spcPts val="600"/>
                </a:spcAft>
              </a:pPr>
              <a:t>35</a:t>
            </a:fld>
            <a:endParaRPr lang="en-US" altLang="en-US" sz="1800">
              <a:solidFill>
                <a:schemeClr val="accent2"/>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18F9-BC4C-4089-B368-E6030824EDFE}"/>
              </a:ext>
            </a:extLst>
          </p:cNvPr>
          <p:cNvSpPr>
            <a:spLocks noGrp="1"/>
          </p:cNvSpPr>
          <p:nvPr>
            <p:ph type="title"/>
          </p:nvPr>
        </p:nvSpPr>
        <p:spPr/>
        <p:txBody>
          <a:bodyPr>
            <a:normAutofit/>
          </a:bodyPr>
          <a:lstStyle/>
          <a:p>
            <a:r>
              <a:rPr lang="en-US" sz="3200" dirty="0"/>
              <a:t>Telework and COVID-19 (1)</a:t>
            </a:r>
          </a:p>
        </p:txBody>
      </p:sp>
      <p:sp>
        <p:nvSpPr>
          <p:cNvPr id="3" name="Content Placeholder 2">
            <a:extLst>
              <a:ext uri="{FF2B5EF4-FFF2-40B4-BE49-F238E27FC236}">
                <a16:creationId xmlns:a16="http://schemas.microsoft.com/office/drawing/2014/main" id="{57A13D43-9F91-4808-87C2-33F42393F90E}"/>
              </a:ext>
            </a:extLst>
          </p:cNvPr>
          <p:cNvSpPr>
            <a:spLocks noGrp="1"/>
          </p:cNvSpPr>
          <p:nvPr>
            <p:ph sz="half" idx="1"/>
          </p:nvPr>
        </p:nvSpPr>
        <p:spPr/>
        <p:txBody>
          <a:bodyPr>
            <a:noAutofit/>
          </a:bodyPr>
          <a:lstStyle/>
          <a:p>
            <a:pPr>
              <a:buClr>
                <a:srgbClr val="002060"/>
              </a:buClr>
              <a:buFont typeface="Wingdings" panose="05000000000000000000" pitchFamily="2" charset="2"/>
              <a:buChar char="§"/>
            </a:pPr>
            <a:endParaRPr lang="en-US" sz="2400" dirty="0">
              <a:solidFill>
                <a:srgbClr val="002060"/>
              </a:solidFill>
              <a:latin typeface="Arial Nova" panose="020B0504020202020204" pitchFamily="34" charset="0"/>
            </a:endParaRPr>
          </a:p>
          <a:p>
            <a:pPr>
              <a:buClr>
                <a:srgbClr val="002060"/>
              </a:buClr>
              <a:buFont typeface="Wingdings" panose="05000000000000000000" pitchFamily="2" charset="2"/>
              <a:buChar char="§"/>
            </a:pPr>
            <a:r>
              <a:rPr lang="en-US" sz="2400" dirty="0">
                <a:solidFill>
                  <a:srgbClr val="002060"/>
                </a:solidFill>
                <a:latin typeface="Arial Nova" panose="020B0504020202020204" pitchFamily="34" charset="0"/>
              </a:rPr>
              <a:t>During </a:t>
            </a:r>
            <a:r>
              <a:rPr lang="en-US" sz="2400" b="1" i="1" dirty="0">
                <a:solidFill>
                  <a:srgbClr val="002060"/>
                </a:solidFill>
                <a:latin typeface="Arial Nova" panose="020B0504020202020204" pitchFamily="34" charset="0"/>
              </a:rPr>
              <a:t>ordinary</a:t>
            </a:r>
            <a:r>
              <a:rPr lang="en-US" sz="2400" dirty="0">
                <a:solidFill>
                  <a:srgbClr val="002060"/>
                </a:solidFill>
                <a:latin typeface="Arial Nova" panose="020B0504020202020204" pitchFamily="34" charset="0"/>
              </a:rPr>
              <a:t> times — Accommodation (equipment) requirements for telework = complex and not addressed by ADA regulations or formal EEOC enforcement guidance</a:t>
            </a:r>
          </a:p>
          <a:p>
            <a:pPr>
              <a:buClr>
                <a:srgbClr val="002060"/>
              </a:buClr>
              <a:buFont typeface="Wingdings" panose="05000000000000000000" pitchFamily="2" charset="2"/>
              <a:buChar char="§"/>
            </a:pPr>
            <a:r>
              <a:rPr lang="en-US" sz="2000" u="sng" dirty="0">
                <a:solidFill>
                  <a:srgbClr val="0000FF"/>
                </a:solidFill>
                <a:latin typeface="Arial Nova" panose="020B0504020202020204" pitchFamily="34" charset="0"/>
                <a:hlinkClick r:id="rId3">
                  <a:extLst>
                    <a:ext uri="{A12FA001-AC4F-418D-AE19-62706E023703}">
                      <ahyp:hlinkClr xmlns:ahyp="http://schemas.microsoft.com/office/drawing/2018/hyperlinkcolor" val="tx"/>
                    </a:ext>
                  </a:extLst>
                </a:hlinkClick>
              </a:rPr>
              <a:t>Pandemic Preparedness in the Workplace and the ADA</a:t>
            </a:r>
            <a:r>
              <a:rPr lang="en-US" sz="2000" dirty="0">
                <a:solidFill>
                  <a:srgbClr val="0000FF"/>
                </a:solidFill>
                <a:latin typeface="Arial Nova" panose="020B0504020202020204" pitchFamily="34" charset="0"/>
              </a:rPr>
              <a:t> </a:t>
            </a:r>
            <a:r>
              <a:rPr lang="en-US" sz="2000" dirty="0">
                <a:solidFill>
                  <a:srgbClr val="002060"/>
                </a:solidFill>
                <a:latin typeface="Arial Nova" panose="020B0504020202020204" pitchFamily="34" charset="0"/>
              </a:rPr>
              <a:t>(EEOC)</a:t>
            </a:r>
          </a:p>
          <a:p>
            <a:pPr>
              <a:buClr>
                <a:srgbClr val="002060"/>
              </a:buClr>
              <a:buFont typeface="Wingdings" panose="05000000000000000000" pitchFamily="2" charset="2"/>
              <a:buChar char="§"/>
            </a:pPr>
            <a:r>
              <a:rPr lang="en-US" sz="2000" dirty="0">
                <a:solidFill>
                  <a:srgbClr val="0000FF"/>
                </a:solidFill>
                <a:latin typeface="Arial Nova" panose="020B0504020202020204" pitchFamily="34" charset="0"/>
                <a:hlinkClick r:id="rId4">
                  <a:extLst>
                    <a:ext uri="{A12FA001-AC4F-418D-AE19-62706E023703}">
                      <ahyp:hlinkClr xmlns:ahyp="http://schemas.microsoft.com/office/drawing/2018/hyperlinkcolor" val="tx"/>
                    </a:ext>
                  </a:extLst>
                </a:hlinkClick>
              </a:rPr>
              <a:t>What You Should Know About COVID-19 and the ADA, the Rehabilitation Act, and Other EEO Laws</a:t>
            </a:r>
            <a:r>
              <a:rPr lang="en-US" sz="2000" dirty="0">
                <a:solidFill>
                  <a:srgbClr val="0000FF"/>
                </a:solidFill>
                <a:latin typeface="Arial Nova" panose="020B0504020202020204" pitchFamily="34" charset="0"/>
              </a:rPr>
              <a:t> </a:t>
            </a:r>
            <a:r>
              <a:rPr lang="en-US" sz="2000" dirty="0">
                <a:solidFill>
                  <a:srgbClr val="002060"/>
                </a:solidFill>
                <a:latin typeface="Arial Nova" panose="020B0504020202020204" pitchFamily="34" charset="0"/>
              </a:rPr>
              <a:t>(EEOC)</a:t>
            </a:r>
          </a:p>
          <a:p>
            <a:pPr>
              <a:buClr>
                <a:srgbClr val="002060"/>
              </a:buClr>
            </a:pPr>
            <a:endParaRPr lang="en-US" sz="2400" dirty="0">
              <a:solidFill>
                <a:srgbClr val="002060"/>
              </a:solidFill>
              <a:latin typeface="Arial Nova" panose="020B0504020202020204" pitchFamily="34" charset="0"/>
            </a:endParaRPr>
          </a:p>
        </p:txBody>
      </p:sp>
      <p:sp>
        <p:nvSpPr>
          <p:cNvPr id="4" name="Content Placeholder 3">
            <a:extLst>
              <a:ext uri="{FF2B5EF4-FFF2-40B4-BE49-F238E27FC236}">
                <a16:creationId xmlns:a16="http://schemas.microsoft.com/office/drawing/2014/main" id="{E674F301-8137-45D6-80F1-817444680AB5}"/>
              </a:ext>
            </a:extLst>
          </p:cNvPr>
          <p:cNvSpPr>
            <a:spLocks noGrp="1"/>
          </p:cNvSpPr>
          <p:nvPr>
            <p:ph sz="half" idx="2"/>
          </p:nvPr>
        </p:nvSpPr>
        <p:spPr/>
        <p:txBody>
          <a:bodyPr>
            <a:normAutofit fontScale="92500" lnSpcReduction="10000"/>
          </a:bodyPr>
          <a:lstStyle/>
          <a:p>
            <a:pPr marL="342900" lvl="1" indent="-342900">
              <a:buClr>
                <a:srgbClr val="002060"/>
              </a:buClr>
              <a:buFont typeface="Wingdings" panose="05000000000000000000" pitchFamily="2" charset="2"/>
              <a:buChar char="§"/>
            </a:pPr>
            <a:r>
              <a:rPr lang="en-US" sz="2400" b="1" i="1" dirty="0">
                <a:solidFill>
                  <a:srgbClr val="002060"/>
                </a:solidFill>
                <a:latin typeface="Arial Nova" panose="020B0504020202020204" pitchFamily="34" charset="0"/>
              </a:rPr>
              <a:t>During a pandemic</a:t>
            </a:r>
            <a:r>
              <a:rPr lang="en-US" sz="2400" dirty="0">
                <a:solidFill>
                  <a:srgbClr val="002060"/>
                </a:solidFill>
                <a:latin typeface="Arial Nova" panose="020B0504020202020204" pitchFamily="34" charset="0"/>
              </a:rPr>
              <a:t>, if IWD needs the </a:t>
            </a:r>
            <a:r>
              <a:rPr lang="en-US" sz="2400" b="1" i="1" dirty="0">
                <a:solidFill>
                  <a:srgbClr val="002060"/>
                </a:solidFill>
                <a:latin typeface="Arial Nova" panose="020B0504020202020204" pitchFamily="34" charset="0"/>
              </a:rPr>
              <a:t>same</a:t>
            </a:r>
            <a:r>
              <a:rPr lang="en-US" sz="2400" dirty="0">
                <a:solidFill>
                  <a:srgbClr val="002060"/>
                </a:solidFill>
                <a:latin typeface="Arial Nova" panose="020B0504020202020204" pitchFamily="34" charset="0"/>
              </a:rPr>
              <a:t> reasonable accommodation at a telework site that was provided at the workplace, employer should provide that accommodation, </a:t>
            </a:r>
            <a:r>
              <a:rPr lang="en-US" sz="2400" b="1" i="1" dirty="0">
                <a:solidFill>
                  <a:srgbClr val="002060"/>
                </a:solidFill>
                <a:latin typeface="Arial Nova" panose="020B0504020202020204" pitchFamily="34" charset="0"/>
              </a:rPr>
              <a:t>absent undue hardship </a:t>
            </a:r>
          </a:p>
          <a:p>
            <a:pPr marL="342900" lvl="1" indent="-342900">
              <a:buClr>
                <a:srgbClr val="002060"/>
              </a:buClr>
              <a:buFont typeface="Wingdings" panose="05000000000000000000" pitchFamily="2" charset="2"/>
              <a:buChar char="§"/>
            </a:pPr>
            <a:r>
              <a:rPr lang="en-US" sz="2400" b="1" dirty="0">
                <a:solidFill>
                  <a:srgbClr val="002060"/>
                </a:solidFill>
                <a:latin typeface="Arial Nova" panose="020B0504020202020204" pitchFamily="34" charset="0"/>
              </a:rPr>
              <a:t>Did not </a:t>
            </a:r>
            <a:r>
              <a:rPr lang="en-US" sz="2400" dirty="0">
                <a:solidFill>
                  <a:srgbClr val="002060"/>
                </a:solidFill>
                <a:latin typeface="Arial Nova" panose="020B0504020202020204" pitchFamily="34" charset="0"/>
              </a:rPr>
              <a:t>need an accommodation in the workplace </a:t>
            </a:r>
            <a:r>
              <a:rPr lang="en-US" sz="2400" b="1" dirty="0">
                <a:solidFill>
                  <a:srgbClr val="002060"/>
                </a:solidFill>
                <a:latin typeface="Arial Nova" panose="020B0504020202020204" pitchFamily="34" charset="0"/>
              </a:rPr>
              <a:t>Pre-COVID</a:t>
            </a:r>
            <a:r>
              <a:rPr lang="en-US" sz="2400" dirty="0">
                <a:solidFill>
                  <a:srgbClr val="002060"/>
                </a:solidFill>
                <a:latin typeface="Arial Nova" panose="020B0504020202020204" pitchFamily="34" charset="0"/>
              </a:rPr>
              <a:t> but now needs one while teleworking? </a:t>
            </a:r>
          </a:p>
          <a:p>
            <a:pPr marL="742950" lvl="2" indent="-342900">
              <a:buClr>
                <a:srgbClr val="002060"/>
              </a:buClr>
              <a:buFont typeface="Wingdings" panose="05000000000000000000" pitchFamily="2" charset="2"/>
              <a:buChar char="§"/>
            </a:pPr>
            <a:r>
              <a:rPr lang="en-US" sz="2400" dirty="0">
                <a:solidFill>
                  <a:srgbClr val="002060"/>
                </a:solidFill>
                <a:latin typeface="Arial Nova" panose="020B0504020202020204" pitchFamily="34" charset="0"/>
              </a:rPr>
              <a:t>Engage in the interactive process </a:t>
            </a:r>
          </a:p>
          <a:p>
            <a:endParaRPr lang="en-US" dirty="0"/>
          </a:p>
        </p:txBody>
      </p:sp>
      <p:sp>
        <p:nvSpPr>
          <p:cNvPr id="5" name="Slide Number Placeholder 4">
            <a:extLst>
              <a:ext uri="{FF2B5EF4-FFF2-40B4-BE49-F238E27FC236}">
                <a16:creationId xmlns:a16="http://schemas.microsoft.com/office/drawing/2014/main" id="{71F4DB93-3B14-49CD-A4FC-155911F6E37F}"/>
              </a:ext>
            </a:extLst>
          </p:cNvPr>
          <p:cNvSpPr>
            <a:spLocks noGrp="1"/>
          </p:cNvSpPr>
          <p:nvPr>
            <p:ph type="sldNum" sz="quarter" idx="12"/>
          </p:nvPr>
        </p:nvSpPr>
        <p:spPr>
          <a:xfrm>
            <a:off x="10675258" y="109526"/>
            <a:ext cx="1052510" cy="365125"/>
          </a:xfrm>
        </p:spPr>
        <p:txBody>
          <a:bodyPr/>
          <a:lstStyle/>
          <a:p>
            <a:fld id="{D57F1E4F-1CFF-5643-939E-217C01CDF565}" type="slidenum">
              <a:rPr lang="en-US" sz="1800" smtClean="0"/>
              <a:pPr/>
              <a:t>36</a:t>
            </a:fld>
            <a:endParaRPr lang="en-US" sz="1800" dirty="0"/>
          </a:p>
        </p:txBody>
      </p:sp>
    </p:spTree>
    <p:extLst>
      <p:ext uri="{BB962C8B-B14F-4D97-AF65-F5344CB8AC3E}">
        <p14:creationId xmlns:p14="http://schemas.microsoft.com/office/powerpoint/2010/main" val="2953153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18F9-BC4C-4089-B368-E6030824EDFE}"/>
              </a:ext>
            </a:extLst>
          </p:cNvPr>
          <p:cNvSpPr>
            <a:spLocks noGrp="1"/>
          </p:cNvSpPr>
          <p:nvPr>
            <p:ph type="title"/>
          </p:nvPr>
        </p:nvSpPr>
        <p:spPr/>
        <p:txBody>
          <a:bodyPr>
            <a:normAutofit/>
          </a:bodyPr>
          <a:lstStyle/>
          <a:p>
            <a:r>
              <a:rPr lang="en-US" sz="3200" dirty="0"/>
              <a:t>Telework And COVID-19 (2)</a:t>
            </a:r>
          </a:p>
        </p:txBody>
      </p:sp>
      <p:sp>
        <p:nvSpPr>
          <p:cNvPr id="3" name="Content Placeholder 2">
            <a:extLst>
              <a:ext uri="{FF2B5EF4-FFF2-40B4-BE49-F238E27FC236}">
                <a16:creationId xmlns:a16="http://schemas.microsoft.com/office/drawing/2014/main" id="{57A13D43-9F91-4808-87C2-33F42393F90E}"/>
              </a:ext>
            </a:extLst>
          </p:cNvPr>
          <p:cNvSpPr>
            <a:spLocks noGrp="1"/>
          </p:cNvSpPr>
          <p:nvPr>
            <p:ph sz="half" idx="1"/>
          </p:nvPr>
        </p:nvSpPr>
        <p:spPr>
          <a:xfrm>
            <a:off x="581192" y="2200275"/>
            <a:ext cx="10634495" cy="4343403"/>
          </a:xfrm>
        </p:spPr>
        <p:txBody>
          <a:bodyPr>
            <a:noAutofit/>
          </a:bodyPr>
          <a:lstStyle/>
          <a:p>
            <a:pPr marL="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rPr>
              <a:t>Equipment Delivery and Setup</a:t>
            </a:r>
          </a:p>
          <a:p>
            <a:pPr marR="0" lvl="0" algn="l" defTabSz="914400" rtl="0" eaLnBrk="0" fontAlgn="base" latinLnBrk="0" hangingPunct="0">
              <a:lnSpc>
                <a:spcPct val="100000"/>
              </a:lnSpc>
              <a:spcBef>
                <a:spcPct val="20000"/>
              </a:spcBef>
              <a:spcAft>
                <a:spcPts val="600"/>
              </a:spcAft>
              <a:buClr>
                <a:srgbClr val="002060"/>
              </a:buClr>
              <a:buSzTx/>
              <a:buFont typeface="Wingdings" panose="05000000000000000000" pitchFamily="2" charset="2"/>
              <a:buChar char="§"/>
              <a:tabLst/>
              <a:defRPr/>
            </a:pPr>
            <a:r>
              <a:rPr lang="en-US" sz="2400" dirty="0">
                <a:solidFill>
                  <a:srgbClr val="002C5F"/>
                </a:solidFill>
                <a:latin typeface="Arial Nova" panose="020B0504020202020204" pitchFamily="34" charset="0"/>
                <a:cs typeface="Arial" pitchFamily="34" charset="0"/>
              </a:rPr>
              <a:t>Duty to deliver and set up equipment needed as accommodation for telework? </a:t>
            </a:r>
            <a:endParaRPr kumimoji="0" lang="en-US" sz="2400"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endParaRPr>
          </a:p>
          <a:p>
            <a:pPr lvl="1">
              <a:buClr>
                <a:srgbClr val="002060"/>
              </a:buClr>
              <a:buFont typeface="Wingdings" panose="05000000000000000000" pitchFamily="2" charset="2"/>
              <a:buChar char="§"/>
            </a:pPr>
            <a:r>
              <a:rPr lang="en-US" sz="2400" dirty="0">
                <a:solidFill>
                  <a:srgbClr val="002060"/>
                </a:solidFill>
                <a:latin typeface="Arial Nova" panose="020B0504020202020204" pitchFamily="34" charset="0"/>
              </a:rPr>
              <a:t>Not addressed by EEOC </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rPr>
              <a:t>Safety</a:t>
            </a:r>
          </a:p>
          <a:p>
            <a:pPr marL="342900" marR="0" lvl="0" indent="-342900" algn="l" defTabSz="914400" rtl="0" eaLnBrk="0" fontAlgn="base" latinLnBrk="0" hangingPunct="0">
              <a:lnSpc>
                <a:spcPct val="100000"/>
              </a:lnSpc>
              <a:spcBef>
                <a:spcPct val="20000"/>
              </a:spcBef>
              <a:spcAft>
                <a:spcPct val="0"/>
              </a:spcAft>
              <a:buClr>
                <a:srgbClr val="00206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FF"/>
                </a:solidFill>
                <a:effectLst/>
                <a:uLnTx/>
                <a:uFillTx/>
                <a:latin typeface="Arial Nova" panose="020B0504020202020204" pitchFamily="34" charset="0"/>
                <a:cs typeface="Arial" pitchFamily="34" charset="0"/>
                <a:hlinkClick r:id="rId3">
                  <a:extLst>
                    <a:ext uri="{A12FA001-AC4F-418D-AE19-62706E023703}">
                      <ahyp:hlinkClr xmlns:ahyp="http://schemas.microsoft.com/office/drawing/2018/hyperlinkcolor" val="tx"/>
                    </a:ext>
                  </a:extLst>
                </a:hlinkClick>
              </a:rPr>
              <a:t>Telework.gov</a:t>
            </a:r>
            <a:r>
              <a:rPr kumimoji="0" lang="en-US" sz="2400" b="0" i="0" u="none" strike="noStrike" kern="1200" cap="none" spc="0" normalizeH="0" baseline="0" noProof="0" dirty="0">
                <a:ln>
                  <a:noFill/>
                </a:ln>
                <a:solidFill>
                  <a:srgbClr val="0000FF"/>
                </a:solidFill>
                <a:effectLst/>
                <a:uLnTx/>
                <a:uFillTx/>
                <a:latin typeface="Arial Nova" panose="020B0504020202020204" pitchFamily="34" charset="0"/>
                <a:cs typeface="Arial" pitchFamily="34" charset="0"/>
              </a:rPr>
              <a:t> </a:t>
            </a:r>
            <a:r>
              <a:rPr kumimoji="0" lang="en-US" sz="2400" b="0"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rPr>
              <a:t>– Useful resource; federal government</a:t>
            </a:r>
          </a:p>
          <a:p>
            <a:pPr marL="742950" lvl="1" indent="-285750" defTabSz="914400" eaLnBrk="0" fontAlgn="base" hangingPunct="0">
              <a:spcAft>
                <a:spcPct val="0"/>
              </a:spcAft>
              <a:buClr>
                <a:srgbClr val="002060"/>
              </a:buClr>
              <a:buSzTx/>
              <a:buFont typeface="Wingdings" panose="05000000000000000000" pitchFamily="2" charset="2"/>
              <a:buChar char="§"/>
              <a:defRPr/>
            </a:pPr>
            <a:r>
              <a:rPr kumimoji="0" lang="en-US" sz="2400" b="0" i="0" u="sng" strike="noStrike" kern="1200" cap="none" spc="0" normalizeH="0" baseline="0" noProof="0" dirty="0">
                <a:ln>
                  <a:noFill/>
                </a:ln>
                <a:solidFill>
                  <a:srgbClr val="0000FF"/>
                </a:solidFill>
                <a:effectLst/>
                <a:uLnTx/>
                <a:uFillTx/>
                <a:latin typeface="Arial Nova" panose="020B0504020202020204" pitchFamily="34" charset="0"/>
                <a:cs typeface="Arial" pitchFamily="34" charset="0"/>
                <a:hlinkClick r:id="rId4" tooltip="Self-Assessment">
                  <a:extLst>
                    <a:ext uri="{A12FA001-AC4F-418D-AE19-62706E023703}">
                      <ahyp:hlinkClr xmlns:ahyp="http://schemas.microsoft.com/office/drawing/2018/hyperlinkcolor" val="tx"/>
                    </a:ext>
                  </a:extLst>
                </a:hlinkClick>
              </a:rPr>
              <a:t>Self-Assessment</a:t>
            </a:r>
            <a:r>
              <a:rPr kumimoji="0" lang="en-US" sz="2400" b="0" i="0" u="none" strike="noStrike" kern="1200" cap="none" spc="0" normalizeH="0" baseline="0" noProof="0" dirty="0">
                <a:ln>
                  <a:noFill/>
                </a:ln>
                <a:solidFill>
                  <a:srgbClr val="002C5F"/>
                </a:solidFill>
                <a:effectLst/>
                <a:uLnTx/>
                <a:uFillTx/>
                <a:latin typeface="Arial Nova" panose="020B0504020202020204" pitchFamily="34" charset="0"/>
                <a:cs typeface="Arial" pitchFamily="34" charset="0"/>
              </a:rPr>
              <a:t> and </a:t>
            </a:r>
            <a:r>
              <a:rPr kumimoji="0" lang="en-US" sz="2400" b="0" i="0" u="none" strike="noStrike" kern="1200" cap="none" spc="0" normalizeH="0" baseline="0" noProof="0" dirty="0">
                <a:ln>
                  <a:noFill/>
                </a:ln>
                <a:solidFill>
                  <a:srgbClr val="0000FF"/>
                </a:solidFill>
                <a:effectLst/>
                <a:uLnTx/>
                <a:uFillTx/>
                <a:latin typeface="Arial Nova" panose="020B0504020202020204" pitchFamily="34" charset="0"/>
                <a:cs typeface="Arial" pitchFamily="34" charset="0"/>
                <a:hlinkClick r:id="rId5" tooltip="Safety Checklist">
                  <a:extLst>
                    <a:ext uri="{A12FA001-AC4F-418D-AE19-62706E023703}">
                      <ahyp:hlinkClr xmlns:ahyp="http://schemas.microsoft.com/office/drawing/2018/hyperlinkcolor" val="tx"/>
                    </a:ext>
                  </a:extLst>
                </a:hlinkClick>
              </a:rPr>
              <a:t>Safety Checklist</a:t>
            </a:r>
            <a:r>
              <a:rPr kumimoji="0" lang="en-US" sz="2400" b="0" i="0" u="none" strike="noStrike" kern="1200" cap="none" spc="0" normalizeH="0" baseline="0" noProof="0" dirty="0">
                <a:ln>
                  <a:noFill/>
                </a:ln>
                <a:solidFill>
                  <a:srgbClr val="0000FF"/>
                </a:solidFill>
                <a:effectLst/>
                <a:uLnTx/>
                <a:uFillTx/>
                <a:latin typeface="Arial Nova" panose="020B0504020202020204" pitchFamily="34" charset="0"/>
                <a:cs typeface="Arial" pitchFamily="34" charset="0"/>
              </a:rPr>
              <a:t> </a:t>
            </a:r>
          </a:p>
          <a:p>
            <a:pPr>
              <a:buClr>
                <a:srgbClr val="002060"/>
              </a:buClr>
            </a:pPr>
            <a:endParaRPr lang="en-US" sz="2400" dirty="0">
              <a:solidFill>
                <a:srgbClr val="002060"/>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71F4DB93-3B14-49CD-A4FC-155911F6E37F}"/>
              </a:ext>
            </a:extLst>
          </p:cNvPr>
          <p:cNvSpPr>
            <a:spLocks noGrp="1"/>
          </p:cNvSpPr>
          <p:nvPr>
            <p:ph type="sldNum" sz="quarter" idx="12"/>
          </p:nvPr>
        </p:nvSpPr>
        <p:spPr>
          <a:xfrm>
            <a:off x="10689432" y="123390"/>
            <a:ext cx="1052510" cy="365125"/>
          </a:xfrm>
        </p:spPr>
        <p:txBody>
          <a:bodyPr/>
          <a:lstStyle/>
          <a:p>
            <a:fld id="{D57F1E4F-1CFF-5643-939E-217C01CDF565}" type="slidenum">
              <a:rPr lang="en-US" sz="1800" smtClean="0"/>
              <a:pPr/>
              <a:t>37</a:t>
            </a:fld>
            <a:endParaRPr lang="en-US" sz="1800" dirty="0"/>
          </a:p>
        </p:txBody>
      </p:sp>
    </p:spTree>
    <p:extLst>
      <p:ext uri="{BB962C8B-B14F-4D97-AF65-F5344CB8AC3E}">
        <p14:creationId xmlns:p14="http://schemas.microsoft.com/office/powerpoint/2010/main" val="3733747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2" name="Rectangle 81">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188" name="Picture 93187">
            <a:extLst>
              <a:ext uri="{FF2B5EF4-FFF2-40B4-BE49-F238E27FC236}">
                <a16:creationId xmlns:a16="http://schemas.microsoft.com/office/drawing/2014/main" id="{2FAB0C74-9C81-4201-B77E-AD8D65D74DA9}"/>
              </a:ext>
              <a:ext uri="{C183D7F6-B498-43B3-948B-1728B52AA6E4}">
                <adec:decorative xmlns:adec="http://schemas.microsoft.com/office/drawing/2017/decorative" val="1"/>
              </a:ext>
            </a:extLst>
          </p:cNvPr>
          <p:cNvPicPr>
            <a:picLocks noChangeAspect="1"/>
          </p:cNvPicPr>
          <p:nvPr/>
        </p:nvPicPr>
        <p:blipFill rotWithShape="1">
          <a:blip r:embed="rId3"/>
          <a:srcRect/>
          <a:stretch/>
        </p:blipFill>
        <p:spPr>
          <a:xfrm>
            <a:off x="20" y="10"/>
            <a:ext cx="12191980" cy="6857990"/>
          </a:xfrm>
          <a:prstGeom prst="rect">
            <a:avLst/>
          </a:prstGeom>
        </p:spPr>
      </p:pic>
      <p:grpSp>
        <p:nvGrpSpPr>
          <p:cNvPr id="84" name="Group 83">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5" name="Rectangle 84">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51204" name="Title 1">
            <a:extLst>
              <a:ext uri="{FF2B5EF4-FFF2-40B4-BE49-F238E27FC236}">
                <a16:creationId xmlns:a16="http://schemas.microsoft.com/office/drawing/2014/main" id="{E4D97099-1EEC-41CE-B515-F9FCC90F3223}"/>
              </a:ext>
            </a:extLst>
          </p:cNvPr>
          <p:cNvSpPr txBox="1">
            <a:spLocks noGrp="1"/>
          </p:cNvSpPr>
          <p:nvPr>
            <p:ph type="title" idx="4294967295"/>
          </p:nvPr>
        </p:nvSpPr>
        <p:spPr bwMode="auto">
          <a:xfrm>
            <a:off x="584200" y="1006956"/>
            <a:ext cx="3412067" cy="13721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Ergonomic Assessment Resources (1)</a:t>
            </a:r>
          </a:p>
        </p:txBody>
      </p:sp>
      <p:sp>
        <p:nvSpPr>
          <p:cNvPr id="51203" name="Slide Number Placeholder 1">
            <a:extLst>
              <a:ext uri="{FF2B5EF4-FFF2-40B4-BE49-F238E27FC236}">
                <a16:creationId xmlns:a16="http://schemas.microsoft.com/office/drawing/2014/main" id="{55B35F14-45B8-4A0F-AAFB-DC83F089D133}"/>
              </a:ext>
            </a:extLst>
          </p:cNvPr>
          <p:cNvSpPr>
            <a:spLocks noGrp="1"/>
          </p:cNvSpPr>
          <p:nvPr>
            <p:ph type="sldNum" sz="quarter" idx="10"/>
          </p:nvPr>
        </p:nvSpPr>
        <p:spPr bwMode="auto">
          <a:xfrm>
            <a:off x="3454400" y="766071"/>
            <a:ext cx="54487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EC5EF945-DC26-4526-9447-22DD9381F53A}" type="slidenum">
              <a:rPr lang="en-US" altLang="en-US" sz="1800">
                <a:solidFill>
                  <a:schemeClr val="accent2"/>
                </a:solidFill>
                <a:latin typeface="+mn-lt"/>
                <a:cs typeface="+mn-cs"/>
              </a:rPr>
              <a:pPr>
                <a:spcAft>
                  <a:spcPts val="600"/>
                </a:spcAft>
              </a:pPr>
              <a:t>38</a:t>
            </a:fld>
            <a:endParaRPr lang="en-US" altLang="en-US" sz="1800" dirty="0">
              <a:solidFill>
                <a:schemeClr val="accent2"/>
              </a:solidFill>
              <a:latin typeface="+mn-lt"/>
              <a:cs typeface="+mn-cs"/>
            </a:endParaRPr>
          </a:p>
        </p:txBody>
      </p:sp>
      <p:sp>
        <p:nvSpPr>
          <p:cNvPr id="93186" name="Content Placeholder 2">
            <a:extLst>
              <a:ext uri="{FF2B5EF4-FFF2-40B4-BE49-F238E27FC236}">
                <a16:creationId xmlns:a16="http://schemas.microsoft.com/office/drawing/2014/main" id="{7FE15F53-3754-4D39-AABD-20D5E14381CD}"/>
              </a:ext>
            </a:extLst>
          </p:cNvPr>
          <p:cNvSpPr>
            <a:spLocks noGrp="1"/>
          </p:cNvSpPr>
          <p:nvPr>
            <p:ph idx="1"/>
          </p:nvPr>
        </p:nvSpPr>
        <p:spPr>
          <a:xfrm>
            <a:off x="446534" y="2438399"/>
            <a:ext cx="3693667" cy="3564467"/>
          </a:xfrm>
        </p:spPr>
        <p:txBody>
          <a:bodyPr vert="horz" lIns="91440" tIns="45720" rIns="91440" bIns="45720" rtlCol="0" anchor="ctr">
            <a:normAutofit/>
          </a:bodyPr>
          <a:lstStyle/>
          <a:p>
            <a:pPr marL="0" indent="0">
              <a:lnSpc>
                <a:spcPct val="90000"/>
              </a:lnSpc>
              <a:buNone/>
              <a:defRPr/>
            </a:pPr>
            <a:r>
              <a:rPr lang="en-US" altLang="en-US" sz="2000" b="0" dirty="0">
                <a:solidFill>
                  <a:schemeClr val="bg1"/>
                </a:solidFill>
                <a:latin typeface="Arial Nova" panose="020B0504020202020204" pitchFamily="34" charset="0"/>
              </a:rPr>
              <a:t>OSHA Computer Workstations </a:t>
            </a:r>
            <a:r>
              <a:rPr lang="en-US" altLang="en-US" sz="2000" b="0" dirty="0" err="1">
                <a:solidFill>
                  <a:schemeClr val="bg1"/>
                </a:solidFill>
                <a:latin typeface="Arial Nova" panose="020B0504020202020204" pitchFamily="34" charset="0"/>
              </a:rPr>
              <a:t>eTool</a:t>
            </a:r>
            <a:endParaRPr lang="en-US" altLang="en-US" sz="2000" b="0" dirty="0">
              <a:solidFill>
                <a:schemeClr val="bg1"/>
              </a:solidFill>
              <a:latin typeface="Arial Nova" panose="020B0504020202020204" pitchFamily="34" charset="0"/>
            </a:endParaRP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Good working positions</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Workstation components</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Checklists</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Work Process</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Workstation Environment</a:t>
            </a:r>
          </a:p>
          <a:p>
            <a:pPr lvl="1">
              <a:lnSpc>
                <a:spcPct val="90000"/>
              </a:lnSpc>
              <a:defRPr/>
            </a:pPr>
            <a:endParaRPr lang="en-US" altLang="en-US" sz="1050" dirty="0">
              <a:solidFill>
                <a:schemeClr val="bg1"/>
              </a:solidFill>
              <a:latin typeface="Arial Nova" panose="020B0504020202020204" pitchFamily="34" charset="0"/>
            </a:endParaRPr>
          </a:p>
          <a:p>
            <a:pPr marL="457200" lvl="1" indent="0">
              <a:lnSpc>
                <a:spcPct val="90000"/>
              </a:lnSpc>
              <a:defRPr/>
            </a:pPr>
            <a:endParaRPr lang="en-US" altLang="en-US" sz="1050" dirty="0">
              <a:solidFill>
                <a:srgbClr val="0000FF"/>
              </a:solidFill>
              <a:latin typeface="Arial Nova" panose="020B0504020202020204" pitchFamily="34" charset="0"/>
              <a:hlinkClick r:id="rId4">
                <a:extLst>
                  <a:ext uri="{A12FA001-AC4F-418D-AE19-62706E023703}">
                    <ahyp:hlinkClr xmlns:ahyp="http://schemas.microsoft.com/office/drawing/2018/hyperlinkcolor" val="tx"/>
                  </a:ext>
                </a:extLst>
              </a:hlinkClick>
            </a:endParaRPr>
          </a:p>
          <a:p>
            <a:pPr marL="457200" lvl="1" indent="0">
              <a:lnSpc>
                <a:spcPct val="90000"/>
              </a:lnSpc>
              <a:buNone/>
              <a:defRPr/>
            </a:pPr>
            <a:endParaRPr lang="en-US" altLang="en-US" sz="1050" dirty="0">
              <a:solidFill>
                <a:schemeClr val="bg1"/>
              </a:solidFill>
              <a:latin typeface="Arial Nova" panose="020B0504020202020204" pitchFamily="34" charset="0"/>
            </a:endParaRPr>
          </a:p>
        </p:txBody>
      </p:sp>
      <p:sp>
        <p:nvSpPr>
          <p:cNvPr id="2" name="TextBox 1" descr="OSHA Computer Workstations eTool&#10;https://www.osha.gov/SLTC/etools/computerworkstations/index.html&#10;&#10;">
            <a:extLst>
              <a:ext uri="{FF2B5EF4-FFF2-40B4-BE49-F238E27FC236}">
                <a16:creationId xmlns:a16="http://schemas.microsoft.com/office/drawing/2014/main" id="{F501A5C2-9565-4DAA-BC8B-DE9B676633D2}"/>
              </a:ext>
            </a:extLst>
          </p:cNvPr>
          <p:cNvSpPr txBox="1"/>
          <p:nvPr/>
        </p:nvSpPr>
        <p:spPr>
          <a:xfrm>
            <a:off x="339594" y="6439589"/>
            <a:ext cx="3899081" cy="341632"/>
          </a:xfrm>
          <a:prstGeom prst="rect">
            <a:avLst/>
          </a:prstGeom>
          <a:noFill/>
        </p:spPr>
        <p:txBody>
          <a:bodyPr wrap="none" rtlCol="0">
            <a:spAutoFit/>
          </a:bodyPr>
          <a:lstStyle/>
          <a:p>
            <a:pPr marL="457200" marR="0" lvl="1" indent="-457200" algn="l"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None/>
              <a:tabLst/>
              <a:defRPr/>
            </a:pPr>
            <a:r>
              <a:rPr kumimoji="0" lang="en-US" altLang="en-US" sz="1800" b="0" i="0" u="none" strike="noStrike" kern="1200" cap="none" spc="0" normalizeH="0" baseline="0" noProof="0" dirty="0">
                <a:ln>
                  <a:noFill/>
                </a:ln>
                <a:solidFill>
                  <a:srgbClr val="0000FF"/>
                </a:solidFill>
                <a:effectLst/>
                <a:uLnTx/>
                <a:uFillTx/>
                <a:latin typeface="Arial Nova" panose="020B0504020202020204" pitchFamily="34" charset="0"/>
                <a:ea typeface="+mn-ea"/>
                <a:cs typeface="+mn-cs"/>
                <a:hlinkClick r:id="rId4">
                  <a:extLst>
                    <a:ext uri="{A12FA001-AC4F-418D-AE19-62706E023703}">
                      <ahyp:hlinkClr xmlns:ahyp="http://schemas.microsoft.com/office/drawing/2018/hyperlinkcolor" val="tx"/>
                    </a:ext>
                  </a:extLst>
                </a:hlinkClick>
              </a:rPr>
              <a:t>OSHA Computer Workstations </a:t>
            </a:r>
            <a:r>
              <a:rPr kumimoji="0" lang="en-US" altLang="en-US" sz="1800" b="0" i="0" u="none" strike="noStrike" kern="1200" cap="none" spc="0" normalizeH="0" baseline="0" noProof="0" dirty="0" err="1">
                <a:ln>
                  <a:noFill/>
                </a:ln>
                <a:solidFill>
                  <a:srgbClr val="0000FF"/>
                </a:solidFill>
                <a:effectLst/>
                <a:uLnTx/>
                <a:uFillTx/>
                <a:latin typeface="Arial Nova" panose="020B0504020202020204" pitchFamily="34" charset="0"/>
                <a:ea typeface="+mn-ea"/>
                <a:cs typeface="+mn-cs"/>
                <a:hlinkClick r:id="rId4">
                  <a:extLst>
                    <a:ext uri="{A12FA001-AC4F-418D-AE19-62706E023703}">
                      <ahyp:hlinkClr xmlns:ahyp="http://schemas.microsoft.com/office/drawing/2018/hyperlinkcolor" val="tx"/>
                    </a:ext>
                  </a:extLst>
                </a:hlinkClick>
              </a:rPr>
              <a:t>eTool</a:t>
            </a:r>
            <a:endParaRPr kumimoji="0" lang="en-US" altLang="en-US" sz="1800" b="0" i="0" u="none" strike="noStrike" kern="1200" cap="none" spc="0" normalizeH="0" baseline="0" noProof="0" dirty="0">
              <a:ln>
                <a:noFill/>
              </a:ln>
              <a:solidFill>
                <a:srgbClr val="0000FF"/>
              </a:solidFill>
              <a:effectLst/>
              <a:uLnTx/>
              <a:uFillTx/>
              <a:latin typeface="Arial Nova" panose="020B05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8" name="Title 1">
            <a:extLst>
              <a:ext uri="{FF2B5EF4-FFF2-40B4-BE49-F238E27FC236}">
                <a16:creationId xmlns:a16="http://schemas.microsoft.com/office/drawing/2014/main" id="{3D6292A4-D5DA-4AB4-829B-54A49970ED86}"/>
              </a:ext>
            </a:extLst>
          </p:cNvPr>
          <p:cNvSpPr txBox="1">
            <a:spLocks noGrp="1"/>
          </p:cNvSpPr>
          <p:nvPr>
            <p:ph type="title" idx="4294967295"/>
          </p:nvPr>
        </p:nvSpPr>
        <p:spPr bwMode="auto">
          <a:xfrm>
            <a:off x="7963094" y="1113764"/>
            <a:ext cx="3269749" cy="46243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rgbClr val="FFFFFF"/>
                </a:solidFill>
                <a:latin typeface="+mj-lt"/>
                <a:cs typeface="+mj-cs"/>
              </a:rPr>
              <a:t>Ergonomic Assessment Resources (2)</a:t>
            </a:r>
          </a:p>
        </p:txBody>
      </p:sp>
      <p:sp>
        <p:nvSpPr>
          <p:cNvPr id="93186" name="Content Placeholder 2">
            <a:extLst>
              <a:ext uri="{FF2B5EF4-FFF2-40B4-BE49-F238E27FC236}">
                <a16:creationId xmlns:a16="http://schemas.microsoft.com/office/drawing/2014/main" id="{FB74E6E9-CEE4-43AB-9FA5-C74BC6474776}"/>
              </a:ext>
            </a:extLst>
          </p:cNvPr>
          <p:cNvSpPr>
            <a:spLocks noGrp="1"/>
          </p:cNvSpPr>
          <p:nvPr>
            <p:ph idx="1"/>
          </p:nvPr>
        </p:nvSpPr>
        <p:spPr>
          <a:xfrm>
            <a:off x="457251" y="782409"/>
            <a:ext cx="6627050" cy="5287036"/>
          </a:xfrm>
        </p:spPr>
        <p:txBody>
          <a:bodyPr vert="horz" lIns="91440" tIns="45720" rIns="91440" bIns="45720" rtlCol="0" anchor="ctr">
            <a:noAutofit/>
          </a:bodyPr>
          <a:lstStyle/>
          <a:p>
            <a:pPr marL="0" indent="0">
              <a:lnSpc>
                <a:spcPct val="90000"/>
              </a:lnSpc>
              <a:buClr>
                <a:srgbClr val="002060"/>
              </a:buClr>
              <a:buNone/>
              <a:defRPr/>
            </a:pPr>
            <a:r>
              <a:rPr lang="en-US" altLang="en-US" sz="2400" dirty="0">
                <a:solidFill>
                  <a:srgbClr val="002060"/>
                </a:solidFill>
                <a:latin typeface="Arial Nova" panose="020B0504020202020204" pitchFamily="34" charset="0"/>
              </a:rPr>
              <a:t>DoD/CAP Workplace Ergonomics Reference Guide 2</a:t>
            </a:r>
            <a:r>
              <a:rPr lang="en-US" altLang="en-US" sz="2400" baseline="30000" dirty="0">
                <a:solidFill>
                  <a:srgbClr val="002060"/>
                </a:solidFill>
                <a:latin typeface="Arial Nova" panose="020B0504020202020204" pitchFamily="34" charset="0"/>
              </a:rPr>
              <a:t>nd</a:t>
            </a:r>
            <a:r>
              <a:rPr lang="en-US" altLang="en-US" sz="2400" dirty="0">
                <a:solidFill>
                  <a:srgbClr val="002060"/>
                </a:solidFill>
                <a:latin typeface="Arial Nova" panose="020B0504020202020204" pitchFamily="34" charset="0"/>
              </a:rPr>
              <a:t> Edition </a:t>
            </a:r>
          </a:p>
          <a:p>
            <a:pPr marL="347472" lvl="1" indent="-347472">
              <a:lnSpc>
                <a:spcPct val="90000"/>
              </a:lnSpc>
              <a:buClr>
                <a:srgbClr val="002060"/>
              </a:buClr>
              <a:defRPr/>
            </a:pPr>
            <a:r>
              <a:rPr lang="en-US" altLang="en-US" dirty="0">
                <a:solidFill>
                  <a:srgbClr val="002060"/>
                </a:solidFill>
                <a:latin typeface="Arial Nova" panose="020B0504020202020204" pitchFamily="34" charset="0"/>
              </a:rPr>
              <a:t>Ergonomic needs assessment</a:t>
            </a:r>
          </a:p>
          <a:p>
            <a:pPr marL="347472" lvl="1" indent="-347472">
              <a:lnSpc>
                <a:spcPct val="90000"/>
              </a:lnSpc>
              <a:buClr>
                <a:srgbClr val="002060"/>
              </a:buClr>
              <a:defRPr/>
            </a:pPr>
            <a:r>
              <a:rPr lang="en-US" altLang="en-US" dirty="0">
                <a:solidFill>
                  <a:srgbClr val="002060"/>
                </a:solidFill>
                <a:latin typeface="Arial Nova" panose="020B0504020202020204" pitchFamily="34" charset="0"/>
              </a:rPr>
              <a:t>Ergonomic checklist</a:t>
            </a:r>
          </a:p>
          <a:p>
            <a:pPr marL="617472" lvl="2" indent="-347472">
              <a:lnSpc>
                <a:spcPct val="90000"/>
              </a:lnSpc>
              <a:buClr>
                <a:srgbClr val="002060"/>
              </a:buClr>
              <a:defRPr/>
            </a:pPr>
            <a:r>
              <a:rPr lang="en-US" altLang="en-US" sz="2200" dirty="0">
                <a:solidFill>
                  <a:srgbClr val="002060"/>
                </a:solidFill>
                <a:latin typeface="Arial Nova" panose="020B0504020202020204" pitchFamily="34" charset="0"/>
              </a:rPr>
              <a:t>Chair</a:t>
            </a:r>
          </a:p>
          <a:p>
            <a:pPr marL="617472" lvl="2" indent="-347472">
              <a:lnSpc>
                <a:spcPct val="90000"/>
              </a:lnSpc>
              <a:buClr>
                <a:srgbClr val="002060"/>
              </a:buClr>
              <a:defRPr/>
            </a:pPr>
            <a:r>
              <a:rPr lang="en-US" altLang="en-US" sz="2200" dirty="0">
                <a:solidFill>
                  <a:srgbClr val="002060"/>
                </a:solidFill>
                <a:latin typeface="Arial Nova" panose="020B0504020202020204" pitchFamily="34" charset="0"/>
              </a:rPr>
              <a:t>Preventing posture problems</a:t>
            </a:r>
          </a:p>
          <a:p>
            <a:pPr marL="617472" lvl="2" indent="-347472">
              <a:lnSpc>
                <a:spcPct val="90000"/>
              </a:lnSpc>
              <a:buClr>
                <a:srgbClr val="002060"/>
              </a:buClr>
              <a:defRPr/>
            </a:pPr>
            <a:r>
              <a:rPr lang="en-US" altLang="en-US" sz="2200" dirty="0">
                <a:solidFill>
                  <a:srgbClr val="002060"/>
                </a:solidFill>
                <a:latin typeface="Arial Nova" panose="020B0504020202020204" pitchFamily="34" charset="0"/>
              </a:rPr>
              <a:t>Workstation</a:t>
            </a:r>
          </a:p>
          <a:p>
            <a:pPr marL="617472" lvl="2" indent="-347472">
              <a:lnSpc>
                <a:spcPct val="90000"/>
              </a:lnSpc>
              <a:buClr>
                <a:srgbClr val="002060"/>
              </a:buClr>
              <a:defRPr/>
            </a:pPr>
            <a:r>
              <a:rPr lang="en-US" altLang="en-US" sz="2200" dirty="0">
                <a:solidFill>
                  <a:srgbClr val="002060"/>
                </a:solidFill>
                <a:latin typeface="Arial Nova" panose="020B0504020202020204" pitchFamily="34" charset="0"/>
              </a:rPr>
              <a:t>Lighting</a:t>
            </a:r>
          </a:p>
          <a:p>
            <a:pPr marL="617472" lvl="2" indent="-347472">
              <a:lnSpc>
                <a:spcPct val="90000"/>
              </a:lnSpc>
              <a:buClr>
                <a:srgbClr val="002060"/>
              </a:buClr>
              <a:defRPr/>
            </a:pPr>
            <a:r>
              <a:rPr lang="en-US" altLang="en-US" sz="2200" dirty="0">
                <a:solidFill>
                  <a:srgbClr val="002060"/>
                </a:solidFill>
                <a:latin typeface="Arial Nova" panose="020B0504020202020204" pitchFamily="34" charset="0"/>
              </a:rPr>
              <a:t>Healthy work practice</a:t>
            </a:r>
            <a:br>
              <a:rPr lang="en-US" altLang="en-US" sz="2400" dirty="0">
                <a:solidFill>
                  <a:srgbClr val="002060"/>
                </a:solidFill>
                <a:latin typeface="Arial Narrow" panose="020B0606020202030204" pitchFamily="34" charset="0"/>
              </a:rPr>
            </a:br>
            <a:endParaRPr lang="en-US" altLang="en-US" sz="2400" dirty="0">
              <a:latin typeface="Arial Narrow" panose="020B0606020202030204" pitchFamily="34" charset="0"/>
            </a:endParaRPr>
          </a:p>
          <a:p>
            <a:pPr marL="0" indent="-136800">
              <a:lnSpc>
                <a:spcPct val="90000"/>
              </a:lnSpc>
              <a:buNone/>
              <a:defRPr/>
            </a:pPr>
            <a:r>
              <a:rPr lang="en-US" altLang="en-US" sz="2400" b="0" dirty="0">
                <a:solidFill>
                  <a:srgbClr val="0000FF"/>
                </a:solidFill>
                <a:latin typeface="Arial Nova" panose="020B0504020202020204" pitchFamily="34" charset="0"/>
                <a:hlinkClick r:id="rId3">
                  <a:extLst>
                    <a:ext uri="{A12FA001-AC4F-418D-AE19-62706E023703}">
                      <ahyp:hlinkClr xmlns:ahyp="http://schemas.microsoft.com/office/drawing/2018/hyperlinkcolor" val="tx"/>
                    </a:ext>
                  </a:extLst>
                </a:hlinkClick>
              </a:rPr>
              <a:t>http://CAP.mil/Documents/CAP_Ergo_Guide.pdf</a:t>
            </a:r>
            <a:endParaRPr lang="en-US" altLang="en-US" sz="2000" b="0" dirty="0"/>
          </a:p>
        </p:txBody>
      </p:sp>
      <p:sp>
        <p:nvSpPr>
          <p:cNvPr id="52227" name="Slide Number Placeholder 1">
            <a:extLst>
              <a:ext uri="{FF2B5EF4-FFF2-40B4-BE49-F238E27FC236}">
                <a16:creationId xmlns:a16="http://schemas.microsoft.com/office/drawing/2014/main" id="{35B9D09F-3D03-4DF9-B37C-FE38792B5214}"/>
              </a:ext>
            </a:extLst>
          </p:cNvPr>
          <p:cNvSpPr>
            <a:spLocks noGrp="1"/>
          </p:cNvSpPr>
          <p:nvPr>
            <p:ph type="sldNum" sz="quarter" idx="10"/>
          </p:nvPr>
        </p:nvSpPr>
        <p:spPr bwMode="auto">
          <a:xfrm>
            <a:off x="10648912" y="74467"/>
            <a:ext cx="10525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34DBD927-ECE0-4311-B65C-FDE17F7485D3}" type="slidenum">
              <a:rPr lang="en-US" altLang="en-US" sz="1800">
                <a:solidFill>
                  <a:schemeClr val="accent2"/>
                </a:solidFill>
                <a:latin typeface="+mn-lt"/>
                <a:cs typeface="+mn-cs"/>
              </a:rPr>
              <a:pPr>
                <a:spcAft>
                  <a:spcPts val="600"/>
                </a:spcAft>
              </a:pPr>
              <a:t>39</a:t>
            </a:fld>
            <a:endParaRPr lang="en-US" altLang="en-US" sz="1800">
              <a:solidFill>
                <a:schemeClr val="accent2"/>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Statistics</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2" y="2180496"/>
            <a:ext cx="11029615" cy="4200207"/>
          </a:xfrm>
        </p:spPr>
        <p:txBody>
          <a:bodyPr>
            <a:normAutofit fontScale="92500" lnSpcReduction="10000"/>
          </a:bodyPr>
          <a:lstStyle/>
          <a:p>
            <a:pPr>
              <a:buFont typeface="Wingdings" panose="05000000000000000000" pitchFamily="2" charset="2"/>
              <a:buChar char="§"/>
            </a:pPr>
            <a:r>
              <a:rPr lang="en-US" sz="2600" dirty="0"/>
              <a:t>Musculoskeletal disorders (MSDs) account for 33% of all workplace injury cases</a:t>
            </a:r>
          </a:p>
          <a:p>
            <a:pPr>
              <a:buFont typeface="Wingdings" panose="05000000000000000000" pitchFamily="2" charset="2"/>
              <a:buChar char="§"/>
            </a:pPr>
            <a:r>
              <a:rPr lang="en-US" sz="2600" dirty="0"/>
              <a:t>A recent report from the United States of America suggests that one in two adult Americans live with a musculoskeletal condition*</a:t>
            </a:r>
          </a:p>
          <a:p>
            <a:pPr>
              <a:buFont typeface="Wingdings" panose="05000000000000000000" pitchFamily="2" charset="2"/>
              <a:buChar char="§"/>
            </a:pPr>
            <a:r>
              <a:rPr lang="en-US" sz="2600" dirty="0"/>
              <a:t>Prolonged sitting increases risk for heart disease, diabetes, cancer, and death, even among people who exercise regularly**</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marL="0" indent="0">
              <a:buNone/>
            </a:pPr>
            <a:r>
              <a:rPr lang="en-US" sz="2400" dirty="0"/>
              <a:t>	</a:t>
            </a:r>
            <a:r>
              <a:rPr lang="en-US" sz="1900" dirty="0"/>
              <a:t>*(2019 World Health Organization WHO) </a:t>
            </a:r>
          </a:p>
          <a:p>
            <a:pPr marL="0" indent="0">
              <a:buNone/>
            </a:pPr>
            <a:r>
              <a:rPr lang="en-US" sz="1900" dirty="0"/>
              <a:t>	**(2015 Annals of Internal Medicine)</a:t>
            </a:r>
          </a:p>
          <a:p>
            <a:pPr marL="0" indent="0">
              <a:buNone/>
            </a:pPr>
            <a:endParaRPr lang="en-US" sz="2400" dirty="0"/>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130969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2" name="Rectangle 81">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188" name="Picture 93187">
            <a:extLst>
              <a:ext uri="{FF2B5EF4-FFF2-40B4-BE49-F238E27FC236}">
                <a16:creationId xmlns:a16="http://schemas.microsoft.com/office/drawing/2014/main" id="{FC333FF0-B4BE-44D0-ADB1-11DC9D275C27}"/>
              </a:ext>
              <a:ext uri="{C183D7F6-B498-43B3-948B-1728B52AA6E4}">
                <adec:decorative xmlns:adec="http://schemas.microsoft.com/office/drawing/2017/decorative" val="1"/>
              </a:ext>
            </a:extLst>
          </p:cNvPr>
          <p:cNvPicPr>
            <a:picLocks noChangeAspect="1"/>
          </p:cNvPicPr>
          <p:nvPr/>
        </p:nvPicPr>
        <p:blipFill rotWithShape="1">
          <a:blip r:embed="rId3"/>
          <a:srcRect t="3236" b="12494"/>
          <a:stretch/>
        </p:blipFill>
        <p:spPr>
          <a:xfrm>
            <a:off x="20" y="10"/>
            <a:ext cx="12191980" cy="6857990"/>
          </a:xfrm>
          <a:prstGeom prst="rect">
            <a:avLst/>
          </a:prstGeom>
        </p:spPr>
      </p:pic>
      <p:grpSp>
        <p:nvGrpSpPr>
          <p:cNvPr id="84" name="Group 83">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5" name="Rectangle 84">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53252" name="Title 1">
            <a:extLst>
              <a:ext uri="{FF2B5EF4-FFF2-40B4-BE49-F238E27FC236}">
                <a16:creationId xmlns:a16="http://schemas.microsoft.com/office/drawing/2014/main" id="{FBA2257B-E948-49A1-A3E0-E70A0E12B640}"/>
              </a:ext>
            </a:extLst>
          </p:cNvPr>
          <p:cNvSpPr txBox="1">
            <a:spLocks noGrp="1"/>
          </p:cNvSpPr>
          <p:nvPr>
            <p:ph type="title" idx="4294967295"/>
          </p:nvPr>
        </p:nvSpPr>
        <p:spPr bwMode="auto">
          <a:xfrm>
            <a:off x="584200" y="1006956"/>
            <a:ext cx="3412067" cy="13721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Telework Ergonomic Tips (1)</a:t>
            </a:r>
          </a:p>
        </p:txBody>
      </p:sp>
      <p:sp>
        <p:nvSpPr>
          <p:cNvPr id="53251" name="Slide Number Placeholder 1">
            <a:extLst>
              <a:ext uri="{FF2B5EF4-FFF2-40B4-BE49-F238E27FC236}">
                <a16:creationId xmlns:a16="http://schemas.microsoft.com/office/drawing/2014/main" id="{65298931-D3D2-4B12-8956-7320F7B93E49}"/>
              </a:ext>
            </a:extLst>
          </p:cNvPr>
          <p:cNvSpPr>
            <a:spLocks noGrp="1"/>
          </p:cNvSpPr>
          <p:nvPr>
            <p:ph type="sldNum" sz="quarter" idx="10"/>
          </p:nvPr>
        </p:nvSpPr>
        <p:spPr bwMode="auto">
          <a:xfrm>
            <a:off x="3454400" y="766071"/>
            <a:ext cx="54487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145A1371-E710-4FE1-98E2-A24FC4A68FF7}" type="slidenum">
              <a:rPr lang="en-US" altLang="en-US" sz="1800">
                <a:solidFill>
                  <a:schemeClr val="accent2"/>
                </a:solidFill>
                <a:latin typeface="+mn-lt"/>
                <a:cs typeface="+mn-cs"/>
              </a:rPr>
              <a:pPr>
                <a:spcAft>
                  <a:spcPts val="600"/>
                </a:spcAft>
              </a:pPr>
              <a:t>40</a:t>
            </a:fld>
            <a:endParaRPr lang="en-US" altLang="en-US" sz="1800" dirty="0">
              <a:solidFill>
                <a:schemeClr val="accent2"/>
              </a:solidFill>
              <a:latin typeface="+mn-lt"/>
              <a:cs typeface="+mn-cs"/>
            </a:endParaRPr>
          </a:p>
        </p:txBody>
      </p:sp>
      <p:sp>
        <p:nvSpPr>
          <p:cNvPr id="93186" name="Content Placeholder 2">
            <a:extLst>
              <a:ext uri="{FF2B5EF4-FFF2-40B4-BE49-F238E27FC236}">
                <a16:creationId xmlns:a16="http://schemas.microsoft.com/office/drawing/2014/main" id="{5734B8A6-787E-492D-B959-0FA1185CBFAC}"/>
              </a:ext>
            </a:extLst>
          </p:cNvPr>
          <p:cNvSpPr>
            <a:spLocks noGrp="1"/>
          </p:cNvSpPr>
          <p:nvPr>
            <p:ph idx="1"/>
          </p:nvPr>
        </p:nvSpPr>
        <p:spPr>
          <a:xfrm>
            <a:off x="581193" y="2438399"/>
            <a:ext cx="3415074" cy="3564467"/>
          </a:xfrm>
        </p:spPr>
        <p:txBody>
          <a:bodyPr vert="horz" lIns="91440" tIns="45720" rIns="91440" bIns="45720" rtlCol="0" anchor="ctr">
            <a:normAutofit/>
          </a:bodyPr>
          <a:lstStyle/>
          <a:p>
            <a:pPr marL="0" indent="0">
              <a:lnSpc>
                <a:spcPct val="90000"/>
              </a:lnSpc>
              <a:buNone/>
              <a:defRPr/>
            </a:pPr>
            <a:r>
              <a:rPr lang="en-US" altLang="en-US" sz="1800" dirty="0">
                <a:solidFill>
                  <a:schemeClr val="bg1"/>
                </a:solidFill>
                <a:latin typeface="Arial Nova" panose="020B0504020202020204" pitchFamily="34" charset="0"/>
              </a:rPr>
              <a:t>Colorado State University </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Use a good chair</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Raise your chair</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Support your feet</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Raise your monitor</a:t>
            </a:r>
          </a:p>
          <a:p>
            <a:pPr marL="347472" lvl="1" indent="-347472">
              <a:lnSpc>
                <a:spcPct val="90000"/>
              </a:lnSpc>
              <a:buClr>
                <a:schemeClr val="bg1"/>
              </a:buClr>
              <a:defRPr/>
            </a:pPr>
            <a:r>
              <a:rPr lang="en-US" altLang="en-US" sz="1800" dirty="0">
                <a:solidFill>
                  <a:schemeClr val="bg1"/>
                </a:solidFill>
                <a:latin typeface="Arial Nova" panose="020B0504020202020204" pitchFamily="34" charset="0"/>
              </a:rPr>
              <a:t>Use an external keyboard and mouse</a:t>
            </a:r>
            <a:endParaRPr lang="en-US" sz="1000" dirty="0">
              <a:solidFill>
                <a:srgbClr val="4590B8"/>
              </a:solidFill>
              <a:hlinkClick r:id="rId4">
                <a:extLst>
                  <a:ext uri="{A12FA001-AC4F-418D-AE19-62706E023703}">
                    <ahyp:hlinkClr xmlns:ahyp="http://schemas.microsoft.com/office/drawing/2018/hyperlinkcolor" val="tx"/>
                  </a:ext>
                </a:extLst>
              </a:hlinkClick>
            </a:endParaRPr>
          </a:p>
        </p:txBody>
      </p:sp>
      <p:sp>
        <p:nvSpPr>
          <p:cNvPr id="2" name="TextBox 1" descr="https://source.colostate.edu/ergonomic-tips-for-working-from-home/&#10;">
            <a:extLst>
              <a:ext uri="{FF2B5EF4-FFF2-40B4-BE49-F238E27FC236}">
                <a16:creationId xmlns:a16="http://schemas.microsoft.com/office/drawing/2014/main" id="{838FFA05-FFB7-42F5-87DB-5F0069DA1E66}"/>
              </a:ext>
            </a:extLst>
          </p:cNvPr>
          <p:cNvSpPr txBox="1"/>
          <p:nvPr/>
        </p:nvSpPr>
        <p:spPr>
          <a:xfrm>
            <a:off x="350284" y="6392332"/>
            <a:ext cx="7075848" cy="369332"/>
          </a:xfrm>
          <a:prstGeom prst="rect">
            <a:avLst/>
          </a:prstGeom>
          <a:solidFill>
            <a:schemeClr val="bg1">
              <a:lumMod val="75000"/>
            </a:schemeClr>
          </a:solidFill>
        </p:spPr>
        <p:txBody>
          <a:bodyPr wrap="none" rtlCol="0">
            <a:spAutoFit/>
          </a:bodyPr>
          <a:lstStyle/>
          <a:p>
            <a:r>
              <a:rPr lang="en-US" dirty="0">
                <a:solidFill>
                  <a:srgbClr val="0000FF"/>
                </a:solidFill>
                <a:latin typeface="Arial Nova" panose="020B0504020202020204" pitchFamily="34" charset="0"/>
                <a:hlinkClick r:id="rId4">
                  <a:extLst>
                    <a:ext uri="{A12FA001-AC4F-418D-AE19-62706E023703}">
                      <ahyp:hlinkClr xmlns:ahyp="http://schemas.microsoft.com/office/drawing/2018/hyperlinkcolor" val="tx"/>
                    </a:ext>
                  </a:extLst>
                </a:hlinkClick>
              </a:rPr>
              <a:t>https://source.colostate.edu/ergonomic-tips-for-working-from-home/</a:t>
            </a:r>
            <a:endParaRPr lang="en-US" dirty="0">
              <a:solidFill>
                <a:srgbClr val="0000FF"/>
              </a:solidFill>
              <a:latin typeface="Arial Nova" panose="020B05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2" name="Rectangle 81">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188" name="Picture 93187" descr="Laptop on a table">
            <a:extLst>
              <a:ext uri="{FF2B5EF4-FFF2-40B4-BE49-F238E27FC236}">
                <a16:creationId xmlns:a16="http://schemas.microsoft.com/office/drawing/2014/main" id="{DDF8427A-152C-4373-801A-4D69E0F012F2}"/>
              </a:ext>
            </a:extLst>
          </p:cNvPr>
          <p:cNvPicPr>
            <a:picLocks noChangeAspect="1"/>
          </p:cNvPicPr>
          <p:nvPr/>
        </p:nvPicPr>
        <p:blipFill rotWithShape="1">
          <a:blip r:embed="rId3">
            <a:duotone>
              <a:schemeClr val="bg2">
                <a:shade val="45000"/>
                <a:satMod val="135000"/>
              </a:schemeClr>
              <a:prstClr val="white"/>
            </a:duotone>
            <a:alphaModFix amt="35000"/>
          </a:blip>
          <a:srcRect t="3749" b="11981"/>
          <a:stretch/>
        </p:blipFill>
        <p:spPr>
          <a:xfrm>
            <a:off x="20" y="10"/>
            <a:ext cx="12191980" cy="6857990"/>
          </a:xfrm>
          <a:prstGeom prst="rect">
            <a:avLst/>
          </a:prstGeom>
        </p:spPr>
      </p:pic>
      <p:sp>
        <p:nvSpPr>
          <p:cNvPr id="84" name="Rectangle 83">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4276" name="Title 1">
            <a:extLst>
              <a:ext uri="{FF2B5EF4-FFF2-40B4-BE49-F238E27FC236}">
                <a16:creationId xmlns:a16="http://schemas.microsoft.com/office/drawing/2014/main" id="{AD6DECE9-E12D-4E63-867E-D0945D1FFE78}"/>
              </a:ext>
            </a:extLst>
          </p:cNvPr>
          <p:cNvSpPr txBox="1">
            <a:spLocks noGrp="1"/>
          </p:cNvSpPr>
          <p:nvPr>
            <p:ph type="title" idx="4294967295"/>
          </p:nvPr>
        </p:nvSpPr>
        <p:spPr bwMode="auto">
          <a:xfrm>
            <a:off x="581192" y="702156"/>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Telework Ergonomic Tips (2)</a:t>
            </a:r>
          </a:p>
        </p:txBody>
      </p:sp>
      <p:grpSp>
        <p:nvGrpSpPr>
          <p:cNvPr id="86" name="Group 85">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7" name="Rectangle 86">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3186" name="Content Placeholder 2">
            <a:extLst>
              <a:ext uri="{FF2B5EF4-FFF2-40B4-BE49-F238E27FC236}">
                <a16:creationId xmlns:a16="http://schemas.microsoft.com/office/drawing/2014/main" id="{B6050690-532C-4D9E-AD41-85014474B196}"/>
              </a:ext>
            </a:extLst>
          </p:cNvPr>
          <p:cNvSpPr>
            <a:spLocks noGrp="1"/>
          </p:cNvSpPr>
          <p:nvPr>
            <p:ph idx="1"/>
          </p:nvPr>
        </p:nvSpPr>
        <p:spPr>
          <a:xfrm>
            <a:off x="578682" y="2565290"/>
            <a:ext cx="11029615" cy="3678303"/>
          </a:xfrm>
        </p:spPr>
        <p:txBody>
          <a:bodyPr vert="horz" lIns="91440" tIns="45720" rIns="91440" bIns="45720" rtlCol="0" anchor="ctr">
            <a:noAutofit/>
          </a:bodyPr>
          <a:lstStyle/>
          <a:p>
            <a:pPr marL="0" indent="0">
              <a:lnSpc>
                <a:spcPct val="90000"/>
              </a:lnSpc>
              <a:buNone/>
              <a:defRPr/>
            </a:pPr>
            <a:r>
              <a:rPr lang="en-US" altLang="en-US" sz="2400" dirty="0" err="1">
                <a:solidFill>
                  <a:srgbClr val="002060"/>
                </a:solidFill>
                <a:latin typeface="Arial Nova" panose="020B0504020202020204" pitchFamily="34" charset="0"/>
              </a:rPr>
              <a:t>HumanTech</a:t>
            </a:r>
            <a:endParaRPr lang="en-US" altLang="en-US" sz="2400" dirty="0">
              <a:solidFill>
                <a:srgbClr val="002060"/>
              </a:solidFill>
              <a:latin typeface="Arial Nova" panose="020B0504020202020204" pitchFamily="34" charset="0"/>
            </a:endParaRPr>
          </a:p>
          <a:p>
            <a:pPr marL="347472" lvl="1" indent="-347472">
              <a:lnSpc>
                <a:spcPct val="90000"/>
              </a:lnSpc>
              <a:buClr>
                <a:srgbClr val="002060"/>
              </a:buClr>
              <a:defRPr/>
            </a:pPr>
            <a:r>
              <a:rPr lang="en-US" dirty="0">
                <a:solidFill>
                  <a:srgbClr val="002060"/>
                </a:solidFill>
                <a:latin typeface="Arial Nova" panose="020B0504020202020204" pitchFamily="34" charset="0"/>
              </a:rPr>
              <a:t>Consider your environment</a:t>
            </a:r>
          </a:p>
          <a:p>
            <a:pPr marL="617472" lvl="2" indent="-347472">
              <a:lnSpc>
                <a:spcPct val="90000"/>
              </a:lnSpc>
              <a:buClr>
                <a:srgbClr val="002060"/>
              </a:buClr>
              <a:defRPr/>
            </a:pPr>
            <a:r>
              <a:rPr lang="en-US" sz="2200" dirty="0" err="1">
                <a:solidFill>
                  <a:srgbClr val="002060"/>
                </a:solidFill>
                <a:latin typeface="Arial Nova" panose="020B0504020202020204" pitchFamily="34" charset="0"/>
              </a:rPr>
              <a:t>Opt</a:t>
            </a:r>
            <a:r>
              <a:rPr lang="en-US" sz="2200" dirty="0">
                <a:solidFill>
                  <a:srgbClr val="002060"/>
                </a:solidFill>
                <a:latin typeface="Arial Nova" panose="020B0504020202020204" pitchFamily="34" charset="0"/>
              </a:rPr>
              <a:t> for existing desk/table</a:t>
            </a:r>
          </a:p>
          <a:p>
            <a:pPr marL="617472" lvl="2" indent="-347472">
              <a:lnSpc>
                <a:spcPct val="90000"/>
              </a:lnSpc>
              <a:buClr>
                <a:srgbClr val="002060"/>
              </a:buClr>
              <a:defRPr/>
            </a:pPr>
            <a:r>
              <a:rPr lang="en-US" sz="2200" dirty="0">
                <a:solidFill>
                  <a:srgbClr val="002060"/>
                </a:solidFill>
                <a:latin typeface="Arial Nova" panose="020B0504020202020204" pitchFamily="34" charset="0"/>
              </a:rPr>
              <a:t>Adjust lighting </a:t>
            </a:r>
          </a:p>
          <a:p>
            <a:pPr marL="347472" lvl="1" indent="-347472">
              <a:lnSpc>
                <a:spcPct val="90000"/>
              </a:lnSpc>
              <a:buClr>
                <a:srgbClr val="002060"/>
              </a:buClr>
              <a:defRPr/>
            </a:pPr>
            <a:r>
              <a:rPr lang="en-US" dirty="0">
                <a:solidFill>
                  <a:srgbClr val="002060"/>
                </a:solidFill>
                <a:latin typeface="Arial Nova" panose="020B0504020202020204" pitchFamily="34" charset="0"/>
              </a:rPr>
              <a:t>Consider your equipment</a:t>
            </a:r>
          </a:p>
          <a:p>
            <a:pPr marL="617472" lvl="2" indent="-347472">
              <a:lnSpc>
                <a:spcPct val="90000"/>
              </a:lnSpc>
              <a:buClr>
                <a:srgbClr val="002060"/>
              </a:buClr>
              <a:defRPr/>
            </a:pPr>
            <a:r>
              <a:rPr lang="en-US" sz="2200" dirty="0">
                <a:solidFill>
                  <a:srgbClr val="002060"/>
                </a:solidFill>
                <a:latin typeface="Arial Nova" panose="020B0504020202020204" pitchFamily="34" charset="0"/>
              </a:rPr>
              <a:t>Low-cost options</a:t>
            </a:r>
          </a:p>
          <a:p>
            <a:pPr marL="617472" lvl="2" indent="-347472">
              <a:lnSpc>
                <a:spcPct val="90000"/>
              </a:lnSpc>
              <a:buClr>
                <a:srgbClr val="002060"/>
              </a:buClr>
              <a:defRPr/>
            </a:pPr>
            <a:r>
              <a:rPr lang="en-US" sz="2200" dirty="0">
                <a:solidFill>
                  <a:srgbClr val="002060"/>
                </a:solidFill>
                <a:latin typeface="Arial Nova" panose="020B0504020202020204" pitchFamily="34" charset="0"/>
              </a:rPr>
              <a:t>DIY laptop stands (templates)</a:t>
            </a:r>
          </a:p>
          <a:p>
            <a:pPr marL="347472" lvl="2" indent="-347472">
              <a:lnSpc>
                <a:spcPct val="90000"/>
              </a:lnSpc>
              <a:buClr>
                <a:srgbClr val="002060"/>
              </a:buClr>
              <a:defRPr/>
            </a:pPr>
            <a:r>
              <a:rPr lang="en-US" sz="2400" dirty="0">
                <a:solidFill>
                  <a:srgbClr val="002060"/>
                </a:solidFill>
                <a:latin typeface="Arial Nova" panose="020B0504020202020204" pitchFamily="34" charset="0"/>
              </a:rPr>
              <a:t>Consider your habits</a:t>
            </a:r>
          </a:p>
          <a:p>
            <a:pPr marL="689472" lvl="3" indent="-347472">
              <a:lnSpc>
                <a:spcPct val="90000"/>
              </a:lnSpc>
              <a:buClr>
                <a:srgbClr val="002060"/>
              </a:buClr>
              <a:defRPr/>
            </a:pPr>
            <a:r>
              <a:rPr lang="en-US" sz="2200" dirty="0">
                <a:solidFill>
                  <a:srgbClr val="002060"/>
                </a:solidFill>
                <a:latin typeface="Arial Nova" panose="020B0504020202020204" pitchFamily="34" charset="0"/>
              </a:rPr>
              <a:t>Micro breaks</a:t>
            </a:r>
            <a:endParaRPr lang="en-US" sz="2200" dirty="0">
              <a:latin typeface="Arial Nova" panose="020B0504020202020204" pitchFamily="34" charset="0"/>
              <a:hlinkClick r:id="rId4"/>
            </a:endParaRPr>
          </a:p>
          <a:p>
            <a:pPr marL="0" indent="-86000">
              <a:lnSpc>
                <a:spcPct val="90000"/>
              </a:lnSpc>
              <a:buNone/>
              <a:defRPr/>
            </a:pPr>
            <a:r>
              <a:rPr lang="en-US" sz="2400" b="0" dirty="0">
                <a:solidFill>
                  <a:srgbClr val="0000FF"/>
                </a:solidFill>
                <a:latin typeface="Arial Nova" panose="020B0504020202020204" pitchFamily="34" charset="0"/>
                <a:hlinkClick r:id="rId5">
                  <a:extLst>
                    <a:ext uri="{A12FA001-AC4F-418D-AE19-62706E023703}">
                      <ahyp:hlinkClr xmlns:ahyp="http://schemas.microsoft.com/office/drawing/2018/hyperlinkcolor" val="tx"/>
                    </a:ext>
                  </a:extLst>
                </a:hlinkClick>
              </a:rPr>
              <a:t>https://www.HumanTech.com/dont-work-from-the-couch-tips-to-improve-your-home-office/</a:t>
            </a:r>
            <a:endParaRPr lang="en-US" altLang="en-US" sz="2400" b="0" dirty="0">
              <a:solidFill>
                <a:srgbClr val="0000FF"/>
              </a:solidFill>
              <a:latin typeface="Arial Nova" panose="020B0504020202020204" pitchFamily="34" charset="0"/>
            </a:endParaRPr>
          </a:p>
          <a:p>
            <a:pPr>
              <a:lnSpc>
                <a:spcPct val="90000"/>
              </a:lnSpc>
              <a:defRPr/>
            </a:pPr>
            <a:endParaRPr lang="en-US" altLang="en-US" sz="1100" b="0" dirty="0"/>
          </a:p>
        </p:txBody>
      </p:sp>
      <p:sp>
        <p:nvSpPr>
          <p:cNvPr id="54275" name="Slide Number Placeholder 1">
            <a:extLst>
              <a:ext uri="{FF2B5EF4-FFF2-40B4-BE49-F238E27FC236}">
                <a16:creationId xmlns:a16="http://schemas.microsoft.com/office/drawing/2014/main" id="{5268A511-F047-4C55-8B0A-F07868F469FC}"/>
              </a:ext>
            </a:extLst>
          </p:cNvPr>
          <p:cNvSpPr>
            <a:spLocks noGrp="1"/>
          </p:cNvSpPr>
          <p:nvPr>
            <p:ph type="sldNum" sz="quarter" idx="10"/>
          </p:nvPr>
        </p:nvSpPr>
        <p:spPr bwMode="auto">
          <a:xfrm>
            <a:off x="10692958" y="110594"/>
            <a:ext cx="10525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115CAB41-1C73-4300-B8A1-DD51E9C7A14A}" type="slidenum">
              <a:rPr lang="en-US" altLang="en-US" sz="1800">
                <a:solidFill>
                  <a:schemeClr val="accent2"/>
                </a:solidFill>
                <a:latin typeface="+mn-lt"/>
                <a:cs typeface="+mn-cs"/>
              </a:rPr>
              <a:pPr>
                <a:spcAft>
                  <a:spcPts val="600"/>
                </a:spcAft>
              </a:pPr>
              <a:t>41</a:t>
            </a:fld>
            <a:endParaRPr lang="en-US" altLang="en-US" sz="1800" dirty="0">
              <a:solidFill>
                <a:schemeClr val="accent2"/>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83" name="Rectangle 82">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0" name="Title 1">
            <a:extLst>
              <a:ext uri="{FF2B5EF4-FFF2-40B4-BE49-F238E27FC236}">
                <a16:creationId xmlns:a16="http://schemas.microsoft.com/office/drawing/2014/main" id="{2839AF87-02C6-4C8E-9DAC-7C96359DA966}"/>
              </a:ext>
            </a:extLst>
          </p:cNvPr>
          <p:cNvSpPr txBox="1">
            <a:spLocks noGrp="1"/>
          </p:cNvSpPr>
          <p:nvPr>
            <p:ph type="title" idx="4294967295"/>
          </p:nvPr>
        </p:nvSpPr>
        <p:spPr bwMode="auto">
          <a:xfrm>
            <a:off x="643468" y="1033389"/>
            <a:ext cx="4826256" cy="48254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rgbClr val="FFFFFF"/>
                </a:solidFill>
                <a:latin typeface="+mj-lt"/>
                <a:cs typeface="+mj-cs"/>
              </a:rPr>
              <a:t>Exercises for work!</a:t>
            </a:r>
          </a:p>
        </p:txBody>
      </p:sp>
      <p:sp>
        <p:nvSpPr>
          <p:cNvPr id="85" name="Rectangle 84">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3186" name="Content Placeholder 2">
            <a:extLst>
              <a:ext uri="{FF2B5EF4-FFF2-40B4-BE49-F238E27FC236}">
                <a16:creationId xmlns:a16="http://schemas.microsoft.com/office/drawing/2014/main" id="{5774FCEA-8043-41D2-A36D-2B3822E5C178}"/>
              </a:ext>
            </a:extLst>
          </p:cNvPr>
          <p:cNvSpPr>
            <a:spLocks noGrp="1"/>
          </p:cNvSpPr>
          <p:nvPr>
            <p:ph idx="1"/>
          </p:nvPr>
        </p:nvSpPr>
        <p:spPr>
          <a:xfrm>
            <a:off x="6755769" y="1033390"/>
            <a:ext cx="4855037" cy="4825409"/>
          </a:xfrm>
          <a:ln w="57150">
            <a:noFill/>
          </a:ln>
        </p:spPr>
        <p:txBody>
          <a:bodyPr vert="horz" lIns="91440" tIns="45720" rIns="91440" bIns="45720" rtlCol="0" anchor="ctr">
            <a:normAutofit fontScale="92500" lnSpcReduction="10000"/>
          </a:bodyPr>
          <a:lstStyle/>
          <a:p>
            <a:pPr marL="0" indent="0">
              <a:buNone/>
              <a:defRPr/>
            </a:pPr>
            <a:r>
              <a:rPr lang="en-US" altLang="en-US" sz="2600" dirty="0">
                <a:solidFill>
                  <a:srgbClr val="002060"/>
                </a:solidFill>
                <a:latin typeface="Arial Nova" panose="020B0504020202020204" pitchFamily="34" charset="0"/>
              </a:rPr>
              <a:t>NIH Exercises and Stretches</a:t>
            </a:r>
          </a:p>
          <a:p>
            <a:pPr>
              <a:buClr>
                <a:srgbClr val="002060"/>
              </a:buClr>
              <a:defRPr/>
            </a:pPr>
            <a:r>
              <a:rPr lang="en-US" altLang="en-US" sz="2400" b="0" dirty="0">
                <a:solidFill>
                  <a:srgbClr val="002060"/>
                </a:solidFill>
                <a:latin typeface="Arial Nova" panose="020B0504020202020204" pitchFamily="34" charset="0"/>
              </a:rPr>
              <a:t>Eye exercise</a:t>
            </a:r>
          </a:p>
          <a:p>
            <a:pPr>
              <a:buClr>
                <a:srgbClr val="002060"/>
              </a:buClr>
              <a:defRPr/>
            </a:pPr>
            <a:r>
              <a:rPr lang="en-US" altLang="en-US" sz="2400" b="0" dirty="0">
                <a:solidFill>
                  <a:srgbClr val="002060"/>
                </a:solidFill>
                <a:latin typeface="Arial Nova" panose="020B0504020202020204" pitchFamily="34" charset="0"/>
              </a:rPr>
              <a:t>Musculoskeletal exercises</a:t>
            </a:r>
          </a:p>
          <a:p>
            <a:pPr>
              <a:buClr>
                <a:srgbClr val="002060"/>
              </a:buClr>
              <a:defRPr/>
            </a:pPr>
            <a:r>
              <a:rPr lang="en-US" altLang="en-US" sz="2400" b="0" dirty="0">
                <a:solidFill>
                  <a:srgbClr val="002060"/>
                </a:solidFill>
                <a:latin typeface="Arial Nova" panose="020B0504020202020204" pitchFamily="34" charset="0"/>
              </a:rPr>
              <a:t>Warming up for work</a:t>
            </a:r>
          </a:p>
          <a:p>
            <a:pPr>
              <a:buClr>
                <a:srgbClr val="002060"/>
              </a:buClr>
              <a:defRPr/>
            </a:pPr>
            <a:r>
              <a:rPr lang="en-US" altLang="en-US" sz="2400" b="0" dirty="0">
                <a:solidFill>
                  <a:srgbClr val="002060"/>
                </a:solidFill>
                <a:latin typeface="Arial Nova" panose="020B0504020202020204" pitchFamily="34" charset="0"/>
              </a:rPr>
              <a:t>Back exercises</a:t>
            </a:r>
          </a:p>
          <a:p>
            <a:pPr>
              <a:buClr>
                <a:srgbClr val="002060"/>
              </a:buClr>
              <a:defRPr/>
            </a:pPr>
            <a:r>
              <a:rPr lang="en-US" altLang="en-US" sz="2400" b="0" dirty="0">
                <a:solidFill>
                  <a:srgbClr val="002060"/>
                </a:solidFill>
                <a:latin typeface="Arial Nova" panose="020B0504020202020204" pitchFamily="34" charset="0"/>
              </a:rPr>
              <a:t>Aerobic exercise</a:t>
            </a:r>
          </a:p>
          <a:p>
            <a:pPr>
              <a:buClr>
                <a:srgbClr val="002060"/>
              </a:buClr>
              <a:defRPr/>
            </a:pPr>
            <a:r>
              <a:rPr lang="en-US" altLang="en-US" sz="2400" b="0" dirty="0">
                <a:solidFill>
                  <a:srgbClr val="002060"/>
                </a:solidFill>
                <a:latin typeface="Arial Nova" panose="020B0504020202020204" pitchFamily="34" charset="0"/>
              </a:rPr>
              <a:t>Proper rest</a:t>
            </a:r>
          </a:p>
          <a:p>
            <a:pPr marL="0" indent="0">
              <a:buNone/>
              <a:defRPr/>
            </a:pPr>
            <a:endParaRPr lang="en-US" sz="2400" b="0" dirty="0">
              <a:solidFill>
                <a:srgbClr val="4590B8"/>
              </a:solidFill>
              <a:latin typeface="Arial Nova" panose="020B0504020202020204" pitchFamily="34" charset="0"/>
              <a:hlinkClick r:id="rId3">
                <a:extLst>
                  <a:ext uri="{A12FA001-AC4F-418D-AE19-62706E023703}">
                    <ahyp:hlinkClr xmlns:ahyp="http://schemas.microsoft.com/office/drawing/2018/hyperlinkcolor" val="tx"/>
                  </a:ext>
                </a:extLst>
              </a:hlinkClick>
            </a:endParaRPr>
          </a:p>
          <a:p>
            <a:pPr marL="0" indent="0">
              <a:buNone/>
              <a:defRPr/>
            </a:pPr>
            <a:r>
              <a:rPr lang="en-US" sz="2400" b="0" dirty="0">
                <a:solidFill>
                  <a:srgbClr val="0000FF"/>
                </a:solidFill>
                <a:latin typeface="Arial Nova" panose="020B0504020202020204" pitchFamily="34" charset="0"/>
                <a:hlinkClick r:id="rId3">
                  <a:extLst>
                    <a:ext uri="{A12FA001-AC4F-418D-AE19-62706E023703}">
                      <ahyp:hlinkClr xmlns:ahyp="http://schemas.microsoft.com/office/drawing/2018/hyperlinkcolor" val="tx"/>
                    </a:ext>
                  </a:extLst>
                </a:hlinkClick>
              </a:rPr>
              <a:t>https://www.ors.od.NIH.gov/sr/dohs/HealthAndWellness/Ergonomics/Pages/exercises.aspx</a:t>
            </a:r>
            <a:endParaRPr lang="en-US" altLang="en-US" sz="2400" b="0" dirty="0">
              <a:solidFill>
                <a:srgbClr val="0000FF"/>
              </a:solidFill>
              <a:latin typeface="Arial Nova" panose="020B0504020202020204" pitchFamily="34" charset="0"/>
            </a:endParaRPr>
          </a:p>
          <a:p>
            <a:pPr marL="0" indent="0">
              <a:defRPr/>
            </a:pPr>
            <a:endParaRPr lang="en-US" altLang="en-US" sz="2000" b="0" dirty="0">
              <a:solidFill>
                <a:schemeClr val="accent2">
                  <a:lumMod val="50000"/>
                </a:schemeClr>
              </a:solidFill>
            </a:endParaRPr>
          </a:p>
        </p:txBody>
      </p:sp>
      <p:sp>
        <p:nvSpPr>
          <p:cNvPr id="55299" name="Slide Number Placeholder 1">
            <a:extLst>
              <a:ext uri="{FF2B5EF4-FFF2-40B4-BE49-F238E27FC236}">
                <a16:creationId xmlns:a16="http://schemas.microsoft.com/office/drawing/2014/main" id="{25762716-D365-48B9-A80D-9A9F567035CD}"/>
              </a:ext>
            </a:extLst>
          </p:cNvPr>
          <p:cNvSpPr>
            <a:spLocks noGrp="1"/>
          </p:cNvSpPr>
          <p:nvPr>
            <p:ph type="sldNum" sz="quarter" idx="10"/>
          </p:nvPr>
        </p:nvSpPr>
        <p:spPr bwMode="auto">
          <a:xfrm>
            <a:off x="10558298" y="68193"/>
            <a:ext cx="10525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40992C84-B6FE-46BE-BBBE-73DEBA80F970}" type="slidenum">
              <a:rPr lang="en-US" altLang="en-US" sz="1800">
                <a:solidFill>
                  <a:srgbClr val="4590B8"/>
                </a:solidFill>
                <a:latin typeface="+mn-lt"/>
                <a:cs typeface="+mn-cs"/>
              </a:rPr>
              <a:pPr>
                <a:spcAft>
                  <a:spcPts val="600"/>
                </a:spcAft>
              </a:pPr>
              <a:t>42</a:t>
            </a:fld>
            <a:endParaRPr lang="en-US" altLang="en-US" sz="1800" dirty="0">
              <a:solidFill>
                <a:srgbClr val="4590B8"/>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2" name="Rectangle 81">
            <a:extLst>
              <a:ext uri="{FF2B5EF4-FFF2-40B4-BE49-F238E27FC236}">
                <a16:creationId xmlns:a16="http://schemas.microsoft.com/office/drawing/2014/main" id="{BABD8CBF-1782-456F-AF12-36CD021CC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284" name="Picture 97283">
            <a:extLst>
              <a:ext uri="{FF2B5EF4-FFF2-40B4-BE49-F238E27FC236}">
                <a16:creationId xmlns:a16="http://schemas.microsoft.com/office/drawing/2014/main" id="{59B07DE1-653E-4B82-8D67-1B113CA4BC1C}"/>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84" name="Rectangle 83">
            <a:extLst>
              <a:ext uri="{FF2B5EF4-FFF2-40B4-BE49-F238E27FC236}">
                <a16:creationId xmlns:a16="http://schemas.microsoft.com/office/drawing/2014/main" id="{18A186C0-DD3C-4FF4-B165-943244CBD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6324" name="Title 1">
            <a:extLst>
              <a:ext uri="{FF2B5EF4-FFF2-40B4-BE49-F238E27FC236}">
                <a16:creationId xmlns:a16="http://schemas.microsoft.com/office/drawing/2014/main" id="{DC741BC0-4D37-4C76-AD7D-CF01451740D1}"/>
              </a:ext>
            </a:extLst>
          </p:cNvPr>
          <p:cNvSpPr txBox="1">
            <a:spLocks noGrp="1"/>
          </p:cNvSpPr>
          <p:nvPr>
            <p:ph type="title" idx="4294967295"/>
          </p:nvPr>
        </p:nvSpPr>
        <p:spPr bwMode="auto">
          <a:xfrm>
            <a:off x="581192" y="702156"/>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Aft>
                <a:spcPct val="0"/>
              </a:spcAft>
              <a:defRPr/>
            </a:pPr>
            <a:r>
              <a:rPr lang="en-US" altLang="en-US" sz="3200" dirty="0">
                <a:solidFill>
                  <a:schemeClr val="bg1"/>
                </a:solidFill>
                <a:latin typeface="+mj-lt"/>
                <a:cs typeface="+mj-cs"/>
              </a:rPr>
              <a:t>20-20-20 Rule</a:t>
            </a:r>
          </a:p>
        </p:txBody>
      </p:sp>
      <p:grpSp>
        <p:nvGrpSpPr>
          <p:cNvPr id="86" name="Group 85">
            <a:extLst>
              <a:ext uri="{FF2B5EF4-FFF2-40B4-BE49-F238E27FC236}">
                <a16:creationId xmlns:a16="http://schemas.microsoft.com/office/drawing/2014/main" id="{7E6B15A5-F4B5-4786-934F-E57C7FA302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7" name="Rectangle 86">
              <a:extLst>
                <a:ext uri="{FF2B5EF4-FFF2-40B4-BE49-F238E27FC236}">
                  <a16:creationId xmlns:a16="http://schemas.microsoft.com/office/drawing/2014/main" id="{64C8356C-9FE6-4DFB-8DBF-FDC1EE310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5DDAF1C0-5210-43EC-A140-4032C6EBE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71A89CEF-B8CB-4CA8-BD58-AE4392F25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7282" name="Content Placeholder 2">
            <a:extLst>
              <a:ext uri="{FF2B5EF4-FFF2-40B4-BE49-F238E27FC236}">
                <a16:creationId xmlns:a16="http://schemas.microsoft.com/office/drawing/2014/main" id="{3C7D8082-D0FA-4E17-A474-2CC2B6B92A0E}"/>
              </a:ext>
            </a:extLst>
          </p:cNvPr>
          <p:cNvSpPr>
            <a:spLocks noGrp="1"/>
          </p:cNvSpPr>
          <p:nvPr>
            <p:ph idx="1"/>
          </p:nvPr>
        </p:nvSpPr>
        <p:spPr>
          <a:xfrm>
            <a:off x="581192" y="2563266"/>
            <a:ext cx="11029615" cy="3678303"/>
          </a:xfrm>
        </p:spPr>
        <p:txBody>
          <a:bodyPr vert="horz" lIns="91440" tIns="45720" rIns="91440" bIns="45720" rtlCol="0" anchor="ctr">
            <a:normAutofit fontScale="92500" lnSpcReduction="10000"/>
          </a:bodyPr>
          <a:lstStyle/>
          <a:p>
            <a:pPr marL="0" indent="0">
              <a:lnSpc>
                <a:spcPct val="90000"/>
              </a:lnSpc>
              <a:spcAft>
                <a:spcPts val="1200"/>
              </a:spcAft>
              <a:buNone/>
              <a:defRPr/>
            </a:pPr>
            <a:r>
              <a:rPr lang="en-US" altLang="en-US" sz="2600" dirty="0">
                <a:solidFill>
                  <a:srgbClr val="002060"/>
                </a:solidFill>
                <a:latin typeface="Arial Nova" panose="020B0504020202020204" pitchFamily="34" charset="0"/>
              </a:rPr>
              <a:t>Get up and move! AVOID prolonged sitting!</a:t>
            </a:r>
          </a:p>
          <a:p>
            <a:pPr>
              <a:lnSpc>
                <a:spcPct val="90000"/>
              </a:lnSpc>
              <a:spcAft>
                <a:spcPts val="1200"/>
              </a:spcAft>
              <a:buClr>
                <a:srgbClr val="002060"/>
              </a:buClr>
              <a:defRPr/>
            </a:pPr>
            <a:r>
              <a:rPr lang="en-US" altLang="en-US" sz="2400" b="0" dirty="0">
                <a:solidFill>
                  <a:srgbClr val="002060"/>
                </a:solidFill>
                <a:latin typeface="Arial Nova" panose="020B0504020202020204" pitchFamily="34" charset="0"/>
              </a:rPr>
              <a:t>Stand up (and walk around if you can) while talking on the telephone</a:t>
            </a:r>
          </a:p>
          <a:p>
            <a:pPr>
              <a:lnSpc>
                <a:spcPct val="90000"/>
              </a:lnSpc>
              <a:spcAft>
                <a:spcPts val="1200"/>
              </a:spcAft>
              <a:buClr>
                <a:srgbClr val="002060"/>
              </a:buClr>
              <a:defRPr/>
            </a:pPr>
            <a:r>
              <a:rPr lang="en-US" altLang="en-US" sz="2400" b="0" dirty="0">
                <a:solidFill>
                  <a:srgbClr val="002060"/>
                </a:solidFill>
                <a:latin typeface="Arial Nova" panose="020B0504020202020204" pitchFamily="34" charset="0"/>
              </a:rPr>
              <a:t>Use alarm or notification to increase circulation by standing up and changing position at least once every hour</a:t>
            </a:r>
          </a:p>
          <a:p>
            <a:pPr>
              <a:lnSpc>
                <a:spcPct val="90000"/>
              </a:lnSpc>
              <a:spcAft>
                <a:spcPts val="1200"/>
              </a:spcAft>
              <a:buClr>
                <a:srgbClr val="002060"/>
              </a:buClr>
              <a:defRPr/>
            </a:pPr>
            <a:r>
              <a:rPr lang="en-US" altLang="en-US" sz="2400" b="0" dirty="0">
                <a:solidFill>
                  <a:srgbClr val="002060"/>
                </a:solidFill>
                <a:latin typeface="Arial Nova" panose="020B0504020202020204" pitchFamily="34" charset="0"/>
              </a:rPr>
              <a:t>Stretch 1–2 minutes every 30, 45, or 60 minutes</a:t>
            </a:r>
          </a:p>
          <a:p>
            <a:pPr>
              <a:lnSpc>
                <a:spcPct val="90000"/>
              </a:lnSpc>
              <a:spcAft>
                <a:spcPts val="1200"/>
              </a:spcAft>
              <a:buClr>
                <a:srgbClr val="002060"/>
              </a:buClr>
              <a:defRPr/>
            </a:pPr>
            <a:r>
              <a:rPr lang="en-US" altLang="en-US" sz="2400" b="0" dirty="0">
                <a:solidFill>
                  <a:srgbClr val="002060"/>
                </a:solidFill>
                <a:latin typeface="Arial Nova" panose="020B0504020202020204" pitchFamily="34" charset="0"/>
              </a:rPr>
              <a:t>At home, walk to kitchen to get drink of water </a:t>
            </a:r>
          </a:p>
          <a:p>
            <a:pPr>
              <a:lnSpc>
                <a:spcPct val="90000"/>
              </a:lnSpc>
              <a:buClr>
                <a:srgbClr val="002060"/>
              </a:buClr>
              <a:defRPr/>
            </a:pPr>
            <a:r>
              <a:rPr lang="en-US" altLang="en-US" sz="2400" b="0" dirty="0">
                <a:solidFill>
                  <a:srgbClr val="002060"/>
                </a:solidFill>
                <a:latin typeface="Arial Nova" panose="020B0504020202020204" pitchFamily="34" charset="0"/>
              </a:rPr>
              <a:t>Practice the 20 – 20 – 20 rule!</a:t>
            </a:r>
          </a:p>
          <a:p>
            <a:pPr lvl="1">
              <a:lnSpc>
                <a:spcPct val="90000"/>
              </a:lnSpc>
              <a:buClr>
                <a:srgbClr val="002060"/>
              </a:buClr>
              <a:defRPr/>
            </a:pPr>
            <a:r>
              <a:rPr lang="en-US" altLang="en-US" sz="2000" b="0" dirty="0">
                <a:solidFill>
                  <a:srgbClr val="002060"/>
                </a:solidFill>
                <a:latin typeface="Arial Nova" panose="020B0504020202020204" pitchFamily="34" charset="0"/>
              </a:rPr>
              <a:t>For 20 seconds every 20 minutes look 20 feet away</a:t>
            </a:r>
          </a:p>
          <a:p>
            <a:pPr>
              <a:lnSpc>
                <a:spcPct val="90000"/>
              </a:lnSpc>
              <a:defRPr/>
            </a:pPr>
            <a:endParaRPr lang="en-US" altLang="en-US" sz="2000" b="0" dirty="0">
              <a:solidFill>
                <a:srgbClr val="002060"/>
              </a:solidFill>
            </a:endParaRPr>
          </a:p>
          <a:p>
            <a:pPr>
              <a:lnSpc>
                <a:spcPct val="90000"/>
              </a:lnSpc>
              <a:defRPr/>
            </a:pPr>
            <a:endParaRPr lang="en-US" altLang="en-US" sz="2000" b="0" dirty="0">
              <a:solidFill>
                <a:srgbClr val="002060"/>
              </a:solidFill>
            </a:endParaRPr>
          </a:p>
        </p:txBody>
      </p:sp>
      <p:sp>
        <p:nvSpPr>
          <p:cNvPr id="56323" name="Slide Number Placeholder 1">
            <a:extLst>
              <a:ext uri="{FF2B5EF4-FFF2-40B4-BE49-F238E27FC236}">
                <a16:creationId xmlns:a16="http://schemas.microsoft.com/office/drawing/2014/main" id="{3BD0779D-30A6-41E1-BDED-AF5915F4B5A0}"/>
              </a:ext>
            </a:extLst>
          </p:cNvPr>
          <p:cNvSpPr>
            <a:spLocks noGrp="1"/>
          </p:cNvSpPr>
          <p:nvPr>
            <p:ph type="sldNum" sz="quarter" idx="10"/>
          </p:nvPr>
        </p:nvSpPr>
        <p:spPr bwMode="auto">
          <a:xfrm>
            <a:off x="10692959" y="85725"/>
            <a:ext cx="105250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0CF6F5C8-DBEE-47FC-8DE2-8A4DF22DEC49}" type="slidenum">
              <a:rPr lang="en-US" altLang="en-US" sz="1800">
                <a:solidFill>
                  <a:schemeClr val="accent2"/>
                </a:solidFill>
                <a:latin typeface="+mn-lt"/>
                <a:cs typeface="+mn-cs"/>
              </a:rPr>
              <a:pPr>
                <a:spcAft>
                  <a:spcPts val="600"/>
                </a:spcAft>
              </a:pPr>
              <a:t>43</a:t>
            </a:fld>
            <a:endParaRPr lang="en-US" altLang="en-US" sz="1800" dirty="0">
              <a:solidFill>
                <a:schemeClr val="accent2"/>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581191" y="914141"/>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eaLnBrk="1" hangingPunct="1">
              <a:defRPr/>
            </a:pPr>
            <a:r>
              <a:rPr lang="en-US" b="0" dirty="0">
                <a:solidFill>
                  <a:schemeClr val="bg1"/>
                </a:solidFill>
                <a:latin typeface="+mj-lt"/>
                <a:cs typeface="+mj-cs"/>
              </a:rPr>
              <a:t>COVID-19 Resources (1)</a:t>
            </a:r>
          </a:p>
        </p:txBody>
      </p:sp>
      <p:sp>
        <p:nvSpPr>
          <p:cNvPr id="2" name="Content Placeholder 1"/>
          <p:cNvSpPr>
            <a:spLocks noGrp="1"/>
          </p:cNvSpPr>
          <p:nvPr>
            <p:ph idx="1"/>
          </p:nvPr>
        </p:nvSpPr>
        <p:spPr>
          <a:ln w="57150">
            <a:noFill/>
          </a:ln>
        </p:spPr>
        <p:txBody>
          <a:bodyPr vert="horz" lIns="91440" tIns="45720" rIns="91440" bIns="45720" rtlCol="0" anchor="ctr">
            <a:normAutofit/>
          </a:bodyPr>
          <a:lstStyle/>
          <a:p>
            <a:pPr marL="457200" indent="-457200"/>
            <a:r>
              <a:rPr lang="en-US" sz="2400" b="0" dirty="0">
                <a:solidFill>
                  <a:srgbClr val="0000FF"/>
                </a:solidFill>
                <a:hlinkClick r:id="rId3">
                  <a:extLst>
                    <a:ext uri="{A12FA001-AC4F-418D-AE19-62706E023703}">
                      <ahyp:hlinkClr xmlns:ahyp="http://schemas.microsoft.com/office/drawing/2018/hyperlinkcolor" val="tx"/>
                    </a:ext>
                  </a:extLst>
                </a:hlinkClick>
              </a:rPr>
              <a:t>JAN COVID-19</a:t>
            </a:r>
            <a:r>
              <a:rPr lang="en-US" sz="2400" b="0" dirty="0">
                <a:solidFill>
                  <a:srgbClr val="0000FF"/>
                </a:solidFill>
              </a:rPr>
              <a:t> </a:t>
            </a:r>
            <a:r>
              <a:rPr lang="en-US" sz="2400" b="0" dirty="0">
                <a:solidFill>
                  <a:srgbClr val="002060"/>
                </a:solidFill>
              </a:rPr>
              <a:t>resource page</a:t>
            </a:r>
          </a:p>
          <a:p>
            <a:pPr marL="857250" lvl="1" indent="-457200"/>
            <a:r>
              <a:rPr lang="en-US" sz="2400" dirty="0">
                <a:solidFill>
                  <a:srgbClr val="0000FF"/>
                </a:solidFill>
                <a:latin typeface="Arial Nova" panose="020B0504020202020204" pitchFamily="34" charset="0"/>
                <a:hlinkClick r:id="rId4">
                  <a:extLst>
                    <a:ext uri="{A12FA001-AC4F-418D-AE19-62706E023703}">
                      <ahyp:hlinkClr xmlns:ahyp="http://schemas.microsoft.com/office/drawing/2018/hyperlinkcolor" val="tx"/>
                    </a:ext>
                  </a:extLst>
                </a:hlinkClick>
              </a:rPr>
              <a:t>ADA and Accommodation Lessons Learned: COVID-19 Edition</a:t>
            </a:r>
            <a:endParaRPr lang="en-US" sz="2400" dirty="0">
              <a:solidFill>
                <a:srgbClr val="0000FF"/>
              </a:solidFill>
              <a:latin typeface="Arial Nova" panose="020B0504020202020204" pitchFamily="34" charset="0"/>
            </a:endParaRPr>
          </a:p>
          <a:p>
            <a:pPr marL="857250" lvl="1" indent="-457200"/>
            <a:r>
              <a:rPr lang="en-US" sz="2400" b="0" i="0" u="none" strike="noStrike" dirty="0">
                <a:solidFill>
                  <a:srgbClr val="0000FF"/>
                </a:solidFill>
                <a:effectLst/>
                <a:latin typeface="Arial Nova" panose="020B0504020202020204" pitchFamily="34" charset="0"/>
                <a:hlinkClick r:id="rId5">
                  <a:extLst>
                    <a:ext uri="{A12FA001-AC4F-418D-AE19-62706E023703}">
                      <ahyp:hlinkClr xmlns:ahyp="http://schemas.microsoft.com/office/drawing/2018/hyperlinkcolor" val="tx"/>
                    </a:ext>
                  </a:extLst>
                </a:hlinkClick>
              </a:rPr>
              <a:t>FAQ: COVID-19 Vaccination and the Americans with Disabilities Act</a:t>
            </a:r>
            <a:endParaRPr lang="en-US" sz="2400" b="0" i="0" dirty="0">
              <a:solidFill>
                <a:srgbClr val="0000FF"/>
              </a:solidFill>
              <a:effectLst/>
              <a:latin typeface="Arial Nova" panose="020B0504020202020204" pitchFamily="34" charset="0"/>
            </a:endParaRPr>
          </a:p>
          <a:p>
            <a:pPr marL="857250" lvl="1" indent="-457200"/>
            <a:r>
              <a:rPr lang="en-US" sz="2400" b="0" i="0" u="none" strike="noStrike" dirty="0">
                <a:solidFill>
                  <a:srgbClr val="0000FF"/>
                </a:solidFill>
                <a:effectLst/>
                <a:latin typeface="Arial Nova" panose="020B0504020202020204" pitchFamily="34" charset="0"/>
                <a:hlinkClick r:id="rId6">
                  <a:extLst>
                    <a:ext uri="{A12FA001-AC4F-418D-AE19-62706E023703}">
                      <ahyp:hlinkClr xmlns:ahyp="http://schemas.microsoft.com/office/drawing/2018/hyperlinkcolor" val="tx"/>
                    </a:ext>
                  </a:extLst>
                </a:hlinkClick>
              </a:rPr>
              <a:t>Long COVID and the Americans with Disabilities Act</a:t>
            </a:r>
            <a:endParaRPr lang="en-US" sz="2400" b="0" i="0" dirty="0">
              <a:solidFill>
                <a:srgbClr val="0000FF"/>
              </a:solidFill>
              <a:effectLst/>
              <a:latin typeface="Arial Nova" panose="020B0504020202020204" pitchFamily="34" charset="0"/>
            </a:endParaRPr>
          </a:p>
          <a:p>
            <a:pPr marL="857250" lvl="1" indent="-457200"/>
            <a:r>
              <a:rPr lang="en-US" sz="2400" b="0" i="0" u="none" strike="noStrike" dirty="0">
                <a:solidFill>
                  <a:srgbClr val="0000FF"/>
                </a:solidFill>
                <a:effectLst/>
                <a:latin typeface="Arial Nova" panose="020B0504020202020204" pitchFamily="34" charset="0"/>
                <a:hlinkClick r:id="rId7">
                  <a:extLst>
                    <a:ext uri="{A12FA001-AC4F-418D-AE19-62706E023703}">
                      <ahyp:hlinkClr xmlns:ahyp="http://schemas.microsoft.com/office/drawing/2018/hyperlinkcolor" val="tx"/>
                    </a:ext>
                  </a:extLst>
                </a:hlinkClick>
              </a:rPr>
              <a:t>Requesting and Negotiating Accommodations During the Pandemic</a:t>
            </a:r>
            <a:endParaRPr lang="en-US" sz="2400" b="0" i="0" dirty="0">
              <a:solidFill>
                <a:srgbClr val="0000FF"/>
              </a:solidFill>
              <a:effectLst/>
              <a:latin typeface="Arial Nova" panose="020B0504020202020204" pitchFamily="34" charset="0"/>
            </a:endParaRPr>
          </a:p>
          <a:p>
            <a:pPr marL="857250" lvl="1" indent="-457200"/>
            <a:r>
              <a:rPr lang="en-US" sz="2400" dirty="0">
                <a:solidFill>
                  <a:srgbClr val="0000FF"/>
                </a:solidFill>
                <a:latin typeface="Arial Nova" panose="020B0504020202020204" pitchFamily="34" charset="0"/>
                <a:hlinkClick r:id="rId8">
                  <a:extLst>
                    <a:ext uri="{A12FA001-AC4F-418D-AE19-62706E023703}">
                      <ahyp:hlinkClr xmlns:ahyp="http://schemas.microsoft.com/office/drawing/2018/hyperlinkcolor" val="tx"/>
                    </a:ext>
                  </a:extLst>
                </a:hlinkClick>
              </a:rPr>
              <a:t>Recognizing an ADA Accommodation Request During the Pandemic</a:t>
            </a:r>
            <a:endParaRPr lang="en-US" sz="2400" dirty="0">
              <a:solidFill>
                <a:srgbClr val="0000FF"/>
              </a:solidFill>
              <a:latin typeface="Arial Nova" panose="020B0504020202020204" pitchFamily="34" charset="0"/>
            </a:endParaRPr>
          </a:p>
        </p:txBody>
      </p:sp>
      <p:sp>
        <p:nvSpPr>
          <p:cNvPr id="3" name="Slide Number Placeholder 2"/>
          <p:cNvSpPr>
            <a:spLocks noGrp="1"/>
          </p:cNvSpPr>
          <p:nvPr>
            <p:ph type="sldNum" sz="quarter" idx="12"/>
          </p:nvPr>
        </p:nvSpPr>
        <p:spPr/>
        <p:txBody>
          <a:bodyPr vert="horz" lIns="91440" tIns="45720" rIns="91440" bIns="45720" rtlCol="0" anchor="ctr">
            <a:noAutofit/>
          </a:bodyPr>
          <a:lstStyle/>
          <a:p>
            <a:pPr fontAlgn="base">
              <a:spcBef>
                <a:spcPct val="0"/>
              </a:spcBef>
              <a:spcAft>
                <a:spcPts val="600"/>
              </a:spcAft>
              <a:defRPr/>
            </a:pPr>
            <a:fld id="{32333E05-7FC7-4664-8298-5DE09446A44B}" type="slidenum">
              <a:rPr lang="en-US">
                <a:solidFill>
                  <a:srgbClr val="4590B8"/>
                </a:solidFill>
              </a:rPr>
              <a:pPr fontAlgn="base">
                <a:spcBef>
                  <a:spcPct val="0"/>
                </a:spcBef>
                <a:spcAft>
                  <a:spcPts val="600"/>
                </a:spcAft>
                <a:defRPr/>
              </a:pPr>
              <a:t>44</a:t>
            </a:fld>
            <a:endParaRPr lang="en-US" dirty="0">
              <a:solidFill>
                <a:srgbClr val="4590B8"/>
              </a:solidFill>
            </a:endParaRPr>
          </a:p>
        </p:txBody>
      </p:sp>
    </p:spTree>
    <p:extLst>
      <p:ext uri="{BB962C8B-B14F-4D97-AF65-F5344CB8AC3E}">
        <p14:creationId xmlns:p14="http://schemas.microsoft.com/office/powerpoint/2010/main" val="3406006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581192" y="918550"/>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eaLnBrk="1" hangingPunct="1">
              <a:defRPr/>
            </a:pPr>
            <a:r>
              <a:rPr lang="en-US" b="0" dirty="0">
                <a:solidFill>
                  <a:schemeClr val="bg1"/>
                </a:solidFill>
                <a:latin typeface="+mj-lt"/>
                <a:cs typeface="+mj-cs"/>
              </a:rPr>
              <a:t>COVID-19 Resources (2)</a:t>
            </a:r>
          </a:p>
        </p:txBody>
      </p:sp>
      <p:sp>
        <p:nvSpPr>
          <p:cNvPr id="2" name="Content Placeholder 1"/>
          <p:cNvSpPr>
            <a:spLocks noGrp="1"/>
          </p:cNvSpPr>
          <p:nvPr>
            <p:ph idx="1"/>
          </p:nvPr>
        </p:nvSpPr>
        <p:spPr>
          <a:xfrm>
            <a:off x="581192" y="2573908"/>
            <a:ext cx="11029615" cy="3678303"/>
          </a:xfrm>
          <a:ln w="57150">
            <a:noFill/>
          </a:ln>
        </p:spPr>
        <p:txBody>
          <a:bodyPr vert="horz" lIns="91440" tIns="45720" rIns="91440" bIns="45720" rtlCol="0" anchor="ctr">
            <a:noAutofit/>
          </a:bodyPr>
          <a:lstStyle/>
          <a:p>
            <a:pPr marL="457200" indent="-457200"/>
            <a:r>
              <a:rPr lang="en-US" sz="2400" b="0" dirty="0">
                <a:solidFill>
                  <a:srgbClr val="0000FF"/>
                </a:solidFill>
                <a:hlinkClick r:id="rId3">
                  <a:extLst>
                    <a:ext uri="{A12FA001-AC4F-418D-AE19-62706E023703}">
                      <ahyp:hlinkClr xmlns:ahyp="http://schemas.microsoft.com/office/drawing/2018/hyperlinkcolor" val="tx"/>
                    </a:ext>
                  </a:extLst>
                </a:hlinkClick>
              </a:rPr>
              <a:t>JAN COVID-19</a:t>
            </a:r>
            <a:r>
              <a:rPr lang="en-US" sz="2400" b="0" dirty="0">
                <a:solidFill>
                  <a:srgbClr val="0000FF"/>
                </a:solidFill>
              </a:rPr>
              <a:t> </a:t>
            </a:r>
            <a:r>
              <a:rPr lang="en-US" sz="2400" b="0" dirty="0">
                <a:solidFill>
                  <a:srgbClr val="002060"/>
                </a:solidFill>
              </a:rPr>
              <a:t>resource page</a:t>
            </a:r>
          </a:p>
          <a:p>
            <a:pPr marL="857250" lvl="1" indent="-457200">
              <a:spcAft>
                <a:spcPts val="600"/>
              </a:spcAft>
              <a:buClr>
                <a:srgbClr val="002060"/>
              </a:buClr>
            </a:pPr>
            <a:r>
              <a:rPr lang="en-US" sz="2400" dirty="0">
                <a:solidFill>
                  <a:srgbClr val="0000FF"/>
                </a:solidFill>
                <a:latin typeface="Arial Nova" panose="020B0504020202020204" pitchFamily="34" charset="0"/>
                <a:hlinkClick r:id="" action="ppaction://noaction">
                  <a:extLst>
                    <a:ext uri="{A12FA001-AC4F-418D-AE19-62706E023703}">
                      <ahyp:hlinkClr xmlns:ahyp="http://schemas.microsoft.com/office/drawing/2018/hyperlinkcolor" val="tx"/>
                    </a:ext>
                  </a:extLst>
                </a:hlinkClick>
              </a:rPr>
              <a:t>The ADA and Managing Reasonable Accommodation Requests from Employees with Disabilities in Response to COVID-1</a:t>
            </a:r>
            <a:endParaRPr lang="en-US" sz="2400" dirty="0">
              <a:solidFill>
                <a:srgbClr val="0000FF"/>
              </a:solidFill>
              <a:latin typeface="Arial Nova" panose="020B0504020202020204" pitchFamily="34" charset="0"/>
            </a:endParaRPr>
          </a:p>
          <a:p>
            <a:pPr marL="857250" lvl="1" indent="-457200">
              <a:spcAft>
                <a:spcPts val="600"/>
              </a:spcAft>
              <a:buClr>
                <a:srgbClr val="002060"/>
              </a:buClr>
            </a:pPr>
            <a:r>
              <a:rPr lang="en-US" sz="2400" dirty="0">
                <a:solidFill>
                  <a:srgbClr val="0000FF"/>
                </a:solidFill>
                <a:latin typeface="Arial Nova" panose="020B0504020202020204" pitchFamily="34" charset="0"/>
                <a:hlinkClick r:id="rId4">
                  <a:extLst>
                    <a:ext uri="{A12FA001-AC4F-418D-AE19-62706E023703}">
                      <ahyp:hlinkClr xmlns:ahyp="http://schemas.microsoft.com/office/drawing/2018/hyperlinkcolor" val="tx"/>
                    </a:ext>
                  </a:extLst>
                </a:hlinkClick>
              </a:rPr>
              <a:t>Coronavirus (COVID-19), Stress, and Mental Health Conditions</a:t>
            </a:r>
            <a:endParaRPr lang="en-US" sz="2400" dirty="0">
              <a:solidFill>
                <a:srgbClr val="0000FF"/>
              </a:solidFill>
              <a:latin typeface="Arial Nova" panose="020B0504020202020204" pitchFamily="34" charset="0"/>
            </a:endParaRPr>
          </a:p>
          <a:p>
            <a:pPr marL="857250" lvl="1" indent="-457200">
              <a:spcAft>
                <a:spcPts val="600"/>
              </a:spcAft>
              <a:buClr>
                <a:srgbClr val="002060"/>
              </a:buClr>
            </a:pPr>
            <a:r>
              <a:rPr lang="en-US" sz="2400" dirty="0">
                <a:solidFill>
                  <a:srgbClr val="0000FF"/>
                </a:solidFill>
                <a:latin typeface="Arial Nova" panose="020B0504020202020204" pitchFamily="34" charset="0"/>
                <a:hlinkClick r:id="rId5">
                  <a:extLst>
                    <a:ext uri="{A12FA001-AC4F-418D-AE19-62706E023703}">
                      <ahyp:hlinkClr xmlns:ahyp="http://schemas.microsoft.com/office/drawing/2018/hyperlinkcolor" val="tx"/>
                    </a:ext>
                  </a:extLst>
                </a:hlinkClick>
              </a:rPr>
              <a:t>Masks for COVID-19 Management and ADA Accommodations </a:t>
            </a:r>
            <a:endParaRPr lang="en-US" sz="2400" dirty="0">
              <a:solidFill>
                <a:srgbClr val="0000FF"/>
              </a:solidFill>
              <a:latin typeface="Arial Nova" panose="020B0504020202020204" pitchFamily="34" charset="0"/>
            </a:endParaRPr>
          </a:p>
          <a:p>
            <a:pPr marL="857250" lvl="1" indent="-457200">
              <a:spcAft>
                <a:spcPts val="600"/>
              </a:spcAft>
              <a:buClr>
                <a:srgbClr val="002060"/>
              </a:buClr>
            </a:pPr>
            <a:r>
              <a:rPr lang="en-US" sz="2400" dirty="0">
                <a:solidFill>
                  <a:srgbClr val="0000FF"/>
                </a:solidFill>
                <a:latin typeface="Arial Nova" panose="020B0504020202020204" pitchFamily="34" charset="0"/>
                <a:hlinkClick r:id="rId6">
                  <a:extLst>
                    <a:ext uri="{A12FA001-AC4F-418D-AE19-62706E023703}">
                      <ahyp:hlinkClr xmlns:ahyp="http://schemas.microsoft.com/office/drawing/2018/hyperlinkcolor" val="tx"/>
                    </a:ext>
                  </a:extLst>
                </a:hlinkClick>
              </a:rPr>
              <a:t>Accommodation Strategies for Returning to Work During the COVID-19 Pandemic </a:t>
            </a:r>
            <a:endParaRPr lang="en-US" sz="2400" dirty="0">
              <a:solidFill>
                <a:srgbClr val="0000FF"/>
              </a:solidFill>
              <a:latin typeface="Arial Nova" panose="020B0504020202020204" pitchFamily="34" charset="0"/>
            </a:endParaRPr>
          </a:p>
          <a:p>
            <a:pPr marL="857250" lvl="1" indent="-457200">
              <a:spcAft>
                <a:spcPts val="600"/>
              </a:spcAft>
              <a:buClr>
                <a:srgbClr val="002060"/>
              </a:buClr>
            </a:pPr>
            <a:r>
              <a:rPr lang="en-US" sz="2400" dirty="0">
                <a:solidFill>
                  <a:srgbClr val="0000FF"/>
                </a:solidFill>
                <a:latin typeface="Arial Nova" panose="020B0504020202020204" pitchFamily="34" charset="0"/>
                <a:hlinkClick r:id="rId7">
                  <a:extLst>
                    <a:ext uri="{A12FA001-AC4F-418D-AE19-62706E023703}">
                      <ahyp:hlinkClr xmlns:ahyp="http://schemas.microsoft.com/office/drawing/2018/hyperlinkcolor" val="tx"/>
                    </a:ext>
                  </a:extLst>
                </a:hlinkClick>
              </a:rPr>
              <a:t>A Practical Approach to Telework as a Reasonable Accommodation During the Pandemic</a:t>
            </a:r>
            <a:endParaRPr lang="en-US" sz="2400" dirty="0">
              <a:solidFill>
                <a:srgbClr val="0000FF"/>
              </a:solidFill>
              <a:latin typeface="Arial Nova" panose="020B0504020202020204" pitchFamily="34" charset="0"/>
            </a:endParaRPr>
          </a:p>
          <a:p>
            <a:pPr marL="857250" lvl="1" indent="-457200">
              <a:spcAft>
                <a:spcPts val="600"/>
              </a:spcAft>
              <a:buClr>
                <a:srgbClr val="002060"/>
              </a:buClr>
            </a:pPr>
            <a:r>
              <a:rPr lang="en-US" sz="2400" dirty="0">
                <a:solidFill>
                  <a:srgbClr val="0000FF"/>
                </a:solidFill>
                <a:latin typeface="Arial Nova" panose="020B0504020202020204" pitchFamily="34" charset="0"/>
                <a:hlinkClick r:id="rId8">
                  <a:extLst>
                    <a:ext uri="{A12FA001-AC4F-418D-AE19-62706E023703}">
                      <ahyp:hlinkClr xmlns:ahyp="http://schemas.microsoft.com/office/drawing/2018/hyperlinkcolor" val="tx"/>
                    </a:ext>
                  </a:extLst>
                </a:hlinkClick>
              </a:rPr>
              <a:t>Telework Accommodation Request Flowchart</a:t>
            </a:r>
            <a:endParaRPr lang="en-US" sz="2400" dirty="0">
              <a:solidFill>
                <a:srgbClr val="0000FF"/>
              </a:solidFill>
              <a:latin typeface="Arial Nova" panose="020B0504020202020204" pitchFamily="34" charset="0"/>
            </a:endParaRPr>
          </a:p>
          <a:p>
            <a:pPr marL="857250" lvl="1" indent="-457200"/>
            <a:endParaRPr lang="en-US" sz="2400" dirty="0">
              <a:solidFill>
                <a:schemeClr val="accent2">
                  <a:lumMod val="50000"/>
                </a:schemeClr>
              </a:solidFill>
              <a:latin typeface="Arial Nova" panose="020B0504020202020204" pitchFamily="34" charset="0"/>
            </a:endParaRPr>
          </a:p>
        </p:txBody>
      </p:sp>
      <p:sp>
        <p:nvSpPr>
          <p:cNvPr id="3" name="Slide Number Placeholder 2"/>
          <p:cNvSpPr>
            <a:spLocks noGrp="1"/>
          </p:cNvSpPr>
          <p:nvPr>
            <p:ph type="sldNum" sz="quarter" idx="12"/>
          </p:nvPr>
        </p:nvSpPr>
        <p:spPr/>
        <p:txBody>
          <a:bodyPr vert="horz" lIns="91440" tIns="45720" rIns="91440" bIns="45720" rtlCol="0" anchor="ctr">
            <a:noAutofit/>
          </a:bodyPr>
          <a:lstStyle/>
          <a:p>
            <a:pPr fontAlgn="base">
              <a:spcBef>
                <a:spcPct val="0"/>
              </a:spcBef>
              <a:spcAft>
                <a:spcPts val="600"/>
              </a:spcAft>
              <a:defRPr/>
            </a:pPr>
            <a:fld id="{32333E05-7FC7-4664-8298-5DE09446A44B}" type="slidenum">
              <a:rPr lang="en-US">
                <a:solidFill>
                  <a:srgbClr val="4590B8"/>
                </a:solidFill>
              </a:rPr>
              <a:pPr fontAlgn="base">
                <a:spcBef>
                  <a:spcPct val="0"/>
                </a:spcBef>
                <a:spcAft>
                  <a:spcPts val="600"/>
                </a:spcAft>
                <a:defRPr/>
              </a:pPr>
              <a:t>45</a:t>
            </a:fld>
            <a:endParaRPr lang="en-US" dirty="0">
              <a:solidFill>
                <a:srgbClr val="4590B8"/>
              </a:solidFill>
            </a:endParaRPr>
          </a:p>
        </p:txBody>
      </p:sp>
    </p:spTree>
    <p:extLst>
      <p:ext uri="{BB962C8B-B14F-4D97-AF65-F5344CB8AC3E}">
        <p14:creationId xmlns:p14="http://schemas.microsoft.com/office/powerpoint/2010/main" val="307440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bwMode="auto">
          <a:xfrm>
            <a:off x="581191" y="907917"/>
            <a:ext cx="11029616" cy="1013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eaLnBrk="1" hangingPunct="1">
              <a:defRPr/>
            </a:pPr>
            <a:r>
              <a:rPr lang="en-US" b="0" dirty="0">
                <a:solidFill>
                  <a:schemeClr val="bg1"/>
                </a:solidFill>
                <a:latin typeface="+mj-lt"/>
                <a:cs typeface="+mj-cs"/>
              </a:rPr>
              <a:t>COVID-19 Resources (3)</a:t>
            </a:r>
          </a:p>
        </p:txBody>
      </p:sp>
      <p:sp>
        <p:nvSpPr>
          <p:cNvPr id="2" name="Content Placeholder 1"/>
          <p:cNvSpPr>
            <a:spLocks noGrp="1"/>
          </p:cNvSpPr>
          <p:nvPr>
            <p:ph idx="1"/>
          </p:nvPr>
        </p:nvSpPr>
        <p:spPr>
          <a:xfrm>
            <a:off x="581192" y="2271780"/>
            <a:ext cx="11029615" cy="3678303"/>
          </a:xfrm>
          <a:ln w="57150">
            <a:noFill/>
          </a:ln>
        </p:spPr>
        <p:txBody>
          <a:bodyPr vert="horz" lIns="91440" tIns="45720" rIns="91440" bIns="45720" rtlCol="0" anchor="ctr">
            <a:noAutofit/>
          </a:bodyPr>
          <a:lstStyle/>
          <a:p>
            <a:pPr marL="457200" marR="0" lvl="0" indent="-4572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0000FF"/>
                </a:solidFill>
                <a:effectLst/>
                <a:uLnTx/>
                <a:uFillTx/>
                <a:cs typeface="+mn-cs"/>
                <a:hlinkClick r:id="rId3">
                  <a:extLst>
                    <a:ext uri="{A12FA001-AC4F-418D-AE19-62706E023703}">
                      <ahyp:hlinkClr xmlns:ahyp="http://schemas.microsoft.com/office/drawing/2018/hyperlinkcolor" val="tx"/>
                    </a:ext>
                  </a:extLst>
                </a:hlinkClick>
              </a:rPr>
              <a:t>What You Should Know About COVID-19 and the ADA, the Rehabilitation Act, and Other EEO Laws</a:t>
            </a:r>
            <a:endParaRPr kumimoji="0" lang="en-US" sz="2400" b="0" i="0" u="none" strike="noStrike" kern="1200" cap="none" spc="0" normalizeH="0" baseline="0" noProof="0" dirty="0">
              <a:ln>
                <a:noFill/>
              </a:ln>
              <a:solidFill>
                <a:srgbClr val="0000FF"/>
              </a:solidFill>
              <a:effectLst/>
              <a:uLnTx/>
              <a:uFillTx/>
              <a:cs typeface="+mn-cs"/>
            </a:endParaRPr>
          </a:p>
          <a:p>
            <a:pPr marL="457200" marR="0" lvl="0" indent="-4572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0000FF"/>
                </a:solidFill>
                <a:effectLst/>
                <a:uLnTx/>
                <a:uFillTx/>
                <a:cs typeface="+mn-cs"/>
                <a:hlinkClick r:id="rId4">
                  <a:extLst>
                    <a:ext uri="{A12FA001-AC4F-418D-AE19-62706E023703}">
                      <ahyp:hlinkClr xmlns:ahyp="http://schemas.microsoft.com/office/drawing/2018/hyperlinkcolor" val="tx"/>
                    </a:ext>
                  </a:extLst>
                </a:hlinkClick>
              </a:rPr>
              <a:t>Pandemic Preparedness in the Workplace and the ADA</a:t>
            </a:r>
            <a:endParaRPr kumimoji="0" lang="en-US" sz="2400" b="0" i="0" u="none" strike="noStrike" kern="1200" cap="none" spc="0" normalizeH="0" baseline="0" noProof="0" dirty="0">
              <a:ln>
                <a:noFill/>
              </a:ln>
              <a:solidFill>
                <a:srgbClr val="0000FF"/>
              </a:solidFill>
              <a:effectLst/>
              <a:uLnTx/>
              <a:uFillTx/>
              <a:cs typeface="+mn-cs"/>
            </a:endParaRPr>
          </a:p>
          <a:p>
            <a:pPr marL="457200" marR="0" lvl="0" indent="-4572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0000FF"/>
                </a:solidFill>
                <a:effectLst/>
                <a:uLnTx/>
                <a:uFillTx/>
                <a:cs typeface="+mn-cs"/>
                <a:hlinkClick r:id="rId5">
                  <a:extLst>
                    <a:ext uri="{A12FA001-AC4F-418D-AE19-62706E023703}">
                      <ahyp:hlinkClr xmlns:ahyp="http://schemas.microsoft.com/office/drawing/2018/hyperlinkcolor" val="tx"/>
                    </a:ext>
                  </a:extLst>
                </a:hlinkClick>
              </a:rPr>
              <a:t>COVID-19 “Ask the EEOC” Webinar </a:t>
            </a:r>
            <a:r>
              <a:rPr kumimoji="0" lang="en-US" sz="2400" b="0" i="0" u="none" strike="noStrike" kern="1200" cap="none" spc="0" normalizeH="0" baseline="0" noProof="0" dirty="0">
                <a:ln>
                  <a:noFill/>
                </a:ln>
                <a:solidFill>
                  <a:srgbClr val="002060"/>
                </a:solidFill>
                <a:effectLst/>
                <a:uLnTx/>
                <a:uFillTx/>
                <a:cs typeface="+mn-cs"/>
              </a:rPr>
              <a:t>and accompanying </a:t>
            </a:r>
            <a:r>
              <a:rPr kumimoji="0" lang="en-US" sz="2400" b="0" i="0" u="none" strike="noStrike" kern="1200" cap="none" spc="0" normalizeH="0" baseline="0" noProof="0" dirty="0">
                <a:ln>
                  <a:noFill/>
                </a:ln>
                <a:solidFill>
                  <a:srgbClr val="0000FF"/>
                </a:solidFill>
                <a:effectLst/>
                <a:uLnTx/>
                <a:uFillTx/>
                <a:cs typeface="+mn-cs"/>
                <a:hlinkClick r:id="rId6">
                  <a:extLst>
                    <a:ext uri="{A12FA001-AC4F-418D-AE19-62706E023703}">
                      <ahyp:hlinkClr xmlns:ahyp="http://schemas.microsoft.com/office/drawing/2018/hyperlinkcolor" val="tx"/>
                    </a:ext>
                  </a:extLst>
                </a:hlinkClick>
              </a:rPr>
              <a:t>transcript</a:t>
            </a:r>
            <a:endParaRPr kumimoji="0" lang="en-US" sz="2400" b="0" i="0" u="none" strike="noStrike" kern="1200" cap="none" spc="0" normalizeH="0" baseline="0" noProof="0" dirty="0">
              <a:ln>
                <a:noFill/>
              </a:ln>
              <a:solidFill>
                <a:srgbClr val="0000FF"/>
              </a:solidFill>
              <a:effectLst/>
              <a:uLnTx/>
              <a:uFillTx/>
              <a:cs typeface="+mn-cs"/>
            </a:endParaRPr>
          </a:p>
          <a:p>
            <a:pPr marL="457200" marR="0" lvl="0" indent="-457200" algn="l" defTabSz="457200" rtl="0" eaLnBrk="1" fontAlgn="auto" latinLnBrk="0" hangingPunct="1">
              <a:lnSpc>
                <a:spcPct val="100000"/>
              </a:lnSpc>
              <a:spcBef>
                <a:spcPct val="20000"/>
              </a:spcBef>
              <a:spcAft>
                <a:spcPts val="1200"/>
              </a:spcAft>
              <a:buClr>
                <a:srgbClr val="002060"/>
              </a:buClr>
              <a:buSzPct val="92000"/>
              <a:buFont typeface="Wingdings" panose="05000000000000000000" pitchFamily="2" charset="2"/>
              <a:buChar char="§"/>
              <a:tabLst/>
              <a:defRPr/>
            </a:pPr>
            <a:r>
              <a:rPr kumimoji="0" lang="en-US" sz="2400" b="0" i="0" u="none" strike="noStrike" kern="1200" cap="none" spc="0" normalizeH="0" baseline="0" noProof="0" dirty="0">
                <a:ln>
                  <a:noFill/>
                </a:ln>
                <a:solidFill>
                  <a:srgbClr val="0000FF"/>
                </a:solidFill>
                <a:effectLst/>
                <a:uLnTx/>
                <a:uFillTx/>
                <a:cs typeface="+mn-cs"/>
                <a:hlinkClick r:id="rId7">
                  <a:extLst>
                    <a:ext uri="{A12FA001-AC4F-418D-AE19-62706E023703}">
                      <ahyp:hlinkClr xmlns:ahyp="http://schemas.microsoft.com/office/drawing/2018/hyperlinkcolor" val="tx"/>
                    </a:ext>
                  </a:extLst>
                </a:hlinkClick>
              </a:rPr>
              <a:t>Federal Laws Protect You Against Employment Discrimination During the COVID-19 Pandemic</a:t>
            </a:r>
            <a:endParaRPr kumimoji="0" lang="en-US" sz="2400" b="0" i="0" u="none" strike="noStrike" kern="1200" cap="none" spc="0" normalizeH="0" baseline="0" noProof="0" dirty="0">
              <a:ln>
                <a:noFill/>
              </a:ln>
              <a:solidFill>
                <a:srgbClr val="0000FF"/>
              </a:solidFill>
              <a:effectLst/>
              <a:uLnTx/>
              <a:uFillTx/>
              <a:cs typeface="+mn-cs"/>
            </a:endParaRPr>
          </a:p>
          <a:p>
            <a:pPr marL="857250" lvl="1" indent="-457200"/>
            <a:endParaRPr lang="en-US" sz="2400" dirty="0">
              <a:solidFill>
                <a:schemeClr val="accent2">
                  <a:lumMod val="50000"/>
                </a:schemeClr>
              </a:solidFill>
              <a:latin typeface="Arial Nova" panose="020B0504020202020204" pitchFamily="34" charset="0"/>
            </a:endParaRPr>
          </a:p>
        </p:txBody>
      </p:sp>
      <p:sp>
        <p:nvSpPr>
          <p:cNvPr id="3" name="Slide Number Placeholder 2"/>
          <p:cNvSpPr>
            <a:spLocks noGrp="1"/>
          </p:cNvSpPr>
          <p:nvPr>
            <p:ph type="sldNum" sz="quarter" idx="12"/>
          </p:nvPr>
        </p:nvSpPr>
        <p:spPr/>
        <p:txBody>
          <a:bodyPr vert="horz" lIns="91440" tIns="45720" rIns="91440" bIns="45720" rtlCol="0" anchor="ctr">
            <a:noAutofit/>
          </a:bodyPr>
          <a:lstStyle/>
          <a:p>
            <a:pPr fontAlgn="base">
              <a:spcBef>
                <a:spcPct val="0"/>
              </a:spcBef>
              <a:spcAft>
                <a:spcPts val="600"/>
              </a:spcAft>
              <a:defRPr/>
            </a:pPr>
            <a:fld id="{32333E05-7FC7-4664-8298-5DE09446A44B}" type="slidenum">
              <a:rPr lang="en-US">
                <a:solidFill>
                  <a:srgbClr val="4590B8"/>
                </a:solidFill>
              </a:rPr>
              <a:pPr fontAlgn="base">
                <a:spcBef>
                  <a:spcPct val="0"/>
                </a:spcBef>
                <a:spcAft>
                  <a:spcPts val="600"/>
                </a:spcAft>
                <a:defRPr/>
              </a:pPr>
              <a:t>46</a:t>
            </a:fld>
            <a:endParaRPr lang="en-US" dirty="0">
              <a:solidFill>
                <a:srgbClr val="4590B8"/>
              </a:solidFill>
            </a:endParaRPr>
          </a:p>
        </p:txBody>
      </p:sp>
    </p:spTree>
    <p:extLst>
      <p:ext uri="{BB962C8B-B14F-4D97-AF65-F5344CB8AC3E}">
        <p14:creationId xmlns:p14="http://schemas.microsoft.com/office/powerpoint/2010/main" val="3604411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sz="3200" dirty="0">
                <a:solidFill>
                  <a:srgbClr val="FFFEFF"/>
                </a:solidFill>
              </a:rPr>
              <a:t>Questions? Contact JAN for More Information</a:t>
            </a:r>
          </a:p>
        </p:txBody>
      </p:sp>
      <p:sp>
        <p:nvSpPr>
          <p:cNvPr id="4" name="Slide Number Placeholder 3">
            <a:extLst>
              <a:ext uri="{FF2B5EF4-FFF2-40B4-BE49-F238E27FC236}">
                <a16:creationId xmlns:a16="http://schemas.microsoft.com/office/drawing/2014/main" id="{290915FE-A624-43E4-8D1A-23025311C711}"/>
              </a:ext>
            </a:extLst>
          </p:cNvPr>
          <p:cNvSpPr>
            <a:spLocks noGrp="1"/>
          </p:cNvSpPr>
          <p:nvPr>
            <p:ph type="sldNum" sz="quarter" idx="12"/>
          </p:nvPr>
        </p:nvSpPr>
        <p:spPr>
          <a:xfrm>
            <a:off x="10665304" y="104396"/>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47</a:t>
            </a:fld>
            <a:endParaRPr lang="en-US" dirty="0"/>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356080903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84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err="1"/>
              <a:t>Msd</a:t>
            </a:r>
            <a:r>
              <a:rPr lang="en-US" sz="3200" dirty="0"/>
              <a:t> Signs and symptoms</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p:txBody>
          <a:bodyPr>
            <a:noAutofit/>
          </a:bodyPr>
          <a:lstStyle/>
          <a:p>
            <a:pPr>
              <a:buFont typeface="Wingdings" panose="05000000000000000000" pitchFamily="2" charset="2"/>
              <a:buChar char="§"/>
            </a:pPr>
            <a:endParaRPr lang="en-US" sz="2000" dirty="0"/>
          </a:p>
          <a:p>
            <a:pPr marL="0" indent="0">
              <a:buNone/>
            </a:pPr>
            <a:r>
              <a:rPr lang="en-US" sz="2000" dirty="0"/>
              <a:t>Signs or symptoms associated with computer use:</a:t>
            </a:r>
          </a:p>
          <a:p>
            <a:pPr>
              <a:buFont typeface="Wingdings" panose="05000000000000000000" pitchFamily="2" charset="2"/>
              <a:buChar char="§"/>
            </a:pPr>
            <a:r>
              <a:rPr lang="en-US" sz="2000" dirty="0"/>
              <a:t>Numbness or a burning sensation in the hand </a:t>
            </a:r>
          </a:p>
          <a:p>
            <a:pPr>
              <a:buFont typeface="Wingdings" panose="05000000000000000000" pitchFamily="2" charset="2"/>
              <a:buChar char="§"/>
            </a:pPr>
            <a:r>
              <a:rPr lang="en-US" sz="2000" dirty="0"/>
              <a:t>Reduced grip strength in the hand </a:t>
            </a:r>
          </a:p>
          <a:p>
            <a:pPr>
              <a:buFont typeface="Wingdings" panose="05000000000000000000" pitchFamily="2" charset="2"/>
              <a:buChar char="§"/>
            </a:pPr>
            <a:r>
              <a:rPr lang="en-US" sz="2000" dirty="0"/>
              <a:t>Swelling or stiffness in the joints </a:t>
            </a:r>
          </a:p>
          <a:p>
            <a:pPr>
              <a:buFont typeface="Wingdings" panose="05000000000000000000" pitchFamily="2" charset="2"/>
              <a:buChar char="§"/>
            </a:pPr>
            <a:r>
              <a:rPr lang="en-US" sz="2000" dirty="0"/>
              <a:t>Pain in wrists, forearms, elbows, neck, or back </a:t>
            </a:r>
          </a:p>
          <a:p>
            <a:pPr>
              <a:buFont typeface="Wingdings" panose="05000000000000000000" pitchFamily="2" charset="2"/>
              <a:buChar char="§"/>
            </a:pPr>
            <a:r>
              <a:rPr lang="en-US" sz="2000" dirty="0"/>
              <a:t>Reduced range of motion in the shoulder, neck, or back </a:t>
            </a:r>
          </a:p>
          <a:p>
            <a:pPr>
              <a:buFont typeface="Wingdings" panose="05000000000000000000" pitchFamily="2" charset="2"/>
              <a:buChar char="§"/>
            </a:pPr>
            <a:r>
              <a:rPr lang="en-US" sz="2000" dirty="0"/>
              <a:t>Dry, itchy, or sore eyes </a:t>
            </a:r>
          </a:p>
          <a:p>
            <a:pPr>
              <a:buFont typeface="Wingdings" panose="05000000000000000000" pitchFamily="2" charset="2"/>
              <a:buChar char="§"/>
            </a:pPr>
            <a:r>
              <a:rPr lang="en-US" sz="2000" dirty="0"/>
              <a:t>Blurred or double vision </a:t>
            </a:r>
          </a:p>
          <a:p>
            <a:pPr>
              <a:buFont typeface="Wingdings" panose="05000000000000000000" pitchFamily="2" charset="2"/>
              <a:buChar char="§"/>
            </a:pPr>
            <a:r>
              <a:rPr lang="en-US" sz="2000" dirty="0"/>
              <a:t>Aching or tingling </a:t>
            </a:r>
          </a:p>
          <a:p>
            <a:pPr>
              <a:buFont typeface="Wingdings" panose="05000000000000000000" pitchFamily="2" charset="2"/>
              <a:buChar char="§"/>
            </a:pPr>
            <a:r>
              <a:rPr lang="en-US" sz="2000" dirty="0"/>
              <a:t>Cramping </a:t>
            </a:r>
          </a:p>
          <a:p>
            <a:pPr>
              <a:buFont typeface="Wingdings" panose="05000000000000000000" pitchFamily="2" charset="2"/>
              <a:buChar char="§"/>
            </a:pPr>
            <a:r>
              <a:rPr lang="en-US" sz="2000" dirty="0"/>
              <a:t>Weakness </a:t>
            </a:r>
          </a:p>
          <a:p>
            <a:pPr marL="0" indent="0">
              <a:buNone/>
            </a:pPr>
            <a:r>
              <a:rPr lang="en-US" sz="1400" b="1" dirty="0">
                <a:solidFill>
                  <a:srgbClr val="002060"/>
                </a:solidFill>
              </a:rPr>
              <a:t>OSHA </a:t>
            </a:r>
            <a:r>
              <a:rPr lang="en-US" sz="1400" b="1" dirty="0" err="1">
                <a:solidFill>
                  <a:srgbClr val="002060"/>
                </a:solidFill>
              </a:rPr>
              <a:t>eTools</a:t>
            </a:r>
            <a:r>
              <a:rPr lang="en-US" sz="1400" b="1" dirty="0">
                <a:solidFill>
                  <a:srgbClr val="002060"/>
                </a:solidFill>
              </a:rPr>
              <a:t> </a:t>
            </a:r>
            <a:r>
              <a:rPr lang="en-US" sz="1400" b="0" dirty="0">
                <a:solidFill>
                  <a:srgbClr val="0000FF"/>
                </a:solidFill>
                <a:hlinkClick r:id="rId3">
                  <a:extLst>
                    <a:ext uri="{A12FA001-AC4F-418D-AE19-62706E023703}">
                      <ahyp:hlinkClr xmlns:ahyp="http://schemas.microsoft.com/office/drawing/2018/hyperlinkcolor" val="tx"/>
                    </a:ext>
                  </a:extLst>
                </a:hlinkClick>
              </a:rPr>
              <a:t>https://www.OSHA.gov/SLTC/etools/computerworkstations/index.html</a:t>
            </a:r>
            <a:r>
              <a:rPr lang="en-US" sz="1400" b="0" dirty="0">
                <a:solidFill>
                  <a:srgbClr val="0000FF"/>
                </a:solidFill>
              </a:rPr>
              <a:t> </a:t>
            </a:r>
            <a:endParaRPr lang="en-US" sz="1600" b="0" dirty="0">
              <a:solidFill>
                <a:srgbClr val="0000FF"/>
              </a:solidFill>
            </a:endParaRPr>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85062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803189" y="1209184"/>
            <a:ext cx="3089189" cy="4734416"/>
          </a:xfrm>
        </p:spPr>
        <p:txBody>
          <a:bodyPr anchor="ctr">
            <a:normAutofit/>
          </a:bodyPr>
          <a:lstStyle/>
          <a:p>
            <a:r>
              <a:rPr lang="en-US" sz="3200" dirty="0"/>
              <a:t>Ergonomic benefits</a:t>
            </a:r>
          </a:p>
        </p:txBody>
      </p:sp>
      <p:sp>
        <p:nvSpPr>
          <p:cNvPr id="18" name="Rectangle 17">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4561870" y="723899"/>
            <a:ext cx="7183597" cy="3678303"/>
          </a:xfrm>
        </p:spPr>
        <p:txBody>
          <a:bodyPr>
            <a:normAutofit/>
          </a:bodyPr>
          <a:lstStyle/>
          <a:p>
            <a:pPr>
              <a:buFont typeface="Wingdings" panose="05000000000000000000" pitchFamily="2" charset="2"/>
              <a:buChar char="§"/>
            </a:pPr>
            <a:r>
              <a:rPr lang="en-US" sz="2400" dirty="0"/>
              <a:t>Reduced Workers’ Compensation claims</a:t>
            </a:r>
          </a:p>
          <a:p>
            <a:pPr>
              <a:buFont typeface="Wingdings" panose="05000000000000000000" pitchFamily="2" charset="2"/>
              <a:buChar char="§"/>
            </a:pPr>
            <a:r>
              <a:rPr lang="en-US" sz="2400" dirty="0"/>
              <a:t>Reduced leave due to injuries</a:t>
            </a:r>
          </a:p>
          <a:p>
            <a:pPr>
              <a:buFont typeface="Wingdings" panose="05000000000000000000" pitchFamily="2" charset="2"/>
              <a:buChar char="§"/>
            </a:pPr>
            <a:r>
              <a:rPr lang="en-US" sz="2400" dirty="0"/>
              <a:t>Create a safe and inclusive workspace</a:t>
            </a:r>
          </a:p>
          <a:p>
            <a:pPr>
              <a:buFont typeface="Wingdings" panose="05000000000000000000" pitchFamily="2" charset="2"/>
              <a:buChar char="§"/>
            </a:pPr>
            <a:r>
              <a:rPr lang="en-US" sz="2400" dirty="0"/>
              <a:t>Satisfy ADA accommodation obligations</a:t>
            </a:r>
            <a:endParaRPr lang="en-US" sz="2000" dirty="0"/>
          </a:p>
        </p:txBody>
      </p:sp>
      <p:pic>
        <p:nvPicPr>
          <p:cNvPr id="5" name="Picture 1">
            <a:extLst>
              <a:ext uri="{FF2B5EF4-FFF2-40B4-BE49-F238E27FC236}">
                <a16:creationId xmlns:a16="http://schemas.microsoft.com/office/drawing/2014/main" id="{58083773-CAEB-46D1-81E3-29B7AE5F5A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33056" y="3907918"/>
            <a:ext cx="4818182" cy="2035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10692959" y="88518"/>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6</a:t>
            </a:fld>
            <a:endParaRPr lang="en-US" dirty="0"/>
          </a:p>
        </p:txBody>
      </p:sp>
    </p:spTree>
    <p:extLst>
      <p:ext uri="{BB962C8B-B14F-4D97-AF65-F5344CB8AC3E}">
        <p14:creationId xmlns:p14="http://schemas.microsoft.com/office/powerpoint/2010/main" val="18561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Ergonomic evaluations</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2" y="2371882"/>
            <a:ext cx="11029615" cy="3678303"/>
          </a:xfrm>
        </p:spPr>
        <p:txBody>
          <a:bodyPr>
            <a:noAutofit/>
          </a:bodyPr>
          <a:lstStyle/>
          <a:p>
            <a:pPr marL="0" indent="0">
              <a:buNone/>
            </a:pPr>
            <a:r>
              <a:rPr lang="en-US" sz="2400" b="1" dirty="0"/>
              <a:t>Can benefit an array of medical conditions:</a:t>
            </a:r>
          </a:p>
          <a:p>
            <a:pPr>
              <a:buFont typeface="Wingdings" panose="05000000000000000000" pitchFamily="2" charset="2"/>
              <a:buChar char="§"/>
            </a:pPr>
            <a:r>
              <a:rPr lang="en-US" sz="2200" dirty="0"/>
              <a:t>Back Injuries</a:t>
            </a:r>
          </a:p>
          <a:p>
            <a:pPr>
              <a:buFont typeface="Wingdings" panose="05000000000000000000" pitchFamily="2" charset="2"/>
              <a:buChar char="§"/>
            </a:pPr>
            <a:r>
              <a:rPr lang="en-US" sz="2200" dirty="0"/>
              <a:t>Bursitis</a:t>
            </a:r>
          </a:p>
          <a:p>
            <a:pPr>
              <a:buFont typeface="Wingdings" panose="05000000000000000000" pitchFamily="2" charset="2"/>
              <a:buChar char="§"/>
            </a:pPr>
            <a:r>
              <a:rPr lang="en-US" sz="2200" dirty="0"/>
              <a:t>Carpal Tunnel Syndrome</a:t>
            </a:r>
          </a:p>
          <a:p>
            <a:pPr>
              <a:buFont typeface="Wingdings" panose="05000000000000000000" pitchFamily="2" charset="2"/>
              <a:buChar char="§"/>
            </a:pPr>
            <a:r>
              <a:rPr lang="en-US" sz="2200" dirty="0"/>
              <a:t>Epicondylitis (Tennis Elbow)</a:t>
            </a:r>
          </a:p>
          <a:p>
            <a:pPr>
              <a:buFont typeface="Wingdings" panose="05000000000000000000" pitchFamily="2" charset="2"/>
              <a:buChar char="§"/>
            </a:pPr>
            <a:r>
              <a:rPr lang="en-US" sz="2200" dirty="0"/>
              <a:t>Hernia</a:t>
            </a:r>
          </a:p>
          <a:p>
            <a:pPr>
              <a:buFont typeface="Wingdings" panose="05000000000000000000" pitchFamily="2" charset="2"/>
              <a:buChar char="§"/>
            </a:pPr>
            <a:r>
              <a:rPr lang="en-US" sz="2200" dirty="0"/>
              <a:t>Tendonitis</a:t>
            </a:r>
          </a:p>
          <a:p>
            <a:pPr>
              <a:buFont typeface="Wingdings" panose="05000000000000000000" pitchFamily="2" charset="2"/>
              <a:buChar char="§"/>
            </a:pPr>
            <a:r>
              <a:rPr lang="en-US" sz="2200" dirty="0"/>
              <a:t>Trigger Finger</a:t>
            </a:r>
          </a:p>
          <a:p>
            <a:pPr>
              <a:buFont typeface="Wingdings" panose="05000000000000000000" pitchFamily="2" charset="2"/>
              <a:buChar char="§"/>
            </a:pPr>
            <a:r>
              <a:rPr lang="en-US" sz="2200" dirty="0"/>
              <a:t>Thoracic Outlet Syndrome</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57705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Universal design</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2" y="2926516"/>
            <a:ext cx="11029615" cy="3678303"/>
          </a:xfrm>
        </p:spPr>
        <p:txBody>
          <a:bodyPr>
            <a:noAutofit/>
          </a:bodyPr>
          <a:lstStyle/>
          <a:p>
            <a:pPr marL="0" indent="0">
              <a:buNone/>
            </a:pPr>
            <a:r>
              <a:rPr lang="en-US" sz="2400" dirty="0"/>
              <a:t>Adopt culture of access for all — </a:t>
            </a:r>
            <a:r>
              <a:rPr lang="en-US" sz="2400" b="1" dirty="0"/>
              <a:t>universal design</a:t>
            </a:r>
            <a:r>
              <a:rPr lang="en-US" sz="2400" dirty="0"/>
              <a:t> reduces the need for individualized accommodations</a:t>
            </a:r>
          </a:p>
          <a:p>
            <a:pPr>
              <a:buFont typeface="Wingdings" panose="05000000000000000000" pitchFamily="2" charset="2"/>
              <a:buChar char="§"/>
            </a:pPr>
            <a:r>
              <a:rPr lang="en-US" sz="2000" dirty="0"/>
              <a:t>Telework as benefit of employment</a:t>
            </a:r>
          </a:p>
          <a:p>
            <a:pPr>
              <a:buFont typeface="Wingdings" panose="05000000000000000000" pitchFamily="2" charset="2"/>
              <a:buChar char="§"/>
            </a:pPr>
            <a:r>
              <a:rPr lang="en-US" sz="2000" dirty="0"/>
              <a:t>Ergonomic adjustable chairs</a:t>
            </a:r>
          </a:p>
          <a:p>
            <a:pPr>
              <a:buFont typeface="Wingdings" panose="05000000000000000000" pitchFamily="2" charset="2"/>
              <a:buChar char="§"/>
            </a:pPr>
            <a:r>
              <a:rPr lang="en-US" sz="2000" dirty="0"/>
              <a:t>Adjustable desks</a:t>
            </a:r>
          </a:p>
          <a:p>
            <a:pPr>
              <a:buFont typeface="Wingdings" panose="05000000000000000000" pitchFamily="2" charset="2"/>
              <a:buChar char="§"/>
            </a:pPr>
            <a:r>
              <a:rPr lang="en-US" sz="2000" dirty="0"/>
              <a:t>External monitors separate from laptop</a:t>
            </a:r>
          </a:p>
          <a:p>
            <a:pPr>
              <a:buFont typeface="Wingdings" panose="05000000000000000000" pitchFamily="2" charset="2"/>
              <a:buChar char="§"/>
            </a:pPr>
            <a:r>
              <a:rPr lang="en-US" sz="2000" dirty="0"/>
              <a:t>Computers preloaded with various AT software</a:t>
            </a:r>
          </a:p>
          <a:p>
            <a:pPr>
              <a:buFont typeface="Wingdings" panose="05000000000000000000" pitchFamily="2" charset="2"/>
              <a:buChar char="§"/>
            </a:pPr>
            <a:r>
              <a:rPr lang="en-US" sz="2000" dirty="0"/>
              <a:t>Selection of alternative mice and keyboards</a:t>
            </a:r>
          </a:p>
          <a:p>
            <a:pPr marL="0" indent="0">
              <a:buNone/>
            </a:pPr>
            <a:endParaRPr lang="en-US" sz="1000" dirty="0"/>
          </a:p>
          <a:p>
            <a:pPr marL="0" lvl="1" indent="0">
              <a:buNone/>
              <a:defRPr/>
            </a:pPr>
            <a:r>
              <a:rPr lang="en-US" dirty="0">
                <a:solidFill>
                  <a:srgbClr val="0000FF"/>
                </a:solidFill>
                <a:hlinkClick r:id="rId3">
                  <a:extLst>
                    <a:ext uri="{A12FA001-AC4F-418D-AE19-62706E023703}">
                      <ahyp:hlinkClr xmlns:ahyp="http://schemas.microsoft.com/office/drawing/2018/hyperlinkcolor" val="tx"/>
                    </a:ext>
                  </a:extLst>
                </a:hlinkClick>
              </a:rPr>
              <a:t>Universal Design in the Workplace</a:t>
            </a:r>
            <a:br>
              <a:rPr lang="en-US" dirty="0"/>
            </a:br>
            <a:r>
              <a:rPr lang="en-US" dirty="0">
                <a:solidFill>
                  <a:srgbClr val="0000FF"/>
                </a:solidFill>
                <a:hlinkClick r:id="rId4">
                  <a:extLst>
                    <a:ext uri="{A12FA001-AC4F-418D-AE19-62706E023703}">
                      <ahyp:hlinkClr xmlns:ahyp="http://schemas.microsoft.com/office/drawing/2018/hyperlinkcolor" val="tx"/>
                    </a:ext>
                  </a:extLst>
                </a:hlinkClick>
              </a:rPr>
              <a:t>Accessible Computer Workstations: A Snapshot</a:t>
            </a:r>
            <a:endParaRPr lang="en-US" b="0" dirty="0">
              <a:solidFill>
                <a:srgbClr val="0000FF"/>
              </a:solidFill>
            </a:endParaRPr>
          </a:p>
          <a:p>
            <a:pPr>
              <a:buFont typeface="Wingdings" panose="05000000000000000000" pitchFamily="2" charset="2"/>
              <a:buChar char="§"/>
            </a:pPr>
            <a:endParaRPr lang="en-US" sz="1600" dirty="0"/>
          </a:p>
          <a:p>
            <a:pPr>
              <a:buFont typeface="Wingdings" panose="05000000000000000000" pitchFamily="2" charset="2"/>
              <a:buChar char="§"/>
            </a:pPr>
            <a:endParaRPr lang="en-US" sz="2400" dirty="0"/>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5386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p:txBody>
          <a:bodyPr>
            <a:normAutofit/>
          </a:bodyPr>
          <a:lstStyle/>
          <a:p>
            <a:r>
              <a:rPr lang="en-US" sz="3200" dirty="0"/>
              <a:t>Ergonomic assessments:  Workstation (1)</a:t>
            </a:r>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2" y="2361360"/>
            <a:ext cx="11029615" cy="3678303"/>
          </a:xfrm>
        </p:spPr>
        <p:txBody>
          <a:bodyPr>
            <a:noAutofit/>
          </a:bodyPr>
          <a:lstStyle/>
          <a:p>
            <a:pPr marL="0" indent="0">
              <a:buNone/>
            </a:pPr>
            <a:r>
              <a:rPr lang="en-US" sz="2400" b="1" dirty="0"/>
              <a:t>Eyes</a:t>
            </a:r>
          </a:p>
          <a:p>
            <a:pPr>
              <a:buFont typeface="Wingdings" panose="05000000000000000000" pitchFamily="2" charset="2"/>
              <a:buChar char="§"/>
            </a:pPr>
            <a:r>
              <a:rPr lang="en-US" sz="2000" dirty="0"/>
              <a:t>Position monitor 18 to 28 inches away from user </a:t>
            </a:r>
          </a:p>
          <a:p>
            <a:pPr>
              <a:buFont typeface="Wingdings" panose="05000000000000000000" pitchFamily="2" charset="2"/>
              <a:buChar char="§"/>
            </a:pPr>
            <a:r>
              <a:rPr lang="en-US" sz="2000" dirty="0"/>
              <a:t>Top of monitor should be at or slightly below eye level </a:t>
            </a:r>
          </a:p>
          <a:p>
            <a:pPr>
              <a:buFont typeface="Wingdings" panose="05000000000000000000" pitchFamily="2" charset="2"/>
              <a:buChar char="§"/>
            </a:pPr>
            <a:r>
              <a:rPr lang="en-US" sz="2000" dirty="0"/>
              <a:t>Angle should be 0–7 degrees</a:t>
            </a:r>
          </a:p>
          <a:p>
            <a:pPr>
              <a:buFont typeface="Wingdings" panose="05000000000000000000" pitchFamily="2" charset="2"/>
              <a:buChar char="§"/>
            </a:pPr>
            <a:r>
              <a:rPr lang="en-US" sz="2000" dirty="0"/>
              <a:t>Proper lighting</a:t>
            </a:r>
          </a:p>
          <a:p>
            <a:pPr marL="0" indent="0">
              <a:buNone/>
            </a:pPr>
            <a:r>
              <a:rPr lang="en-US" sz="2400" b="1" dirty="0"/>
              <a:t>Head, Neck, and Shoulders</a:t>
            </a:r>
          </a:p>
          <a:p>
            <a:pPr>
              <a:buFont typeface="Wingdings" panose="05000000000000000000" pitchFamily="2" charset="2"/>
              <a:buChar char="§"/>
            </a:pPr>
            <a:r>
              <a:rPr lang="en-US" sz="2000" dirty="0"/>
              <a:t>Input documents positioned to minimize head movement</a:t>
            </a:r>
          </a:p>
          <a:p>
            <a:pPr>
              <a:buFont typeface="Wingdings" panose="05000000000000000000" pitchFamily="2" charset="2"/>
              <a:buChar char="§"/>
            </a:pPr>
            <a:r>
              <a:rPr lang="en-US" sz="2000" dirty="0"/>
              <a:t>Frequently used items within easy reach</a:t>
            </a:r>
          </a:p>
          <a:p>
            <a:pPr>
              <a:buFont typeface="Wingdings" panose="05000000000000000000" pitchFamily="2" charset="2"/>
              <a:buChar char="§"/>
            </a:pPr>
            <a:r>
              <a:rPr lang="en-US" sz="2000" dirty="0"/>
              <a:t>Head and neck aligned when using phone and when looking at monitor</a:t>
            </a:r>
          </a:p>
          <a:p>
            <a:pPr>
              <a:buFont typeface="Wingdings" panose="05000000000000000000" pitchFamily="2" charset="2"/>
              <a:buChar char="§"/>
            </a:pPr>
            <a:r>
              <a:rPr lang="en-US" sz="2000" dirty="0"/>
              <a:t>User aligned in front of computer</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65115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rgonomics for Teleworkers&amp;quot;&quot;/&gt;&lt;property id=&quot;20307&quot; value=&quot;256&quot;/&gt;&lt;/object&gt;&lt;object type=&quot;3&quot; unique_id=&quot;10004&quot;&gt;&lt;property id=&quot;20148&quot; value=&quot;5&quot;/&gt;&lt;property id=&quot;20300&quot; value=&quot;Slide 2 - &amp;quot;Discussion Topics&amp;quot;&quot;/&gt;&lt;property id=&quot;20307&quot; value=&quot;257&quot;/&gt;&lt;/object&gt;&lt;object type=&quot;3&quot; unique_id=&quot;10005&quot;&gt;&lt;property id=&quot;20148&quot; value=&quot;5&quot;/&gt;&lt;property id=&quot;20300&quot; value=&quot;Slide 3 - &amp;quot;Definition of ergonomics&amp;quot;&quot;/&gt;&lt;property id=&quot;20307&quot; value=&quot;303&quot;/&gt;&lt;/object&gt;&lt;object type=&quot;3&quot; unique_id=&quot;10006&quot;&gt;&lt;property id=&quot;20148&quot; value=&quot;5&quot;/&gt;&lt;property id=&quot;20300&quot; value=&quot;Slide 4 - &amp;quot;Statistics&amp;quot;&quot;/&gt;&lt;property id=&quot;20307&quot; value=&quot;300&quot;/&gt;&lt;/object&gt;&lt;object type=&quot;3&quot; unique_id=&quot;10007&quot;&gt;&lt;property id=&quot;20148&quot; value=&quot;5&quot;/&gt;&lt;property id=&quot;20300&quot; value=&quot;Slide 5 - &amp;quot;Msd Signs and symptoms&amp;quot;&quot;/&gt;&lt;property id=&quot;20307&quot; value=&quot;304&quot;/&gt;&lt;/object&gt;&lt;object type=&quot;3&quot; unique_id=&quot;10008&quot;&gt;&lt;property id=&quot;20148&quot; value=&quot;5&quot;/&gt;&lt;property id=&quot;20300&quot; value=&quot;Slide 6 - &amp;quot;Ergonomic benefits&amp;quot;&quot;/&gt;&lt;property id=&quot;20307&quot; value=&quot;308&quot;/&gt;&lt;/object&gt;&lt;object type=&quot;3&quot; unique_id=&quot;10009&quot;&gt;&lt;property id=&quot;20148&quot; value=&quot;5&quot;/&gt;&lt;property id=&quot;20300&quot; value=&quot;Slide 7 - &amp;quot;Ergonomic evaluations&amp;quot;&quot;/&gt;&lt;property id=&quot;20307&quot; value=&quot;302&quot;/&gt;&lt;/object&gt;&lt;object type=&quot;3&quot; unique_id=&quot;10010&quot;&gt;&lt;property id=&quot;20148&quot; value=&quot;5&quot;/&gt;&lt;property id=&quot;20300&quot; value=&quot;Slide 8 - &amp;quot;Universal design&amp;quot;&quot;/&gt;&lt;property id=&quot;20307&quot; value=&quot;305&quot;/&gt;&lt;/object&gt;&lt;object type=&quot;3&quot; unique_id=&quot;10011&quot;&gt;&lt;property id=&quot;20148&quot; value=&quot;5&quot;/&gt;&lt;property id=&quot;20300&quot; value=&quot;Slide 9 - &amp;quot;Ergonomic assessments:  Workstation (1)&amp;quot;&quot;/&gt;&lt;property id=&quot;20307&quot; value=&quot;306&quot;/&gt;&lt;/object&gt;&lt;object type=&quot;3&quot; unique_id=&quot;10012&quot;&gt;&lt;property id=&quot;20148&quot; value=&quot;5&quot;/&gt;&lt;property id=&quot;20300&quot; value=&quot;Slide 10 - &amp;quot;Ergonomic assessments:  Workstation (2)&amp;quot;&quot;/&gt;&lt;property id=&quot;20307&quot; value=&quot;312&quot;/&gt;&lt;/object&gt;&lt;object type=&quot;3&quot; unique_id=&quot;10013&quot;&gt;&lt;property id=&quot;20148&quot; value=&quot;5&quot;/&gt;&lt;property id=&quot;20300&quot; value=&quot;Slide 11 - &amp;quot;Ergonomic assessments:  Workstation (3)&amp;quot;&quot;/&gt;&lt;property id=&quot;20307&quot; value=&quot;313&quot;/&gt;&lt;/object&gt;&lt;object type=&quot;3&quot; unique_id=&quot;10014&quot;&gt;&lt;property id=&quot;20148&quot; value=&quot;5&quot;/&gt;&lt;property id=&quot;20300&quot; value=&quot;Slide 12 - &amp;quot;Ergonomic assessments:  Activities&amp;quot;&quot;/&gt;&lt;property id=&quot;20307&quot; value=&quot;314&quot;/&gt;&lt;/object&gt;&lt;object type=&quot;3&quot; unique_id=&quot;10015&quot;&gt;&lt;property id=&quot;20148&quot; value=&quot;5&quot;/&gt;&lt;property id=&quot;20300&quot; value=&quot;Slide 13 - &amp;quot;Ergonomic assessments: Other&amp;quot;&quot;/&gt;&lt;property id=&quot;20307&quot; value=&quot;315&quot;/&gt;&lt;/object&gt;&lt;object type=&quot;3&quot; unique_id=&quot;10016&quot;&gt;&lt;property id=&quot;20148&quot; value=&quot;5&quot;/&gt;&lt;property id=&quot;20300&quot; value=&quot;Slide 14 - &amp;quot;Ergonomic assessments:  Ideal Setup&amp;quot;&quot;/&gt;&lt;property id=&quot;20307&quot; value=&quot;316&quot;/&gt;&lt;/object&gt;&lt;object type=&quot;3&quot; unique_id=&quot;10017&quot;&gt;&lt;property id=&quot;20148&quot; value=&quot;5&quot;/&gt;&lt;property id=&quot;20300&quot; value=&quot;Slide 15 - &amp;quot;Practices to avoid  when working remotely&amp;quot;&quot;/&gt;&lt;property id=&quot;20307&quot; value=&quot;317&quot;/&gt;&lt;/object&gt;&lt;object type=&quot;3&quot; unique_id=&quot;10018&quot;&gt;&lt;property id=&quot;20148&quot; value=&quot;5&quot;/&gt;&lt;property id=&quot;20300&quot; value=&quot;Slide 16 - &amp;quot;Master bedroom with a view — and neck strain! &amp;quot;&quot;/&gt;&lt;property id=&quot;20307&quot; value=&quot;318&quot;/&gt;&lt;/object&gt;&lt;object type=&quot;3&quot; unique_id=&quot;10019&quot;&gt;&lt;property id=&quot;20148&quot; value=&quot;5&quot;/&gt;&lt;property id=&quot;20300&quot; value=&quot;Slide 17 - &amp;quot;Cozy on the couch or aggravating injury?&amp;quot;&quot;/&gt;&lt;property id=&quot;20307&quot; value=&quot;319&quot;/&gt;&lt;/object&gt;&lt;object type=&quot;3&quot; unique_id=&quot;10020&quot;&gt;&lt;property id=&quot;20148&quot; value=&quot;5&quot;/&gt;&lt;property id=&quot;20300&quot; value=&quot;Slide 18 - &amp;quot;It’s a family affair! &amp;quot;&quot;/&gt;&lt;property id=&quot;20307&quot; value=&quot;309&quot;/&gt;&lt;/object&gt;&lt;object type=&quot;3&quot; unique_id=&quot;10021&quot;&gt;&lt;property id=&quot;20148&quot; value=&quot;5&quot;/&gt;&lt;property id=&quot;20300&quot; value=&quot;Slide 19 - &amp;quot;Sit on the floor, type with one hand, hold papers with the other! &amp;quot;&quot;/&gt;&lt;property id=&quot;20307&quot; value=&quot;320&quot;/&gt;&lt;/object&gt;&lt;object type=&quot;3&quot; unique_id=&quot;10022&quot;&gt;&lt;property id=&quot;20148&quot; value=&quot;5&quot;/&gt;&lt;property id=&quot;20300&quot; value=&quot;Slide 20 - &amp;quot;Ergonomics At AskJAN.org&amp;quot;&quot;/&gt;&lt;property id=&quot;20307&quot; value=&quot;310&quot;/&gt;&lt;/object&gt;&lt;object type=&quot;3&quot; unique_id=&quot;10023&quot;&gt;&lt;property id=&quot;20148&quot; value=&quot;5&quot;/&gt;&lt;property id=&quot;20300&quot; value=&quot;Slide 21 - &amp;quot;JAN Resources&amp;quot;&quot;/&gt;&lt;property id=&quot;20307&quot; value=&quot;311&quot;/&gt;&lt;/object&gt;&lt;object type=&quot;3&quot; unique_id=&quot;10024&quot;&gt;&lt;property id=&quot;20148&quot; value=&quot;5&quot;/&gt;&lt;property id=&quot;20300&quot; value=&quot;Slide 22 - &amp;quot;Ergonomics — sitting (1)&amp;quot;&quot;/&gt;&lt;property id=&quot;20307&quot; value=&quot;321&quot;/&gt;&lt;/object&gt;&lt;object type=&quot;3&quot; unique_id=&quot;10025&quot;&gt;&lt;property id=&quot;20148&quot; value=&quot;5&quot;/&gt;&lt;property id=&quot;20300&quot; value=&quot;Slide 23 - &amp;quot;Ergonomics — sitting (2)&amp;quot;&quot;/&gt;&lt;property id=&quot;20307&quot; value=&quot;322&quot;/&gt;&lt;/object&gt;&lt;object type=&quot;3&quot; unique_id=&quot;10026&quot;&gt;&lt;property id=&quot;20148&quot; value=&quot;5&quot;/&gt;&lt;property id=&quot;20300&quot; value=&quot;Slide 24 - &amp;quot;JAN Ergonomic Resources&amp;quot;&quot;/&gt;&lt;property id=&quot;20307&quot; value=&quot;645&quot;/&gt;&lt;/object&gt;&lt;object type=&quot;3&quot; unique_id=&quot;10027&quot;&gt;&lt;property id=&quot;20148&quot; value=&quot;5&quot;/&gt;&lt;property id=&quot;20300&quot; value=&quot;Slide 25 - &amp;quot;Ergonomics — Laptop (1)&amp;quot;&quot;/&gt;&lt;property id=&quot;20307&quot; value=&quot;432&quot;/&gt;&lt;/object&gt;&lt;object type=&quot;3&quot; unique_id=&quot;10028&quot;&gt;&lt;property id=&quot;20148&quot; value=&quot;5&quot;/&gt;&lt;property id=&quot;20300&quot; value=&quot;Slide 26 - &amp;quot;Ergonomics — Laptop (2)&amp;quot;&quot;/&gt;&lt;property id=&quot;20307&quot; value=&quot;433&quot;/&gt;&lt;/object&gt;&lt;object type=&quot;3&quot; unique_id=&quot;10029&quot;&gt;&lt;property id=&quot;20148&quot; value=&quot;5&quot;/&gt;&lt;property id=&quot;20300&quot; value=&quot;Slide 27 - &amp;quot;Ergonomics — Keyboard (1)&amp;quot;&quot;/&gt;&lt;property id=&quot;20307&quot; value=&quot;386&quot;/&gt;&lt;/object&gt;&lt;object type=&quot;3&quot; unique_id=&quot;10030&quot;&gt;&lt;property id=&quot;20148&quot; value=&quot;5&quot;/&gt;&lt;property id=&quot;20300&quot; value=&quot;Slide 28 - &amp;quot;Ergonomics — Keyboard (2)&amp;quot;&quot;/&gt;&lt;property id=&quot;20307&quot; value=&quot;431&quot;/&gt;&lt;/object&gt;&lt;object type=&quot;3&quot; unique_id=&quot;10031&quot;&gt;&lt;property id=&quot;20148&quot; value=&quot;5&quot;/&gt;&lt;property id=&quot;20300&quot; value=&quot;Slide 29 - &amp;quot;Ergonomics — Phone Use&amp;quot;&quot;/&gt;&lt;property id=&quot;20307&quot; value=&quot;387&quot;/&gt;&lt;/object&gt;&lt;object type=&quot;3&quot; unique_id=&quot;10032&quot;&gt;&lt;property id=&quot;20148&quot; value=&quot;5&quot;/&gt;&lt;property id=&quot;20300&quot; value=&quot;Slide 30 - &amp;quot;Ergonomics — Reading Papers&amp;quot;&quot;/&gt;&lt;property id=&quot;20307&quot; value=&quot;434&quot;/&gt;&lt;/object&gt;&lt;object type=&quot;3&quot; unique_id=&quot;10033&quot;&gt;&lt;property id=&quot;20148&quot; value=&quot;5&quot;/&gt;&lt;property id=&quot;20300&quot; value=&quot;Slide 31 - &amp;quot;Ergonomics —  Eye Strain&amp;quot;&quot;/&gt;&lt;property id=&quot;20307&quot; value=&quot;388&quot;/&gt;&lt;/object&gt;&lt;object type=&quot;3&quot; unique_id=&quot;10034&quot;&gt;&lt;property id=&quot;20148&quot; value=&quot;5&quot;/&gt;&lt;property id=&quot;20300&quot; value=&quot;Slide 32 - &amp;quot;Ergonomics — Fatigue&amp;quot;&quot;/&gt;&lt;property id=&quot;20307&quot; value=&quot;391&quot;/&gt;&lt;/object&gt;&lt;object type=&quot;3&quot; unique_id=&quot;10035&quot;&gt;&lt;property id=&quot;20148&quot; value=&quot;5&quot;/&gt;&lt;property id=&quot;20300&quot; value=&quot;Slide 33 - &amp;quot;Telework considerations: Job Restructuring &amp;quot;&quot;/&gt;&lt;property id=&quot;20307&quot; value=&quot;301&quot;/&gt;&lt;/object&gt;&lt;object type=&quot;3&quot; unique_id=&quot;10036&quot;&gt;&lt;property id=&quot;20148&quot; value=&quot;5&quot;/&gt;&lt;property id=&quot;20300&quot; value=&quot;Slide 34 - &amp;quot;Telework considerations:  Flexible Work Arrangements &amp;quot;&quot;/&gt;&lt;property id=&quot;20307&quot; value=&quot;646&quot;/&gt;&lt;/object&gt;&lt;object type=&quot;3&quot; unique_id=&quot;10037&quot;&gt;&lt;property id=&quot;20148&quot; value=&quot;5&quot;/&gt;&lt;property id=&quot;20300&quot; value=&quot;Slide 35 - &amp;quot;Telework Considerations: Equipment- Ergonomics&amp;quot;&quot;/&gt;&lt;property id=&quot;20307&quot; value=&quot;441&quot;/&gt;&lt;/object&gt;&lt;object type=&quot;3&quot; unique_id=&quot;10038&quot;&gt;&lt;property id=&quot;20148&quot; value=&quot;5&quot;/&gt;&lt;property id=&quot;20300&quot; value=&quot;Slide 36 - &amp;quot;Telework and COVID-19 (1)&amp;quot;&quot;/&gt;&lt;property id=&quot;20307&quot; value=&quot;647&quot;/&gt;&lt;/object&gt;&lt;object type=&quot;3&quot; unique_id=&quot;10039&quot;&gt;&lt;property id=&quot;20148&quot; value=&quot;5&quot;/&gt;&lt;property id=&quot;20300&quot; value=&quot;Slide 37 - &amp;quot;Telework And COVID-19 (2)&amp;quot;&quot;/&gt;&lt;property id=&quot;20307&quot; value=&quot;648&quot;/&gt;&lt;/object&gt;&lt;object type=&quot;3&quot; unique_id=&quot;10040&quot;&gt;&lt;property id=&quot;20148&quot; value=&quot;5&quot;/&gt;&lt;property id=&quot;20300&quot; value=&quot;Slide 38 - &amp;quot;Ergonomic Assessment Resources (1)&amp;quot;&quot;/&gt;&lt;property id=&quot;20307&quot; value=&quot;384&quot;/&gt;&lt;/object&gt;&lt;object type=&quot;3&quot; unique_id=&quot;10041&quot;&gt;&lt;property id=&quot;20148&quot; value=&quot;5&quot;/&gt;&lt;property id=&quot;20300&quot; value=&quot;Slide 39 - &amp;quot;Ergonomic Assessment Resources (2)&amp;quot;&quot;/&gt;&lt;property id=&quot;20307&quot; value=&quot;426&quot;/&gt;&lt;/object&gt;&lt;object type=&quot;3&quot; unique_id=&quot;10042&quot;&gt;&lt;property id=&quot;20148&quot; value=&quot;5&quot;/&gt;&lt;property id=&quot;20300&quot; value=&quot;Slide 40 - &amp;quot;Telework Ergonomic Tips (1)&amp;quot;&quot;/&gt;&lt;property id=&quot;20307&quot; value=&quot;438&quot;/&gt;&lt;/object&gt;&lt;object type=&quot;3&quot; unique_id=&quot;10043&quot;&gt;&lt;property id=&quot;20148&quot; value=&quot;5&quot;/&gt;&lt;property id=&quot;20300&quot; value=&quot;Slide 41 - &amp;quot;Telework Ergonomic Tips (2)&amp;quot;&quot;/&gt;&lt;property id=&quot;20307&quot; value=&quot;439&quot;/&gt;&lt;/object&gt;&lt;object type=&quot;3&quot; unique_id=&quot;10044&quot;&gt;&lt;property id=&quot;20148&quot; value=&quot;5&quot;/&gt;&lt;property id=&quot;20300&quot; value=&quot;Slide 42 - &amp;quot;Exercises for work!&amp;quot;&quot;/&gt;&lt;property id=&quot;20307&quot; value=&quot;425&quot;/&gt;&lt;/object&gt;&lt;object type=&quot;3&quot; unique_id=&quot;10045&quot;&gt;&lt;property id=&quot;20148&quot; value=&quot;5&quot;/&gt;&lt;property id=&quot;20300&quot; value=&quot;Slide 43 - &amp;quot;20-20-20 Rule&amp;quot;&quot;/&gt;&lt;property id=&quot;20307&quot; value=&quot;436&quot;/&gt;&lt;/object&gt;&lt;object type=&quot;3&quot; unique_id=&quot;10046&quot;&gt;&lt;property id=&quot;20148&quot; value=&quot;5&quot;/&gt;&lt;property id=&quot;20300&quot; value=&quot;Slide 44 - &amp;quot;COVID-19 Resources (1)&amp;quot;&quot;/&gt;&lt;property id=&quot;20307&quot; value=&quot;649&quot;/&gt;&lt;/object&gt;&lt;object type=&quot;3&quot; unique_id=&quot;10047&quot;&gt;&lt;property id=&quot;20148&quot; value=&quot;5&quot;/&gt;&lt;property id=&quot;20300&quot; value=&quot;Slide 45 - &amp;quot;COVID-19 Resources (2)&amp;quot;&quot;/&gt;&lt;property id=&quot;20307&quot; value=&quot;650&quot;/&gt;&lt;/object&gt;&lt;object type=&quot;3&quot; unique_id=&quot;10048&quot;&gt;&lt;property id=&quot;20148&quot; value=&quot;5&quot;/&gt;&lt;property id=&quot;20300&quot; value=&quot;Slide 46 - &amp;quot;COVID-19 Resources (3)&amp;quot;&quot;/&gt;&lt;property id=&quot;20307&quot; value=&quot;651&quot;/&gt;&lt;/object&gt;&lt;object type=&quot;3&quot; unique_id=&quot;10049&quot;&gt;&lt;property id=&quot;20148&quot; value=&quot;5&quot;/&gt;&lt;property id=&quot;20300&quot; value=&quot;Slide 47 - &amp;quot;Questions? Contact JAN for More Information&amp;quot;&quot;/&gt;&lt;property id=&quot;20307&quot; value=&quot;296&quot;/&gt;&lt;/object&gt;&lt;/object&gt;&lt;object type=&quot;8&quot; unique_id=&quot;10098&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070FFF36-D49E-4413-B2E0-FBB62583A4EB}"/>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889FCA23-2BBA-4453-9D43-3895A6EB3364}"/>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68F66950-F0D8-4C81-B147-59C24CF1FCE9}"/>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E941185B-0897-4AB7-8B58-EFA86EB5491C}"/>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63EA1053-3894-496C-94FF-98E22439200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2152</Words>
  <Application>Microsoft Office PowerPoint</Application>
  <PresentationFormat>Widescreen</PresentationFormat>
  <Paragraphs>440</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Narrow</vt:lpstr>
      <vt:lpstr>Arial Nova</vt:lpstr>
      <vt:lpstr>Calibri</vt:lpstr>
      <vt:lpstr>Gill Sans MT</vt:lpstr>
      <vt:lpstr>Wingdings</vt:lpstr>
      <vt:lpstr>Wingdings 2</vt:lpstr>
      <vt:lpstr>Dividend</vt:lpstr>
      <vt:lpstr>Ergonomics for Teleworkers</vt:lpstr>
      <vt:lpstr>Discussion Topics</vt:lpstr>
      <vt:lpstr>Definition of ergonomics</vt:lpstr>
      <vt:lpstr>Statistics</vt:lpstr>
      <vt:lpstr>Msd Signs and symptoms</vt:lpstr>
      <vt:lpstr>Ergonomic benefits</vt:lpstr>
      <vt:lpstr>Ergonomic evaluations</vt:lpstr>
      <vt:lpstr>Universal design</vt:lpstr>
      <vt:lpstr>Ergonomic assessments:  Workstation (1)</vt:lpstr>
      <vt:lpstr>Ergonomic assessments:  Workstation (2)</vt:lpstr>
      <vt:lpstr>Ergonomic assessments:  Workstation (3)</vt:lpstr>
      <vt:lpstr>Ergonomic assessments:  Activities</vt:lpstr>
      <vt:lpstr>Ergonomic assessments: Other</vt:lpstr>
      <vt:lpstr>Ergonomic assessments:  Ideal Setup</vt:lpstr>
      <vt:lpstr>Practices to avoid  when working remotely</vt:lpstr>
      <vt:lpstr>Master bedroom with a view — and neck strain! </vt:lpstr>
      <vt:lpstr>Cozy on the couch or aggravating injury?</vt:lpstr>
      <vt:lpstr>It’s a family affair! </vt:lpstr>
      <vt:lpstr>Sit on the floor, type with one hand, hold papers with the other! </vt:lpstr>
      <vt:lpstr>Ergonomics At AskJAN.org</vt:lpstr>
      <vt:lpstr>JAN Resources</vt:lpstr>
      <vt:lpstr>Ergonomics — sitting (1)</vt:lpstr>
      <vt:lpstr>Ergonomics — sitting (2)</vt:lpstr>
      <vt:lpstr>JAN Ergonomic Resources</vt:lpstr>
      <vt:lpstr>Ergonomics — Laptop (1)</vt:lpstr>
      <vt:lpstr>Ergonomics — Laptop (2)</vt:lpstr>
      <vt:lpstr>Ergonomics — Keyboard (1)</vt:lpstr>
      <vt:lpstr>Ergonomics — Keyboard (2)</vt:lpstr>
      <vt:lpstr>Ergonomics — Phone Use</vt:lpstr>
      <vt:lpstr>Ergonomics — Reading Papers</vt:lpstr>
      <vt:lpstr>Ergonomics —  Eye Strain</vt:lpstr>
      <vt:lpstr>Ergonomics — Fatigue</vt:lpstr>
      <vt:lpstr>Telework considerations: Job Restructuring </vt:lpstr>
      <vt:lpstr>Telework considerations:  Flexible Work Arrangements </vt:lpstr>
      <vt:lpstr>Telework Considerations: Equipment- Ergonomics</vt:lpstr>
      <vt:lpstr>Telework and COVID-19 (1)</vt:lpstr>
      <vt:lpstr>Telework And COVID-19 (2)</vt:lpstr>
      <vt:lpstr>Ergonomic Assessment Resources (1)</vt:lpstr>
      <vt:lpstr>Ergonomic Assessment Resources (2)</vt:lpstr>
      <vt:lpstr>Telework Ergonomic Tips (1)</vt:lpstr>
      <vt:lpstr>Telework Ergonomic Tips (2)</vt:lpstr>
      <vt:lpstr>Exercises for work!</vt:lpstr>
      <vt:lpstr>20-20-20 Rule</vt:lpstr>
      <vt:lpstr>COVID-19 Resources (1)</vt:lpstr>
      <vt:lpstr>COVID-19 Resources (2)</vt:lpstr>
      <vt:lpstr>COVID-19 Resources (3)</vt:lpstr>
      <vt:lpstr>Questions? 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2022-02-24T16:11:15Z</dcterms:created>
  <dcterms:modified xsi:type="dcterms:W3CDTF">2022-02-24T16:11:27Z</dcterms:modified>
</cp:coreProperties>
</file>