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4"/>
  </p:sldMasterIdLst>
  <p:notesMasterIdLst>
    <p:notesMasterId r:id="rId30"/>
  </p:notesMasterIdLst>
  <p:handoutMasterIdLst>
    <p:handoutMasterId r:id="rId31"/>
  </p:handoutMasterIdLst>
  <p:sldIdLst>
    <p:sldId id="256" r:id="rId5"/>
    <p:sldId id="268" r:id="rId6"/>
    <p:sldId id="267" r:id="rId7"/>
    <p:sldId id="273" r:id="rId8"/>
    <p:sldId id="274" r:id="rId9"/>
    <p:sldId id="313" r:id="rId10"/>
    <p:sldId id="302" r:id="rId11"/>
    <p:sldId id="325" r:id="rId12"/>
    <p:sldId id="317" r:id="rId13"/>
    <p:sldId id="316" r:id="rId14"/>
    <p:sldId id="318" r:id="rId15"/>
    <p:sldId id="319" r:id="rId16"/>
    <p:sldId id="320" r:id="rId17"/>
    <p:sldId id="321" r:id="rId18"/>
    <p:sldId id="322" r:id="rId19"/>
    <p:sldId id="323" r:id="rId20"/>
    <p:sldId id="324" r:id="rId21"/>
    <p:sldId id="326" r:id="rId22"/>
    <p:sldId id="283" r:id="rId23"/>
    <p:sldId id="312" r:id="rId24"/>
    <p:sldId id="309" r:id="rId25"/>
    <p:sldId id="297" r:id="rId26"/>
    <p:sldId id="272" r:id="rId27"/>
    <p:sldId id="301" r:id="rId28"/>
    <p:sldId id="305" r:id="rId29"/>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57" autoAdjust="0"/>
    <p:restoredTop sz="85076" autoAdjust="0"/>
  </p:normalViewPr>
  <p:slideViewPr>
    <p:cSldViewPr snapToGrid="0">
      <p:cViewPr varScale="1">
        <p:scale>
          <a:sx n="91" d="100"/>
          <a:sy n="91" d="100"/>
        </p:scale>
        <p:origin x="90" y="210"/>
      </p:cViewPr>
      <p:guideLst/>
    </p:cSldViewPr>
  </p:slideViewPr>
  <p:outlineViewPr>
    <p:cViewPr>
      <p:scale>
        <a:sx n="33" d="100"/>
        <a:sy n="33" d="100"/>
      </p:scale>
      <p:origin x="0" y="-15420"/>
    </p:cViewPr>
  </p:outlineViewPr>
  <p:notesTextViewPr>
    <p:cViewPr>
      <p:scale>
        <a:sx n="3" d="2"/>
        <a:sy n="3" d="2"/>
      </p:scale>
      <p:origin x="0" y="0"/>
    </p:cViewPr>
  </p:notesTextViewPr>
  <p:sorterViewPr>
    <p:cViewPr>
      <p:scale>
        <a:sx n="150" d="100"/>
        <a:sy n="150" d="100"/>
      </p:scale>
      <p:origin x="0" y="-3792"/>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hyperlink" Target="https://askjan.org/training/JAN-Webcast-Frequently-Asked-Questions.cfm" TargetMode="Externa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skjan.org/training/JAN-Webcast-Frequently-Asked-Questions.cfm" TargetMode="External"/><Relationship Id="rId7" Type="http://schemas.openxmlformats.org/officeDocument/2006/relationships/image" Target="../media/image10.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D07AD3FD-84FF-467E-9693-752776549C61}">
      <dgm:prSet phldrT="[Text]" custT="1"/>
      <dgm:spPr>
        <a:xfrm>
          <a:off x="354221" y="9600"/>
          <a:ext cx="4959103" cy="413280"/>
        </a:xfrm>
      </dgm:spPr>
      <dgm:t>
        <a:bodyPr/>
        <a:lstStyle/>
        <a:p>
          <a:pPr>
            <a:lnSpc>
              <a:spcPct val="100000"/>
            </a:lnSpc>
            <a:defRPr b="1"/>
          </a:pPr>
          <a:r>
            <a:rPr lang="en-US" sz="2000" b="1" dirty="0">
              <a:latin typeface="Arial Nova" panose="020B0504020202020204" pitchFamily="34" charset="0"/>
              <a:ea typeface="+mn-ea"/>
              <a:cs typeface="+mn-cs"/>
            </a:rPr>
            <a:t>Technical Difficulties</a:t>
          </a:r>
        </a:p>
      </dgm:t>
    </dgm:pt>
    <dgm:pt modelId="{7B691773-F524-4FAD-A272-BDF0B0C4370A}" type="parTrans" cxnId="{55492768-9A5E-4F74-AC7C-959C5C24EFD3}">
      <dgm:prSet/>
      <dgm:spPr/>
      <dgm:t>
        <a:bodyPr/>
        <a:lstStyle/>
        <a:p>
          <a:endParaRPr lang="en-US"/>
        </a:p>
      </dgm:t>
    </dgm:pt>
    <dgm:pt modelId="{A8C9B7A9-BC2A-4753-B7F0-F2E361D95520}" type="sibTrans" cxnId="{55492768-9A5E-4F74-AC7C-959C5C24EFD3}">
      <dgm:prSet/>
      <dgm:spPr/>
      <dgm:t>
        <a:bodyPr/>
        <a:lstStyle/>
        <a:p>
          <a:endParaRPr lang="en-US"/>
        </a:p>
      </dgm:t>
    </dgm:pt>
    <dgm:pt modelId="{5D70EFF5-8B31-4A1F-AE44-51E4CF0013EB}">
      <dgm:prSet phldrT="[Text]" custT="1"/>
      <dgm:spPr>
        <a:xfrm>
          <a:off x="0" y="216240"/>
          <a:ext cx="7084434" cy="1675800"/>
        </a:xfrm>
      </dgm:spPr>
      <dgm:t>
        <a:bodyPr/>
        <a:lstStyle/>
        <a:p>
          <a:pPr>
            <a:lnSpc>
              <a:spcPct val="100000"/>
            </a:lnSpc>
            <a:spcAft>
              <a:spcPts val="0"/>
            </a:spcAft>
          </a:pPr>
          <a:r>
            <a:rPr lang="en-US" sz="2000" b="0" i="0" u="none" dirty="0">
              <a:latin typeface="Arial Nova" panose="020B0504020202020204" pitchFamily="34" charset="0"/>
              <a:ea typeface="+mn-ea"/>
              <a:cs typeface="+mn-cs"/>
            </a:rPr>
            <a:t>Use the Q&amp;A feature,</a:t>
          </a:r>
        </a:p>
        <a:p>
          <a:pPr>
            <a:lnSpc>
              <a:spcPct val="100000"/>
            </a:lnSpc>
            <a:spcAft>
              <a:spcPct val="35000"/>
            </a:spcAft>
          </a:pPr>
          <a:r>
            <a:rPr lang="en-US" sz="2000" b="0" i="0" u="none" dirty="0">
              <a:latin typeface="Arial Nova" panose="020B0504020202020204" pitchFamily="34" charset="0"/>
              <a:ea typeface="+mn-ea"/>
              <a:cs typeface="+mn-cs"/>
            </a:rPr>
            <a:t>Live Chat at AskJAN.org, or email Training@AskJAN.org</a:t>
          </a:r>
          <a:endParaRPr lang="en-US" sz="2000" dirty="0">
            <a:latin typeface="Arial Nova" panose="020B0504020202020204" pitchFamily="34" charset="0"/>
            <a:ea typeface="+mn-ea"/>
            <a:cs typeface="+mn-cs"/>
          </a:endParaRPr>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custT="1"/>
      <dgm:spPr>
        <a:xfrm>
          <a:off x="354221" y="1967640"/>
          <a:ext cx="4959103" cy="413280"/>
        </a:xfrm>
      </dgm:spPr>
      <dgm:t>
        <a:bodyPr/>
        <a:lstStyle/>
        <a:p>
          <a:pPr>
            <a:lnSpc>
              <a:spcPct val="100000"/>
            </a:lnSpc>
            <a:defRPr b="1"/>
          </a:pPr>
          <a:r>
            <a:rPr lang="en-US" sz="2000" b="1" dirty="0">
              <a:latin typeface="Arial Nova" panose="020B0504020202020204" pitchFamily="34" charset="0"/>
              <a:ea typeface="+mn-ea"/>
              <a:cs typeface="+mn-cs"/>
            </a:rPr>
            <a:t>Captioning</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custT="1"/>
      <dgm:spPr>
        <a:xfrm>
          <a:off x="0" y="2174280"/>
          <a:ext cx="7084434" cy="992250"/>
        </a:xfrm>
      </dgm:spPr>
      <dgm:t>
        <a:bodyPr/>
        <a:lstStyle/>
        <a:p>
          <a:pPr>
            <a:lnSpc>
              <a:spcPct val="100000"/>
            </a:lnSpc>
          </a:pPr>
          <a:r>
            <a:rPr lang="en-US" sz="2000" b="0" i="0" u="none" dirty="0">
              <a:latin typeface="Arial Nova" panose="020B0504020202020204" pitchFamily="34" charset="0"/>
              <a:ea typeface="+mn-ea"/>
              <a:cs typeface="+mn-cs"/>
            </a:rPr>
            <a:t>Use the closed caption (CC) feature or </a:t>
          </a:r>
          <a:br>
            <a:rPr lang="en-US" sz="2000" b="0" i="0" u="none" dirty="0">
              <a:latin typeface="Arial Nova" panose="020B0504020202020204" pitchFamily="34" charset="0"/>
              <a:ea typeface="+mn-ea"/>
              <a:cs typeface="+mn-cs"/>
            </a:rPr>
          </a:br>
          <a:r>
            <a:rPr lang="en-US" sz="2000" b="0" i="0" u="none" dirty="0">
              <a:latin typeface="Arial Nova" panose="020B0504020202020204" pitchFamily="34" charset="0"/>
              <a:ea typeface="+mn-ea"/>
              <a:cs typeface="+mn-cs"/>
            </a:rPr>
            <a:t>captioning link </a:t>
          </a:r>
          <a:br>
            <a:rPr lang="en-US" sz="2000" b="0" i="0" u="none" dirty="0">
              <a:latin typeface="Arial Nova" panose="020B0504020202020204" pitchFamily="34" charset="0"/>
              <a:ea typeface="+mn-ea"/>
              <a:cs typeface="+mn-cs"/>
            </a:rPr>
          </a:br>
          <a:r>
            <a:rPr lang="en-US" sz="2000" b="0" i="0" u="none" dirty="0">
              <a:latin typeface="Arial Nova" panose="020B0504020202020204" pitchFamily="34" charset="0"/>
              <a:ea typeface="+mn-ea"/>
              <a:cs typeface="+mn-cs"/>
            </a:rPr>
            <a:t>in chat</a:t>
          </a:r>
          <a:endParaRPr lang="en-US" sz="2000" dirty="0">
            <a:latin typeface="Arial Nova" panose="020B0504020202020204" pitchFamily="34" charset="0"/>
            <a:ea typeface="+mn-ea"/>
            <a:cs typeface="+mn-cs"/>
          </a:endParaRPr>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74045C00-D6AB-40F4-A0EC-3849807FC88D}">
      <dgm:prSet phldrT="[Text]" custT="1"/>
      <dgm:spPr>
        <a:xfrm>
          <a:off x="354221" y="3242130"/>
          <a:ext cx="4959103" cy="413280"/>
        </a:xfrm>
      </dgm:spPr>
      <dgm:t>
        <a:bodyPr/>
        <a:lstStyle/>
        <a:p>
          <a:pPr>
            <a:lnSpc>
              <a:spcPct val="100000"/>
            </a:lnSpc>
            <a:defRPr b="1"/>
          </a:pPr>
          <a:r>
            <a:rPr lang="en-US" sz="2000" b="1" dirty="0">
              <a:latin typeface="Arial Nova" panose="020B0504020202020204" pitchFamily="34" charset="0"/>
              <a:ea typeface="+mn-ea"/>
              <a:cs typeface="+mn-cs"/>
            </a:rPr>
            <a:t>PPT Slides</a:t>
          </a:r>
        </a:p>
      </dgm:t>
    </dgm:pt>
    <dgm:pt modelId="{A2CB37B5-FB6A-4368-A045-E1C65615D546}" type="parTrans" cxnId="{8EF80596-2994-4771-892F-2C4772D8D458}">
      <dgm:prSet/>
      <dgm:spPr/>
      <dgm:t>
        <a:bodyPr/>
        <a:lstStyle/>
        <a:p>
          <a:endParaRPr lang="en-US"/>
        </a:p>
      </dgm:t>
    </dgm:pt>
    <dgm:pt modelId="{559D8C62-0929-418F-8097-53D2F0DBCF2B}" type="sibTrans" cxnId="{8EF80596-2994-4771-892F-2C4772D8D458}">
      <dgm:prSet/>
      <dgm:spPr/>
      <dgm:t>
        <a:bodyPr/>
        <a:lstStyle/>
        <a:p>
          <a:endParaRPr lang="en-US"/>
        </a:p>
      </dgm:t>
    </dgm:pt>
    <dgm:pt modelId="{02FFBBB1-DBC1-448B-B0B3-D48D66FE7872}">
      <dgm:prSet phldrT="[Text]" custT="1"/>
      <dgm:spPr>
        <a:xfrm>
          <a:off x="0" y="3448770"/>
          <a:ext cx="7084434" cy="1278900"/>
        </a:xfrm>
      </dgm:spPr>
      <dgm:t>
        <a:bodyPr/>
        <a:lstStyle/>
        <a:p>
          <a:pPr>
            <a:lnSpc>
              <a:spcPct val="100000"/>
            </a:lnSpc>
          </a:pPr>
          <a:r>
            <a:rPr lang="en-US" sz="2000" b="0" i="0" u="none" dirty="0">
              <a:latin typeface="Arial Nova" panose="020B0504020202020204" pitchFamily="34" charset="0"/>
              <a:ea typeface="+mn-ea"/>
              <a:cs typeface="+mn-cs"/>
            </a:rPr>
            <a:t>Link included in webcast login email and in the chat, or go to this webcast event from the Training page at AskJAN.org</a:t>
          </a:r>
          <a:endParaRPr lang="en-US" sz="2000" dirty="0">
            <a:latin typeface="Arial Nova" panose="020B0504020202020204" pitchFamily="34" charset="0"/>
            <a:ea typeface="+mn-ea"/>
            <a:cs typeface="+mn-cs"/>
          </a:endParaRPr>
        </a:p>
      </dgm:t>
    </dgm:pt>
    <dgm:pt modelId="{98A22385-858C-4F07-A4D6-9A0E8D8E5927}" type="parTrans" cxnId="{56818DCB-8127-41B3-A8FA-9BB3C4AEEF60}">
      <dgm:prSet/>
      <dgm:spPr/>
      <dgm:t>
        <a:bodyPr/>
        <a:lstStyle/>
        <a:p>
          <a:endParaRPr lang="en-US"/>
        </a:p>
      </dgm:t>
    </dgm:pt>
    <dgm:pt modelId="{FC134796-1658-4344-B009-E1D5A472B390}" type="sibTrans" cxnId="{56818DCB-8127-41B3-A8FA-9BB3C4AEEF60}">
      <dgm:prSet/>
      <dgm:spPr/>
      <dgm:t>
        <a:bodyPr/>
        <a:lstStyle/>
        <a:p>
          <a:endParaRPr lang="en-US"/>
        </a:p>
      </dgm:t>
    </dgm:pt>
    <dgm:pt modelId="{23A33862-4085-4A09-A14A-75AEDD37E72B}">
      <dgm:prSet phldrT="[Text]" custT="1"/>
      <dgm:spPr>
        <a:xfrm>
          <a:off x="354221" y="4803270"/>
          <a:ext cx="4959103" cy="413280"/>
        </a:xfrm>
      </dgm:spPr>
      <dgm:t>
        <a:bodyPr/>
        <a:lstStyle/>
        <a:p>
          <a:pPr>
            <a:lnSpc>
              <a:spcPct val="100000"/>
            </a:lnSpc>
            <a:defRPr b="1"/>
          </a:pPr>
          <a:r>
            <a:rPr lang="en-US" sz="2000" b="1" dirty="0">
              <a:latin typeface="Arial Nova" panose="020B0504020202020204" pitchFamily="34" charset="0"/>
              <a:ea typeface="+mn-ea"/>
              <a:cs typeface="+mn-cs"/>
            </a:rPr>
            <a:t>Questions</a:t>
          </a:r>
        </a:p>
      </dgm:t>
    </dgm:pt>
    <dgm:pt modelId="{A87FE2E2-B4D6-47F3-83D4-856209CC555E}" type="parTrans" cxnId="{A6BD7522-AA01-4096-98F0-44139441042F}">
      <dgm:prSet/>
      <dgm:spPr/>
      <dgm:t>
        <a:bodyPr/>
        <a:lstStyle/>
        <a:p>
          <a:endParaRPr lang="en-US"/>
        </a:p>
      </dgm:t>
    </dgm:pt>
    <dgm:pt modelId="{2DC7D52A-6B36-4926-8DB7-F6C46779CA12}" type="sibTrans" cxnId="{A6BD7522-AA01-4096-98F0-44139441042F}">
      <dgm:prSet/>
      <dgm:spPr/>
      <dgm:t>
        <a:bodyPr/>
        <a:lstStyle/>
        <a:p>
          <a:endParaRPr lang="en-US"/>
        </a:p>
      </dgm:t>
    </dgm:pt>
    <dgm:pt modelId="{185715AF-C7AC-49BC-808F-832AF009BC16}">
      <dgm:prSet phldrT="[Text]" custT="1"/>
      <dgm:spPr>
        <a:xfrm>
          <a:off x="0" y="5009910"/>
          <a:ext cx="7084434" cy="727649"/>
        </a:xfrm>
      </dgm:spPr>
      <dgm:t>
        <a:bodyPr/>
        <a:lstStyle/>
        <a:p>
          <a:pPr>
            <a:lnSpc>
              <a:spcPct val="100000"/>
            </a:lnSpc>
          </a:pPr>
          <a:r>
            <a:rPr lang="en-US" sz="2000" b="0" i="0" u="none" dirty="0">
              <a:latin typeface="Arial Nova" panose="020B0504020202020204" pitchFamily="34" charset="0"/>
              <a:ea typeface="+mn-ea"/>
              <a:cs typeface="+mn-cs"/>
            </a:rPr>
            <a:t>Use the Q&amp;A feature</a:t>
          </a:r>
          <a:endParaRPr lang="en-US" sz="2000" dirty="0">
            <a:latin typeface="Arial Nova" panose="020B0504020202020204" pitchFamily="34" charset="0"/>
            <a:ea typeface="+mn-ea"/>
            <a:cs typeface="+mn-cs"/>
          </a:endParaRPr>
        </a:p>
      </dgm:t>
    </dgm:pt>
    <dgm:pt modelId="{9E11DB47-DD4B-437F-B986-74C561DC4972}" type="parTrans" cxnId="{0F607307-CADE-4580-ACA9-6C59B0A40BF6}">
      <dgm:prSet/>
      <dgm:spPr/>
      <dgm:t>
        <a:bodyPr/>
        <a:lstStyle/>
        <a:p>
          <a:endParaRPr lang="en-US"/>
        </a:p>
      </dgm:t>
    </dgm:pt>
    <dgm:pt modelId="{929CFB55-1C99-4F60-AA4A-3F3C0CC2D9C5}" type="sibTrans" cxnId="{0F607307-CADE-4580-ACA9-6C59B0A40BF6}">
      <dgm:prSet/>
      <dgm:spPr/>
      <dgm:t>
        <a:bodyPr/>
        <a:lstStyle/>
        <a:p>
          <a:endParaRPr lang="en-US"/>
        </a:p>
      </dgm:t>
    </dgm:pt>
    <dgm:pt modelId="{7E2459A7-7515-4BE1-8CB0-884749EB751B}">
      <dgm:prSet custT="1"/>
      <dgm:spPr>
        <a:xfrm>
          <a:off x="0" y="216240"/>
          <a:ext cx="7084434" cy="1675800"/>
        </a:xfrm>
      </dgm:spPr>
      <dgm:t>
        <a:bodyPr/>
        <a:lstStyle/>
        <a:p>
          <a:pPr>
            <a:lnSpc>
              <a:spcPct val="100000"/>
            </a:lnSpc>
            <a:spcAft>
              <a:spcPct val="35000"/>
            </a:spcAft>
          </a:pPr>
          <a:r>
            <a:rPr lang="en-US" sz="2000" b="0" i="0" u="none" dirty="0">
              <a:latin typeface="Arial Nova" panose="020B0504020202020204" pitchFamily="34" charset="0"/>
              <a:ea typeface="+mn-ea"/>
              <a:cs typeface="+mn-cs"/>
              <a:hlinkClick xmlns:r="http://schemas.openxmlformats.org/officeDocument/2006/relationships" r:id="rId1"/>
            </a:rPr>
            <a:t>FAQ: JAN Webcasts</a:t>
          </a:r>
          <a:endParaRPr lang="en-US" sz="2000" b="0" i="0" u="none" dirty="0">
            <a:latin typeface="Arial Nova" panose="020B0504020202020204" pitchFamily="34" charset="0"/>
            <a:ea typeface="+mn-ea"/>
            <a:cs typeface="+mn-cs"/>
          </a:endParaRPr>
        </a:p>
      </dgm:t>
    </dgm:pt>
    <dgm:pt modelId="{9B941C54-3DB2-4CF0-8AAE-686B7C6EA78C}" type="parTrans" cxnId="{76F0A02D-2144-47A1-9011-93DA8A0E19EC}">
      <dgm:prSet/>
      <dgm:spPr/>
      <dgm:t>
        <a:bodyPr/>
        <a:lstStyle/>
        <a:p>
          <a:endParaRPr lang="en-US"/>
        </a:p>
      </dgm:t>
    </dgm:pt>
    <dgm:pt modelId="{12CD8DE2-2E23-4149-87C7-1AAC0BB0188A}" type="sibTrans" cxnId="{76F0A02D-2144-47A1-9011-93DA8A0E19EC}">
      <dgm:prSet/>
      <dgm:spPr/>
      <dgm:t>
        <a:bodyPr/>
        <a:lstStyle/>
        <a:p>
          <a:endParaRPr lang="en-US"/>
        </a:p>
      </dgm:t>
    </dgm:pt>
    <dgm:pt modelId="{24E849F9-3612-48D5-BE45-E45590636E89}" type="pres">
      <dgm:prSet presAssocID="{55C0B14E-AEA6-48D3-A387-ED4A3A3BF840}" presName="root" presStyleCnt="0">
        <dgm:presLayoutVars>
          <dgm:dir/>
          <dgm:resizeHandles val="exact"/>
        </dgm:presLayoutVars>
      </dgm:prSet>
      <dgm:spPr/>
    </dgm:pt>
    <dgm:pt modelId="{CC5D04FE-97A7-40AB-A658-76AF7E37DC3B}" type="pres">
      <dgm:prSet presAssocID="{D07AD3FD-84FF-467E-9693-752776549C61}" presName="compNode" presStyleCnt="0"/>
      <dgm:spPr/>
    </dgm:pt>
    <dgm:pt modelId="{A81BA521-AFBE-4350-B369-CADA21F0F4B3}" type="pres">
      <dgm:prSet presAssocID="{D07AD3FD-84FF-467E-9693-752776549C61}" presName="iconRect" presStyleLbl="node1" presStyleIdx="0" presStyleCnt="4"/>
      <dgm:spPr>
        <a:blipFill>
          <a:blip xmlns:r="http://schemas.openxmlformats.org/officeDocument/2006/relationships" r:embed="rId2">
            <a:lum bright="-40000" contras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8E7085E-8497-4071-BFB5-964D5CF3CD05}" type="pres">
      <dgm:prSet presAssocID="{D07AD3FD-84FF-467E-9693-752776549C61}" presName="iconSpace" presStyleCnt="0"/>
      <dgm:spPr/>
    </dgm:pt>
    <dgm:pt modelId="{70B1FF2B-61CD-48BE-A54B-1C4EB350E4DE}" type="pres">
      <dgm:prSet presAssocID="{D07AD3FD-84FF-467E-9693-752776549C61}" presName="parTx" presStyleLbl="revTx" presStyleIdx="0" presStyleCnt="8">
        <dgm:presLayoutVars>
          <dgm:chMax val="0"/>
          <dgm:chPref val="0"/>
        </dgm:presLayoutVars>
      </dgm:prSet>
      <dgm:spPr/>
    </dgm:pt>
    <dgm:pt modelId="{A619BD3A-DA2A-4B03-AEF2-CC6EDB04D4A4}" type="pres">
      <dgm:prSet presAssocID="{D07AD3FD-84FF-467E-9693-752776549C61}" presName="txSpace" presStyleCnt="0"/>
      <dgm:spPr/>
    </dgm:pt>
    <dgm:pt modelId="{4EBB9BF5-4455-420A-84BE-65A3136749ED}" type="pres">
      <dgm:prSet presAssocID="{D07AD3FD-84FF-467E-9693-752776549C61}" presName="desTx" presStyleLbl="revTx" presStyleIdx="1" presStyleCnt="8" custScaleX="110218">
        <dgm:presLayoutVars/>
      </dgm:prSet>
      <dgm:spPr/>
    </dgm:pt>
    <dgm:pt modelId="{444BAE28-A232-4C91-A598-676F1557D406}" type="pres">
      <dgm:prSet presAssocID="{A8C9B7A9-BC2A-4753-B7F0-F2E361D95520}" presName="sibTrans" presStyleCnt="0"/>
      <dgm:spPr/>
    </dgm:pt>
    <dgm:pt modelId="{7756BFF8-74C0-43BC-AA6C-6137CADC5553}" type="pres">
      <dgm:prSet presAssocID="{D71FC021-6A65-44D1-95B9-0E6C89079866}" presName="compNode" presStyleCnt="0"/>
      <dgm:spPr/>
    </dgm:pt>
    <dgm:pt modelId="{DD78AB35-9CEE-4838-BA1C-1C3E8A896D44}" type="pres">
      <dgm:prSet presAssocID="{D71FC021-6A65-44D1-95B9-0E6C89079866}" presName="iconRect" presStyleLbl="node1" presStyleIdx="1" presStyleCnt="4"/>
      <dgm:spPr>
        <a:blipFill>
          <a:blip xmlns:r="http://schemas.openxmlformats.org/officeDocument/2006/relationships" r:embed="rId4">
            <a:lum bright="-40000" contrast="-2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DF0D2A9-BBD3-4315-BFC9-81B84241B8D2}" type="pres">
      <dgm:prSet presAssocID="{D71FC021-6A65-44D1-95B9-0E6C89079866}" presName="iconSpace" presStyleCnt="0"/>
      <dgm:spPr/>
    </dgm:pt>
    <dgm:pt modelId="{C595E604-B7B3-43DC-AEEF-379900CB608F}" type="pres">
      <dgm:prSet presAssocID="{D71FC021-6A65-44D1-95B9-0E6C89079866}" presName="parTx" presStyleLbl="revTx" presStyleIdx="2" presStyleCnt="8">
        <dgm:presLayoutVars>
          <dgm:chMax val="0"/>
          <dgm:chPref val="0"/>
        </dgm:presLayoutVars>
      </dgm:prSet>
      <dgm:spPr/>
    </dgm:pt>
    <dgm:pt modelId="{D113373F-159B-4216-BEF4-7397073FF493}" type="pres">
      <dgm:prSet presAssocID="{D71FC021-6A65-44D1-95B9-0E6C89079866}" presName="txSpace" presStyleCnt="0"/>
      <dgm:spPr/>
    </dgm:pt>
    <dgm:pt modelId="{2D4196C6-7AED-4B40-976B-A9B2ACDABB21}" type="pres">
      <dgm:prSet presAssocID="{D71FC021-6A65-44D1-95B9-0E6C89079866}" presName="desTx" presStyleLbl="revTx" presStyleIdx="3" presStyleCnt="8">
        <dgm:presLayoutVars/>
      </dgm:prSet>
      <dgm:spPr/>
    </dgm:pt>
    <dgm:pt modelId="{BE70410A-10D8-44B8-A73E-B8AD26822638}" type="pres">
      <dgm:prSet presAssocID="{9B090D9D-470E-46E2-AABB-0368A52481AA}" presName="sibTrans" presStyleCnt="0"/>
      <dgm:spPr/>
    </dgm:pt>
    <dgm:pt modelId="{09133800-6D49-4520-90CF-33D842EF6858}" type="pres">
      <dgm:prSet presAssocID="{74045C00-D6AB-40F4-A0EC-3849807FC88D}" presName="compNode" presStyleCnt="0"/>
      <dgm:spPr/>
    </dgm:pt>
    <dgm:pt modelId="{04AF34DC-5A83-4129-BE5C-2D29DB5D3F9A}" type="pres">
      <dgm:prSet presAssocID="{74045C00-D6AB-40F4-A0EC-3849807FC88D}" presName="iconRect" presStyleLbl="node1" presStyleIdx="2" presStyleCnt="4"/>
      <dgm:spPr>
        <a:blipFill>
          <a:blip xmlns:r="http://schemas.openxmlformats.org/officeDocument/2006/relationships" r:embed="rId6">
            <a:lum bright="-40000" contrast="-2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BDECCF6-FE39-47A7-BDAE-60326B0C35ED}" type="pres">
      <dgm:prSet presAssocID="{74045C00-D6AB-40F4-A0EC-3849807FC88D}" presName="iconSpace" presStyleCnt="0"/>
      <dgm:spPr/>
    </dgm:pt>
    <dgm:pt modelId="{5A469626-8EB7-4EC2-9A1B-325694D2B6C8}" type="pres">
      <dgm:prSet presAssocID="{74045C00-D6AB-40F4-A0EC-3849807FC88D}" presName="parTx" presStyleLbl="revTx" presStyleIdx="4" presStyleCnt="8">
        <dgm:presLayoutVars>
          <dgm:chMax val="0"/>
          <dgm:chPref val="0"/>
        </dgm:presLayoutVars>
      </dgm:prSet>
      <dgm:spPr/>
    </dgm:pt>
    <dgm:pt modelId="{33D81384-F468-405C-9812-E7083CBAA1BF}" type="pres">
      <dgm:prSet presAssocID="{74045C00-D6AB-40F4-A0EC-3849807FC88D}" presName="txSpace" presStyleCnt="0"/>
      <dgm:spPr/>
    </dgm:pt>
    <dgm:pt modelId="{940DD730-A00E-431C-8FFE-7B93EEFAF623}" type="pres">
      <dgm:prSet presAssocID="{74045C00-D6AB-40F4-A0EC-3849807FC88D}" presName="desTx" presStyleLbl="revTx" presStyleIdx="5" presStyleCnt="8">
        <dgm:presLayoutVars/>
      </dgm:prSet>
      <dgm:spPr/>
    </dgm:pt>
    <dgm:pt modelId="{46D3F68F-4A54-4CDA-BF58-6364E792404E}" type="pres">
      <dgm:prSet presAssocID="{559D8C62-0929-418F-8097-53D2F0DBCF2B}" presName="sibTrans" presStyleCnt="0"/>
      <dgm:spPr/>
    </dgm:pt>
    <dgm:pt modelId="{FBBB8EC4-4155-411F-A2AF-DB6919AE81C5}" type="pres">
      <dgm:prSet presAssocID="{23A33862-4085-4A09-A14A-75AEDD37E72B}" presName="compNode" presStyleCnt="0"/>
      <dgm:spPr/>
    </dgm:pt>
    <dgm:pt modelId="{E7FD961A-0DBF-4C95-8CA1-8ED185F4F1AC}" type="pres">
      <dgm:prSet presAssocID="{23A33862-4085-4A09-A14A-75AEDD37E72B}" presName="iconRect" presStyleLbl="node1" presStyleIdx="3" presStyleCnt="4"/>
      <dgm:spPr>
        <a:blipFill>
          <a:blip xmlns:r="http://schemas.openxmlformats.org/officeDocument/2006/relationships" r:embed="rId8">
            <a:lum bright="-40000" contrast="-20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0CBF0B3-E2A1-4645-8040-B128E7ADAB4B}" type="pres">
      <dgm:prSet presAssocID="{23A33862-4085-4A09-A14A-75AEDD37E72B}" presName="iconSpace" presStyleCnt="0"/>
      <dgm:spPr/>
    </dgm:pt>
    <dgm:pt modelId="{E4334A38-49C0-4A7B-A24F-BD24C7484900}" type="pres">
      <dgm:prSet presAssocID="{23A33862-4085-4A09-A14A-75AEDD37E72B}" presName="parTx" presStyleLbl="revTx" presStyleIdx="6" presStyleCnt="8">
        <dgm:presLayoutVars>
          <dgm:chMax val="0"/>
          <dgm:chPref val="0"/>
        </dgm:presLayoutVars>
      </dgm:prSet>
      <dgm:spPr/>
    </dgm:pt>
    <dgm:pt modelId="{52F0F352-CF71-40D1-B049-896C6BE7F4AC}" type="pres">
      <dgm:prSet presAssocID="{23A33862-4085-4A09-A14A-75AEDD37E72B}" presName="txSpace" presStyleCnt="0"/>
      <dgm:spPr/>
    </dgm:pt>
    <dgm:pt modelId="{3F562BBB-09C3-4D90-8E57-061C27833E43}" type="pres">
      <dgm:prSet presAssocID="{23A33862-4085-4A09-A14A-75AEDD37E72B}" presName="desTx" presStyleLbl="revTx" presStyleIdx="7" presStyleCnt="8">
        <dgm:presLayoutVars/>
      </dgm:prSet>
      <dgm:spPr/>
    </dgm:pt>
  </dgm:ptLst>
  <dgm:cxnLst>
    <dgm:cxn modelId="{0F607307-CADE-4580-ACA9-6C59B0A40BF6}" srcId="{23A33862-4085-4A09-A14A-75AEDD37E72B}" destId="{185715AF-C7AC-49BC-808F-832AF009BC16}" srcOrd="0" destOrd="0" parTransId="{9E11DB47-DD4B-437F-B986-74C561DC4972}" sibTransId="{929CFB55-1C99-4F60-AA4A-3F3C0CC2D9C5}"/>
    <dgm:cxn modelId="{9BFBB509-59BB-484A-912F-223FDF087AE4}" type="presOf" srcId="{7E2459A7-7515-4BE1-8CB0-884749EB751B}" destId="{4EBB9BF5-4455-420A-84BE-65A3136749ED}" srcOrd="0" destOrd="1" presId="urn:microsoft.com/office/officeart/2018/5/layout/CenteredIconLabelDescriptionList"/>
    <dgm:cxn modelId="{A6BD7522-AA01-4096-98F0-44139441042F}" srcId="{55C0B14E-AEA6-48D3-A387-ED4A3A3BF840}" destId="{23A33862-4085-4A09-A14A-75AEDD37E72B}" srcOrd="3" destOrd="0" parTransId="{A87FE2E2-B4D6-47F3-83D4-856209CC555E}" sibTransId="{2DC7D52A-6B36-4926-8DB7-F6C46779CA12}"/>
    <dgm:cxn modelId="{08330A26-1C39-4520-A50F-23BFEA12D350}" type="presOf" srcId="{02FFBBB1-DBC1-448B-B0B3-D48D66FE7872}" destId="{940DD730-A00E-431C-8FFE-7B93EEFAF623}" srcOrd="0" destOrd="0" presId="urn:microsoft.com/office/officeart/2018/5/layout/CenteredIconLabelDescriptionList"/>
    <dgm:cxn modelId="{76F0A02D-2144-47A1-9011-93DA8A0E19EC}" srcId="{D07AD3FD-84FF-467E-9693-752776549C61}" destId="{7E2459A7-7515-4BE1-8CB0-884749EB751B}" srcOrd="1" destOrd="0" parTransId="{9B941C54-3DB2-4CF0-8AAE-686B7C6EA78C}" sibTransId="{12CD8DE2-2E23-4149-87C7-1AAC0BB0188A}"/>
    <dgm:cxn modelId="{04CDC13F-05DB-4D44-ABFA-22A2EB7526AB}" type="presOf" srcId="{74045C00-D6AB-40F4-A0EC-3849807FC88D}" destId="{5A469626-8EB7-4EC2-9A1B-325694D2B6C8}" srcOrd="0" destOrd="0" presId="urn:microsoft.com/office/officeart/2018/5/layout/CenteredIconLabelDescriptionList"/>
    <dgm:cxn modelId="{62306B60-46A6-4A65-97B7-C6525C91663F}" type="presOf" srcId="{5D70EFF5-8B31-4A1F-AE44-51E4CF0013EB}" destId="{4EBB9BF5-4455-420A-84BE-65A3136749ED}" srcOrd="0" destOrd="0" presId="urn:microsoft.com/office/officeart/2018/5/layout/CenteredIconLabelDescriptionList"/>
    <dgm:cxn modelId="{55492768-9A5E-4F74-AC7C-959C5C24EFD3}" srcId="{55C0B14E-AEA6-48D3-A387-ED4A3A3BF840}" destId="{D07AD3FD-84FF-467E-9693-752776549C61}" srcOrd="0" destOrd="0" parTransId="{7B691773-F524-4FAD-A272-BDF0B0C4370A}" sibTransId="{A8C9B7A9-BC2A-4753-B7F0-F2E361D95520}"/>
    <dgm:cxn modelId="{870E5648-9EAB-4930-BED1-6F716B444787}" type="presOf" srcId="{55C0B14E-AEA6-48D3-A387-ED4A3A3BF840}" destId="{24E849F9-3612-48D5-BE45-E45590636E89}" srcOrd="0" destOrd="0" presId="urn:microsoft.com/office/officeart/2018/5/layout/CenteredIconLabelDescriptionList"/>
    <dgm:cxn modelId="{E97FF64F-8020-497E-AE7D-2395DDA4560D}" srcId="{D07AD3FD-84FF-467E-9693-752776549C61}" destId="{5D70EFF5-8B31-4A1F-AE44-51E4CF0013EB}" srcOrd="0" destOrd="0" parTransId="{96C720A0-FEEF-48D1-8DF6-ABA03C304822}" sibTransId="{B6A59CDE-18AD-4553-B6C5-FF001A8E8510}"/>
    <dgm:cxn modelId="{8EF80596-2994-4771-892F-2C4772D8D458}" srcId="{55C0B14E-AEA6-48D3-A387-ED4A3A3BF840}" destId="{74045C00-D6AB-40F4-A0EC-3849807FC88D}" srcOrd="2" destOrd="0" parTransId="{A2CB37B5-FB6A-4368-A045-E1C65615D546}" sibTransId="{559D8C62-0929-418F-8097-53D2F0DBCF2B}"/>
    <dgm:cxn modelId="{53239C96-427C-420B-95DC-546F3B30ED65}" srcId="{55C0B14E-AEA6-48D3-A387-ED4A3A3BF840}" destId="{D71FC021-6A65-44D1-95B9-0E6C89079866}" srcOrd="1" destOrd="0" parTransId="{862AAE39-3AAD-40E3-BA20-90187BD73242}" sibTransId="{9B090D9D-470E-46E2-AABB-0368A52481AA}"/>
    <dgm:cxn modelId="{0E182C98-188F-44E3-ABDB-9738E71E9C75}" type="presOf" srcId="{23A33862-4085-4A09-A14A-75AEDD37E72B}" destId="{E4334A38-49C0-4A7B-A24F-BD24C7484900}" srcOrd="0" destOrd="0" presId="urn:microsoft.com/office/officeart/2018/5/layout/CenteredIconLabelDescriptionList"/>
    <dgm:cxn modelId="{49DD65A8-930A-4F9D-A2E7-33DA9D3C23E5}" type="presOf" srcId="{D71FC021-6A65-44D1-95B9-0E6C89079866}" destId="{C595E604-B7B3-43DC-AEEF-379900CB608F}" srcOrd="0" destOrd="0" presId="urn:microsoft.com/office/officeart/2018/5/layout/CenteredIconLabelDescriptionList"/>
    <dgm:cxn modelId="{B236E7BE-0EB1-4799-BCFC-E808AEC307CE}" type="presOf" srcId="{185715AF-C7AC-49BC-808F-832AF009BC16}" destId="{3F562BBB-09C3-4D90-8E57-061C27833E43}" srcOrd="0" destOrd="0" presId="urn:microsoft.com/office/officeart/2018/5/layout/CenteredIconLabelDescriptionList"/>
    <dgm:cxn modelId="{56818DCB-8127-41B3-A8FA-9BB3C4AEEF60}" srcId="{74045C00-D6AB-40F4-A0EC-3849807FC88D}" destId="{02FFBBB1-DBC1-448B-B0B3-D48D66FE7872}" srcOrd="0" destOrd="0" parTransId="{98A22385-858C-4F07-A4D6-9A0E8D8E5927}" sibTransId="{FC134796-1658-4344-B009-E1D5A472B390}"/>
    <dgm:cxn modelId="{E3115EEA-DE9C-4F06-B8B3-BEB263D5F2B1}" srcId="{D71FC021-6A65-44D1-95B9-0E6C89079866}" destId="{4A6BB192-9983-4F48-BBC5-6E384EED7EC5}" srcOrd="0" destOrd="0" parTransId="{230A6E4A-6CED-4DC0-AEFE-6859FE07B658}" sibTransId="{0B568EC2-5D2A-4B00-8047-B7832F245B44}"/>
    <dgm:cxn modelId="{88DEFDF2-5AFB-49E5-9CF4-24FE8E9627AF}" type="presOf" srcId="{4A6BB192-9983-4F48-BBC5-6E384EED7EC5}" destId="{2D4196C6-7AED-4B40-976B-A9B2ACDABB21}" srcOrd="0" destOrd="0" presId="urn:microsoft.com/office/officeart/2018/5/layout/CenteredIconLabelDescriptionList"/>
    <dgm:cxn modelId="{A1D00BF8-4BFE-43A5-91D9-21D211B700AD}" type="presOf" srcId="{D07AD3FD-84FF-467E-9693-752776549C61}" destId="{70B1FF2B-61CD-48BE-A54B-1C4EB350E4DE}" srcOrd="0" destOrd="0" presId="urn:microsoft.com/office/officeart/2018/5/layout/CenteredIconLabelDescriptionList"/>
    <dgm:cxn modelId="{57F46612-4363-4FD9-97FB-D468F01B38DC}" type="presParOf" srcId="{24E849F9-3612-48D5-BE45-E45590636E89}" destId="{CC5D04FE-97A7-40AB-A658-76AF7E37DC3B}" srcOrd="0" destOrd="0" presId="urn:microsoft.com/office/officeart/2018/5/layout/CenteredIconLabelDescriptionList"/>
    <dgm:cxn modelId="{64606D67-8918-482C-AF21-16B4D4E847AA}" type="presParOf" srcId="{CC5D04FE-97A7-40AB-A658-76AF7E37DC3B}" destId="{A81BA521-AFBE-4350-B369-CADA21F0F4B3}" srcOrd="0" destOrd="0" presId="urn:microsoft.com/office/officeart/2018/5/layout/CenteredIconLabelDescriptionList"/>
    <dgm:cxn modelId="{F4445097-C3DB-4B44-87F9-F97973BFFB0B}" type="presParOf" srcId="{CC5D04FE-97A7-40AB-A658-76AF7E37DC3B}" destId="{88E7085E-8497-4071-BFB5-964D5CF3CD05}" srcOrd="1" destOrd="0" presId="urn:microsoft.com/office/officeart/2018/5/layout/CenteredIconLabelDescriptionList"/>
    <dgm:cxn modelId="{E4C603F0-3337-4D45-A711-4016A4640E81}" type="presParOf" srcId="{CC5D04FE-97A7-40AB-A658-76AF7E37DC3B}" destId="{70B1FF2B-61CD-48BE-A54B-1C4EB350E4DE}" srcOrd="2" destOrd="0" presId="urn:microsoft.com/office/officeart/2018/5/layout/CenteredIconLabelDescriptionList"/>
    <dgm:cxn modelId="{E6462AD5-98AE-4A6B-982D-853F15ED0093}" type="presParOf" srcId="{CC5D04FE-97A7-40AB-A658-76AF7E37DC3B}" destId="{A619BD3A-DA2A-4B03-AEF2-CC6EDB04D4A4}" srcOrd="3" destOrd="0" presId="urn:microsoft.com/office/officeart/2018/5/layout/CenteredIconLabelDescriptionList"/>
    <dgm:cxn modelId="{81F09482-EDB6-4BCC-9DE5-532EF4A754D2}" type="presParOf" srcId="{CC5D04FE-97A7-40AB-A658-76AF7E37DC3B}" destId="{4EBB9BF5-4455-420A-84BE-65A3136749ED}" srcOrd="4" destOrd="0" presId="urn:microsoft.com/office/officeart/2018/5/layout/CenteredIconLabelDescriptionList"/>
    <dgm:cxn modelId="{A296F872-52F6-45B2-9E67-1A84ED93A80A}" type="presParOf" srcId="{24E849F9-3612-48D5-BE45-E45590636E89}" destId="{444BAE28-A232-4C91-A598-676F1557D406}" srcOrd="1" destOrd="0" presId="urn:microsoft.com/office/officeart/2018/5/layout/CenteredIconLabelDescriptionList"/>
    <dgm:cxn modelId="{75DB7618-9025-41DF-AC55-5D8AE7EDEC65}" type="presParOf" srcId="{24E849F9-3612-48D5-BE45-E45590636E89}" destId="{7756BFF8-74C0-43BC-AA6C-6137CADC5553}" srcOrd="2" destOrd="0" presId="urn:microsoft.com/office/officeart/2018/5/layout/CenteredIconLabelDescriptionList"/>
    <dgm:cxn modelId="{3D5DE7BA-104B-4C22-83D5-734284A14801}" type="presParOf" srcId="{7756BFF8-74C0-43BC-AA6C-6137CADC5553}" destId="{DD78AB35-9CEE-4838-BA1C-1C3E8A896D44}" srcOrd="0" destOrd="0" presId="urn:microsoft.com/office/officeart/2018/5/layout/CenteredIconLabelDescriptionList"/>
    <dgm:cxn modelId="{17AF064D-68A0-497A-9B4E-680C6BFE50E8}" type="presParOf" srcId="{7756BFF8-74C0-43BC-AA6C-6137CADC5553}" destId="{6DF0D2A9-BBD3-4315-BFC9-81B84241B8D2}" srcOrd="1" destOrd="0" presId="urn:microsoft.com/office/officeart/2018/5/layout/CenteredIconLabelDescriptionList"/>
    <dgm:cxn modelId="{0B09D9BF-B3BF-4020-B7EE-7CBF481DEFFE}" type="presParOf" srcId="{7756BFF8-74C0-43BC-AA6C-6137CADC5553}" destId="{C595E604-B7B3-43DC-AEEF-379900CB608F}" srcOrd="2" destOrd="0" presId="urn:microsoft.com/office/officeart/2018/5/layout/CenteredIconLabelDescriptionList"/>
    <dgm:cxn modelId="{C3683F8C-8E96-42F1-BD36-871BBBAB7178}" type="presParOf" srcId="{7756BFF8-74C0-43BC-AA6C-6137CADC5553}" destId="{D113373F-159B-4216-BEF4-7397073FF493}" srcOrd="3" destOrd="0" presId="urn:microsoft.com/office/officeart/2018/5/layout/CenteredIconLabelDescriptionList"/>
    <dgm:cxn modelId="{F5AFAC9B-6A18-42E5-91DC-26D00CAD8E61}" type="presParOf" srcId="{7756BFF8-74C0-43BC-AA6C-6137CADC5553}" destId="{2D4196C6-7AED-4B40-976B-A9B2ACDABB21}" srcOrd="4" destOrd="0" presId="urn:microsoft.com/office/officeart/2018/5/layout/CenteredIconLabelDescriptionList"/>
    <dgm:cxn modelId="{774C8C63-76BB-420C-99C2-5283FA85F113}" type="presParOf" srcId="{24E849F9-3612-48D5-BE45-E45590636E89}" destId="{BE70410A-10D8-44B8-A73E-B8AD26822638}" srcOrd="3" destOrd="0" presId="urn:microsoft.com/office/officeart/2018/5/layout/CenteredIconLabelDescriptionList"/>
    <dgm:cxn modelId="{CB65DD91-9AF7-479B-8261-82A35D89DCFE}" type="presParOf" srcId="{24E849F9-3612-48D5-BE45-E45590636E89}" destId="{09133800-6D49-4520-90CF-33D842EF6858}" srcOrd="4" destOrd="0" presId="urn:microsoft.com/office/officeart/2018/5/layout/CenteredIconLabelDescriptionList"/>
    <dgm:cxn modelId="{FB85F4C3-0330-4585-B76D-11055B3528EB}" type="presParOf" srcId="{09133800-6D49-4520-90CF-33D842EF6858}" destId="{04AF34DC-5A83-4129-BE5C-2D29DB5D3F9A}" srcOrd="0" destOrd="0" presId="urn:microsoft.com/office/officeart/2018/5/layout/CenteredIconLabelDescriptionList"/>
    <dgm:cxn modelId="{ED57ABF9-6D3E-4D1B-809B-81F7ADCC096A}" type="presParOf" srcId="{09133800-6D49-4520-90CF-33D842EF6858}" destId="{4BDECCF6-FE39-47A7-BDAE-60326B0C35ED}" srcOrd="1" destOrd="0" presId="urn:microsoft.com/office/officeart/2018/5/layout/CenteredIconLabelDescriptionList"/>
    <dgm:cxn modelId="{F4D80003-00A9-48F5-9C44-5A3EDDBF3EDB}" type="presParOf" srcId="{09133800-6D49-4520-90CF-33D842EF6858}" destId="{5A469626-8EB7-4EC2-9A1B-325694D2B6C8}" srcOrd="2" destOrd="0" presId="urn:microsoft.com/office/officeart/2018/5/layout/CenteredIconLabelDescriptionList"/>
    <dgm:cxn modelId="{2E9A4721-786E-4DA8-9310-94A4139BC66D}" type="presParOf" srcId="{09133800-6D49-4520-90CF-33D842EF6858}" destId="{33D81384-F468-405C-9812-E7083CBAA1BF}" srcOrd="3" destOrd="0" presId="urn:microsoft.com/office/officeart/2018/5/layout/CenteredIconLabelDescriptionList"/>
    <dgm:cxn modelId="{323FF69E-316C-4B0A-95C7-F118D5FA1A54}" type="presParOf" srcId="{09133800-6D49-4520-90CF-33D842EF6858}" destId="{940DD730-A00E-431C-8FFE-7B93EEFAF623}" srcOrd="4" destOrd="0" presId="urn:microsoft.com/office/officeart/2018/5/layout/CenteredIconLabelDescriptionList"/>
    <dgm:cxn modelId="{7A366CA6-342D-4964-8C93-FA2906B6A5A9}" type="presParOf" srcId="{24E849F9-3612-48D5-BE45-E45590636E89}" destId="{46D3F68F-4A54-4CDA-BF58-6364E792404E}" srcOrd="5" destOrd="0" presId="urn:microsoft.com/office/officeart/2018/5/layout/CenteredIconLabelDescriptionList"/>
    <dgm:cxn modelId="{354FBB72-862D-48AB-908B-5EA4C9597BDF}" type="presParOf" srcId="{24E849F9-3612-48D5-BE45-E45590636E89}" destId="{FBBB8EC4-4155-411F-A2AF-DB6919AE81C5}" srcOrd="6" destOrd="0" presId="urn:microsoft.com/office/officeart/2018/5/layout/CenteredIconLabelDescriptionList"/>
    <dgm:cxn modelId="{CF6B09D5-4989-4B1F-934D-0931B57A6674}" type="presParOf" srcId="{FBBB8EC4-4155-411F-A2AF-DB6919AE81C5}" destId="{E7FD961A-0DBF-4C95-8CA1-8ED185F4F1AC}" srcOrd="0" destOrd="0" presId="urn:microsoft.com/office/officeart/2018/5/layout/CenteredIconLabelDescriptionList"/>
    <dgm:cxn modelId="{642B215A-6430-49DD-9D18-2BF500F94C04}" type="presParOf" srcId="{FBBB8EC4-4155-411F-A2AF-DB6919AE81C5}" destId="{30CBF0B3-E2A1-4645-8040-B128E7ADAB4B}" srcOrd="1" destOrd="0" presId="urn:microsoft.com/office/officeart/2018/5/layout/CenteredIconLabelDescriptionList"/>
    <dgm:cxn modelId="{FE5C9611-9ACF-466F-BC7A-4ACA19F3D4BA}" type="presParOf" srcId="{FBBB8EC4-4155-411F-A2AF-DB6919AE81C5}" destId="{E4334A38-49C0-4A7B-A24F-BD24C7484900}" srcOrd="2" destOrd="0" presId="urn:microsoft.com/office/officeart/2018/5/layout/CenteredIconLabelDescriptionList"/>
    <dgm:cxn modelId="{E8185563-68E6-4D15-B7A4-B42050318300}" type="presParOf" srcId="{FBBB8EC4-4155-411F-A2AF-DB6919AE81C5}" destId="{52F0F352-CF71-40D1-B049-896C6BE7F4AC}" srcOrd="3" destOrd="0" presId="urn:microsoft.com/office/officeart/2018/5/layout/CenteredIconLabelDescriptionList"/>
    <dgm:cxn modelId="{E5603340-7C94-4351-924E-437F82A9686B}" type="presParOf" srcId="{FBBB8EC4-4155-411F-A2AF-DB6919AE81C5}" destId="{3F562BBB-09C3-4D90-8E57-061C27833E4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BA521-AFBE-4350-B369-CADA21F0F4B3}">
      <dsp:nvSpPr>
        <dsp:cNvPr id="0" name=""/>
        <dsp:cNvSpPr/>
      </dsp:nvSpPr>
      <dsp:spPr>
        <a:xfrm>
          <a:off x="884115" y="137683"/>
          <a:ext cx="820968" cy="820968"/>
        </a:xfrm>
        <a:prstGeom prst="rect">
          <a:avLst/>
        </a:prstGeom>
        <a:blipFill>
          <a:blip xmlns:r="http://schemas.openxmlformats.org/officeDocument/2006/relationships" r:embed="rId1">
            <a:lum bright="-40000" contrast="-2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B1FF2B-61CD-48BE-A54B-1C4EB350E4DE}">
      <dsp:nvSpPr>
        <dsp:cNvPr id="0" name=""/>
        <dsp:cNvSpPr/>
      </dsp:nvSpPr>
      <dsp:spPr>
        <a:xfrm>
          <a:off x="121787" y="1123712"/>
          <a:ext cx="2345625" cy="615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Technical Difficulties</a:t>
          </a:r>
        </a:p>
      </dsp:txBody>
      <dsp:txXfrm>
        <a:off x="121787" y="1123712"/>
        <a:ext cx="2345625" cy="615726"/>
      </dsp:txXfrm>
    </dsp:sp>
    <dsp:sp modelId="{4EBB9BF5-4455-420A-84BE-65A3136749ED}">
      <dsp:nvSpPr>
        <dsp:cNvPr id="0" name=""/>
        <dsp:cNvSpPr/>
      </dsp:nvSpPr>
      <dsp:spPr>
        <a:xfrm>
          <a:off x="1949" y="1815572"/>
          <a:ext cx="2585300" cy="2161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ts val="0"/>
            </a:spcAft>
            <a:buNone/>
          </a:pPr>
          <a:r>
            <a:rPr lang="en-US" sz="2000" b="0" i="0" u="none" kern="1200" dirty="0">
              <a:latin typeface="Arial Nova" panose="020B0504020202020204" pitchFamily="34" charset="0"/>
              <a:ea typeface="+mn-ea"/>
              <a:cs typeface="+mn-cs"/>
            </a:rPr>
            <a:t>Use the Q&amp;A feature,</a:t>
          </a:r>
        </a:p>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Live Chat at AskJAN.org, or email Training@AskJAN.org</a:t>
          </a:r>
          <a:endParaRPr lang="en-US" sz="2000" kern="1200" dirty="0">
            <a:latin typeface="Arial Nova" panose="020B0504020202020204" pitchFamily="34" charset="0"/>
            <a:ea typeface="+mn-ea"/>
            <a:cs typeface="+mn-cs"/>
          </a:endParaRPr>
        </a:p>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hlinkClick xmlns:r="http://schemas.openxmlformats.org/officeDocument/2006/relationships" r:id="rId3"/>
            </a:rPr>
            <a:t>FAQ: JAN Webcasts</a:t>
          </a:r>
          <a:endParaRPr lang="en-US" sz="2000" b="0" i="0" u="none" kern="1200" dirty="0">
            <a:latin typeface="Arial Nova" panose="020B0504020202020204" pitchFamily="34" charset="0"/>
            <a:ea typeface="+mn-ea"/>
            <a:cs typeface="+mn-cs"/>
          </a:endParaRPr>
        </a:p>
      </dsp:txBody>
      <dsp:txXfrm>
        <a:off x="1949" y="1815572"/>
        <a:ext cx="2585300" cy="2161350"/>
      </dsp:txXfrm>
    </dsp:sp>
    <dsp:sp modelId="{DD78AB35-9CEE-4838-BA1C-1C3E8A896D44}">
      <dsp:nvSpPr>
        <dsp:cNvPr id="0" name=""/>
        <dsp:cNvSpPr/>
      </dsp:nvSpPr>
      <dsp:spPr>
        <a:xfrm>
          <a:off x="3760062" y="138003"/>
          <a:ext cx="820968" cy="820968"/>
        </a:xfrm>
        <a:prstGeom prst="rect">
          <a:avLst/>
        </a:prstGeom>
        <a:blipFill>
          <a:blip xmlns:r="http://schemas.openxmlformats.org/officeDocument/2006/relationships" r:embed="rId4">
            <a:lum bright="-40000" contrast="-2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95E604-B7B3-43DC-AEEF-379900CB608F}">
      <dsp:nvSpPr>
        <dsp:cNvPr id="0" name=""/>
        <dsp:cNvSpPr/>
      </dsp:nvSpPr>
      <dsp:spPr>
        <a:xfrm>
          <a:off x="2997734" y="1124031"/>
          <a:ext cx="2345625" cy="615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Captioning</a:t>
          </a:r>
        </a:p>
      </dsp:txBody>
      <dsp:txXfrm>
        <a:off x="2997734" y="1124031"/>
        <a:ext cx="2345625" cy="615726"/>
      </dsp:txXfrm>
    </dsp:sp>
    <dsp:sp modelId="{2D4196C6-7AED-4B40-976B-A9B2ACDABB21}">
      <dsp:nvSpPr>
        <dsp:cNvPr id="0" name=""/>
        <dsp:cNvSpPr/>
      </dsp:nvSpPr>
      <dsp:spPr>
        <a:xfrm>
          <a:off x="2997734" y="1816530"/>
          <a:ext cx="2345625" cy="216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Use the closed caption (CC) feature or </a:t>
          </a:r>
          <a:br>
            <a:rPr lang="en-US" sz="2000" b="0" i="0" u="none" kern="1200" dirty="0">
              <a:latin typeface="Arial Nova" panose="020B0504020202020204" pitchFamily="34" charset="0"/>
              <a:ea typeface="+mn-ea"/>
              <a:cs typeface="+mn-cs"/>
            </a:rPr>
          </a:br>
          <a:r>
            <a:rPr lang="en-US" sz="2000" b="0" i="0" u="none" kern="1200" dirty="0">
              <a:latin typeface="Arial Nova" panose="020B0504020202020204" pitchFamily="34" charset="0"/>
              <a:ea typeface="+mn-ea"/>
              <a:cs typeface="+mn-cs"/>
            </a:rPr>
            <a:t>captioning link </a:t>
          </a:r>
          <a:br>
            <a:rPr lang="en-US" sz="2000" b="0" i="0" u="none" kern="1200" dirty="0">
              <a:latin typeface="Arial Nova" panose="020B0504020202020204" pitchFamily="34" charset="0"/>
              <a:ea typeface="+mn-ea"/>
              <a:cs typeface="+mn-cs"/>
            </a:rPr>
          </a:br>
          <a:r>
            <a:rPr lang="en-US" sz="2000" b="0" i="0" u="none" kern="1200" dirty="0">
              <a:latin typeface="Arial Nova" panose="020B0504020202020204" pitchFamily="34" charset="0"/>
              <a:ea typeface="+mn-ea"/>
              <a:cs typeface="+mn-cs"/>
            </a:rPr>
            <a:t>in chat</a:t>
          </a:r>
          <a:endParaRPr lang="en-US" sz="2000" kern="1200" dirty="0">
            <a:latin typeface="Arial Nova" panose="020B0504020202020204" pitchFamily="34" charset="0"/>
            <a:ea typeface="+mn-ea"/>
            <a:cs typeface="+mn-cs"/>
          </a:endParaRPr>
        </a:p>
      </dsp:txBody>
      <dsp:txXfrm>
        <a:off x="2997734" y="1816530"/>
        <a:ext cx="2345625" cy="2160072"/>
      </dsp:txXfrm>
    </dsp:sp>
    <dsp:sp modelId="{04AF34DC-5A83-4129-BE5C-2D29DB5D3F9A}">
      <dsp:nvSpPr>
        <dsp:cNvPr id="0" name=""/>
        <dsp:cNvSpPr/>
      </dsp:nvSpPr>
      <dsp:spPr>
        <a:xfrm>
          <a:off x="6516172" y="138003"/>
          <a:ext cx="820968" cy="820968"/>
        </a:xfrm>
        <a:prstGeom prst="rect">
          <a:avLst/>
        </a:prstGeom>
        <a:blipFill>
          <a:blip xmlns:r="http://schemas.openxmlformats.org/officeDocument/2006/relationships" r:embed="rId6">
            <a:lum bright="-40000" contrast="-2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469626-8EB7-4EC2-9A1B-325694D2B6C8}">
      <dsp:nvSpPr>
        <dsp:cNvPr id="0" name=""/>
        <dsp:cNvSpPr/>
      </dsp:nvSpPr>
      <dsp:spPr>
        <a:xfrm>
          <a:off x="5753844" y="1124031"/>
          <a:ext cx="2345625" cy="615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PPT Slides</a:t>
          </a:r>
        </a:p>
      </dsp:txBody>
      <dsp:txXfrm>
        <a:off x="5753844" y="1124031"/>
        <a:ext cx="2345625" cy="615726"/>
      </dsp:txXfrm>
    </dsp:sp>
    <dsp:sp modelId="{940DD730-A00E-431C-8FFE-7B93EEFAF623}">
      <dsp:nvSpPr>
        <dsp:cNvPr id="0" name=""/>
        <dsp:cNvSpPr/>
      </dsp:nvSpPr>
      <dsp:spPr>
        <a:xfrm>
          <a:off x="5753844" y="1816530"/>
          <a:ext cx="2345625" cy="216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Link included in webcast login email and in the chat, or go to this webcast event from the Training page at AskJAN.org</a:t>
          </a:r>
          <a:endParaRPr lang="en-US" sz="2000" kern="1200" dirty="0">
            <a:latin typeface="Arial Nova" panose="020B0504020202020204" pitchFamily="34" charset="0"/>
            <a:ea typeface="+mn-ea"/>
            <a:cs typeface="+mn-cs"/>
          </a:endParaRPr>
        </a:p>
      </dsp:txBody>
      <dsp:txXfrm>
        <a:off x="5753844" y="1816530"/>
        <a:ext cx="2345625" cy="2160072"/>
      </dsp:txXfrm>
    </dsp:sp>
    <dsp:sp modelId="{E7FD961A-0DBF-4C95-8CA1-8ED185F4F1AC}">
      <dsp:nvSpPr>
        <dsp:cNvPr id="0" name=""/>
        <dsp:cNvSpPr/>
      </dsp:nvSpPr>
      <dsp:spPr>
        <a:xfrm>
          <a:off x="9272281" y="138003"/>
          <a:ext cx="820968" cy="820968"/>
        </a:xfrm>
        <a:prstGeom prst="rect">
          <a:avLst/>
        </a:prstGeom>
        <a:blipFill>
          <a:blip xmlns:r="http://schemas.openxmlformats.org/officeDocument/2006/relationships" r:embed="rId8">
            <a:lum bright="-40000" contrast="-20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334A38-49C0-4A7B-A24F-BD24C7484900}">
      <dsp:nvSpPr>
        <dsp:cNvPr id="0" name=""/>
        <dsp:cNvSpPr/>
      </dsp:nvSpPr>
      <dsp:spPr>
        <a:xfrm>
          <a:off x="8509953" y="1124031"/>
          <a:ext cx="2345625" cy="615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latin typeface="Arial Nova" panose="020B0504020202020204" pitchFamily="34" charset="0"/>
              <a:ea typeface="+mn-ea"/>
              <a:cs typeface="+mn-cs"/>
            </a:rPr>
            <a:t>Questions</a:t>
          </a:r>
        </a:p>
      </dsp:txBody>
      <dsp:txXfrm>
        <a:off x="8509953" y="1124031"/>
        <a:ext cx="2345625" cy="615726"/>
      </dsp:txXfrm>
    </dsp:sp>
    <dsp:sp modelId="{3F562BBB-09C3-4D90-8E57-061C27833E43}">
      <dsp:nvSpPr>
        <dsp:cNvPr id="0" name=""/>
        <dsp:cNvSpPr/>
      </dsp:nvSpPr>
      <dsp:spPr>
        <a:xfrm>
          <a:off x="8509953" y="1816530"/>
          <a:ext cx="2345625" cy="216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u="none" kern="1200" dirty="0">
              <a:latin typeface="Arial Nova" panose="020B0504020202020204" pitchFamily="34" charset="0"/>
              <a:ea typeface="+mn-ea"/>
              <a:cs typeface="+mn-cs"/>
            </a:rPr>
            <a:t>Use the Q&amp;A feature</a:t>
          </a:r>
          <a:endParaRPr lang="en-US" sz="2000" kern="1200" dirty="0">
            <a:latin typeface="Arial Nova" panose="020B0504020202020204" pitchFamily="34" charset="0"/>
            <a:ea typeface="+mn-ea"/>
            <a:cs typeface="+mn-cs"/>
          </a:endParaRPr>
        </a:p>
      </dsp:txBody>
      <dsp:txXfrm>
        <a:off x="8509953" y="1816530"/>
        <a:ext cx="2345625" cy="2160072"/>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4/4/2024</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4/4/2024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a:t>
            </a:fld>
            <a:endParaRPr lang="en-US" dirty="0"/>
          </a:p>
        </p:txBody>
      </p:sp>
    </p:spTree>
    <p:extLst>
      <p:ext uri="{BB962C8B-B14F-4D97-AF65-F5344CB8AC3E}">
        <p14:creationId xmlns:p14="http://schemas.microsoft.com/office/powerpoint/2010/main" val="357317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23</a:t>
            </a:fld>
            <a:endParaRPr lang="en-US" dirty="0"/>
          </a:p>
        </p:txBody>
      </p:sp>
    </p:spTree>
    <p:extLst>
      <p:ext uri="{BB962C8B-B14F-4D97-AF65-F5344CB8AC3E}">
        <p14:creationId xmlns:p14="http://schemas.microsoft.com/office/powerpoint/2010/main" val="13303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24</a:t>
            </a:fld>
            <a:endParaRPr lang="en-US" dirty="0"/>
          </a:p>
        </p:txBody>
      </p:sp>
    </p:spTree>
    <p:extLst>
      <p:ext uri="{BB962C8B-B14F-4D97-AF65-F5344CB8AC3E}">
        <p14:creationId xmlns:p14="http://schemas.microsoft.com/office/powerpoint/2010/main" val="204406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25</a:t>
            </a:fld>
            <a:endParaRPr lang="en-US" dirty="0"/>
          </a:p>
        </p:txBody>
      </p:sp>
    </p:spTree>
    <p:extLst>
      <p:ext uri="{BB962C8B-B14F-4D97-AF65-F5344CB8AC3E}">
        <p14:creationId xmlns:p14="http://schemas.microsoft.com/office/powerpoint/2010/main" val="290515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a:t>
            </a:fld>
            <a:endParaRPr lang="en-US" dirty="0"/>
          </a:p>
        </p:txBody>
      </p:sp>
    </p:spTree>
    <p:extLst>
      <p:ext uri="{BB962C8B-B14F-4D97-AF65-F5344CB8AC3E}">
        <p14:creationId xmlns:p14="http://schemas.microsoft.com/office/powerpoint/2010/main" val="149712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a:t>
            </a:fld>
            <a:endParaRPr lang="en-US" dirty="0"/>
          </a:p>
        </p:txBody>
      </p:sp>
    </p:spTree>
    <p:extLst>
      <p:ext uri="{BB962C8B-B14F-4D97-AF65-F5344CB8AC3E}">
        <p14:creationId xmlns:p14="http://schemas.microsoft.com/office/powerpoint/2010/main" val="321958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4</a:t>
            </a:fld>
            <a:endParaRPr lang="en-US" dirty="0"/>
          </a:p>
        </p:txBody>
      </p:sp>
    </p:spTree>
    <p:extLst>
      <p:ext uri="{BB962C8B-B14F-4D97-AF65-F5344CB8AC3E}">
        <p14:creationId xmlns:p14="http://schemas.microsoft.com/office/powerpoint/2010/main" val="68679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5</a:t>
            </a:fld>
            <a:endParaRPr lang="en-US" dirty="0"/>
          </a:p>
        </p:txBody>
      </p:sp>
    </p:spTree>
    <p:extLst>
      <p:ext uri="{BB962C8B-B14F-4D97-AF65-F5344CB8AC3E}">
        <p14:creationId xmlns:p14="http://schemas.microsoft.com/office/powerpoint/2010/main" val="275456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6</a:t>
            </a:fld>
            <a:endParaRPr lang="en-US" dirty="0"/>
          </a:p>
        </p:txBody>
      </p:sp>
    </p:spTree>
    <p:extLst>
      <p:ext uri="{BB962C8B-B14F-4D97-AF65-F5344CB8AC3E}">
        <p14:creationId xmlns:p14="http://schemas.microsoft.com/office/powerpoint/2010/main" val="237305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19</a:t>
            </a:fld>
            <a:endParaRPr lang="en-US" dirty="0"/>
          </a:p>
        </p:txBody>
      </p:sp>
    </p:spTree>
    <p:extLst>
      <p:ext uri="{BB962C8B-B14F-4D97-AF65-F5344CB8AC3E}">
        <p14:creationId xmlns:p14="http://schemas.microsoft.com/office/powerpoint/2010/main" val="307576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21</a:t>
            </a:fld>
            <a:endParaRPr lang="en-US" dirty="0"/>
          </a:p>
        </p:txBody>
      </p:sp>
    </p:spTree>
    <p:extLst>
      <p:ext uri="{BB962C8B-B14F-4D97-AF65-F5344CB8AC3E}">
        <p14:creationId xmlns:p14="http://schemas.microsoft.com/office/powerpoint/2010/main" val="129017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22</a:t>
            </a:fld>
            <a:endParaRPr lang="en-US" dirty="0"/>
          </a:p>
        </p:txBody>
      </p:sp>
    </p:spTree>
    <p:extLst>
      <p:ext uri="{BB962C8B-B14F-4D97-AF65-F5344CB8AC3E}">
        <p14:creationId xmlns:p14="http://schemas.microsoft.com/office/powerpoint/2010/main" val="3267008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dirty="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4/4/2024</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pic>
        <p:nvPicPr>
          <p:cNvPr id="16" name="Picture 15" descr="A white letter on a black background&#10;&#10;Description automatically generated">
            <a:extLst>
              <a:ext uri="{FF2B5EF4-FFF2-40B4-BE49-F238E27FC236}">
                <a16:creationId xmlns:a16="http://schemas.microsoft.com/office/drawing/2014/main" id="{04C55C66-0AEE-3EFC-0EFC-B6108013FC75}"/>
              </a:ext>
            </a:extLst>
          </p:cNvPr>
          <p:cNvPicPr>
            <a:picLocks noChangeAspect="1"/>
          </p:cNvPicPr>
          <p:nvPr userDrawn="1"/>
        </p:nvPicPr>
        <p:blipFill>
          <a:blip r:embed="rId3"/>
          <a:stretch>
            <a:fillRect/>
          </a:stretch>
        </p:blipFill>
        <p:spPr>
          <a:xfrm>
            <a:off x="1182850" y="676451"/>
            <a:ext cx="4949881" cy="1463040"/>
          </a:xfrm>
          <a:prstGeom prst="rect">
            <a:avLst/>
          </a:prstGeom>
        </p:spPr>
      </p:pic>
      <p:pic>
        <p:nvPicPr>
          <p:cNvPr id="18" name="Picture 17" descr="A logo for a company&#10;&#10;Description automatically generated">
            <a:extLst>
              <a:ext uri="{FF2B5EF4-FFF2-40B4-BE49-F238E27FC236}">
                <a16:creationId xmlns:a16="http://schemas.microsoft.com/office/drawing/2014/main" id="{12D93699-7C10-B35A-2FF8-5BFA80EE4ABD}"/>
              </a:ext>
            </a:extLst>
          </p:cNvPr>
          <p:cNvPicPr>
            <a:picLocks noChangeAspect="1"/>
          </p:cNvPicPr>
          <p:nvPr userDrawn="1"/>
        </p:nvPicPr>
        <p:blipFill>
          <a:blip r:embed="rId4"/>
          <a:stretch>
            <a:fillRect/>
          </a:stretch>
        </p:blipFill>
        <p:spPr>
          <a:xfrm>
            <a:off x="1150110" y="5197442"/>
            <a:ext cx="669359" cy="930408"/>
          </a:xfrm>
          <a:prstGeom prst="rect">
            <a:avLst/>
          </a:prstGeom>
        </p:spPr>
      </p:pic>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4/4/2024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dirty="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4/4/2024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4/4/2024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4/4/2024</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4/4/2024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4/4/2024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4/4/2024</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pic>
        <p:nvPicPr>
          <p:cNvPr id="8" name="Picture 7" descr="A blue and white logo&#10;&#10;Description automatically generated">
            <a:extLst>
              <a:ext uri="{FF2B5EF4-FFF2-40B4-BE49-F238E27FC236}">
                <a16:creationId xmlns:a16="http://schemas.microsoft.com/office/drawing/2014/main" id="{D2BD50D9-C00F-D2E4-524A-89FAD3C45A99}"/>
              </a:ext>
            </a:extLst>
          </p:cNvPr>
          <p:cNvPicPr>
            <a:picLocks noChangeAspect="1"/>
          </p:cNvPicPr>
          <p:nvPr userDrawn="1"/>
        </p:nvPicPr>
        <p:blipFill>
          <a:blip r:embed="rId2"/>
          <a:stretch>
            <a:fillRect/>
          </a:stretch>
        </p:blipFill>
        <p:spPr>
          <a:xfrm>
            <a:off x="9916366" y="6019800"/>
            <a:ext cx="2017735" cy="640080"/>
          </a:xfrm>
          <a:prstGeom prst="rect">
            <a:avLst/>
          </a:prstGeom>
        </p:spPr>
      </p:pic>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4/4/2024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4/4/2024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3" name="Slide Number Placeholder 5">
            <a:extLst>
              <a:ext uri="{FF2B5EF4-FFF2-40B4-BE49-F238E27FC236}">
                <a16:creationId xmlns:a16="http://schemas.microsoft.com/office/drawing/2014/main" id="{1981E38B-EBFA-D45E-8A72-4290862441FB}"/>
              </a:ext>
            </a:extLst>
          </p:cNvPr>
          <p:cNvSpPr txBox="1">
            <a:spLocks/>
          </p:cNvSpPr>
          <p:nvPr userDrawn="1"/>
        </p:nvSpPr>
        <p:spPr>
          <a:xfrm>
            <a:off x="9942513" y="6858000"/>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a:t>
            </a:fld>
            <a:endParaRPr lang="en-US"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4/4/2024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
        <p:nvSpPr>
          <p:cNvPr id="3" name="Slide Number Placeholder 5">
            <a:extLst>
              <a:ext uri="{FF2B5EF4-FFF2-40B4-BE49-F238E27FC236}">
                <a16:creationId xmlns:a16="http://schemas.microsoft.com/office/drawing/2014/main" id="{CFBC7F4D-D4B7-EB9E-6A1C-E2E77C875869}"/>
              </a:ext>
            </a:extLst>
          </p:cNvPr>
          <p:cNvSpPr txBox="1">
            <a:spLocks/>
          </p:cNvSpPr>
          <p:nvPr userDrawn="1"/>
        </p:nvSpPr>
        <p:spPr>
          <a:xfrm>
            <a:off x="10234995" y="6822561"/>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a:t>
            </a:fld>
            <a:endParaRPr lang="en-US" dirty="0"/>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4/4/2024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4/4/2024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4/4/2024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5" name="Footer Placeholder 4"/>
          <p:cNvSpPr>
            <a:spLocks noGrp="1"/>
          </p:cNvSpPr>
          <p:nvPr>
            <p:ph type="ftr" sz="quarter" idx="11"/>
          </p:nvPr>
        </p:nvSpPr>
        <p:spPr/>
        <p:txBody>
          <a:bodyPr/>
          <a:lstStyle/>
          <a:p>
            <a:endParaRPr lang="en-US" noProof="0" dirty="0"/>
          </a:p>
        </p:txBody>
      </p:sp>
      <p:sp>
        <p:nvSpPr>
          <p:cNvPr id="4" name="Date Placeholder 3"/>
          <p:cNvSpPr>
            <a:spLocks noGrp="1"/>
          </p:cNvSpPr>
          <p:nvPr>
            <p:ph type="dt" sz="half" idx="10"/>
          </p:nvPr>
        </p:nvSpPr>
        <p:spPr/>
        <p:txBody>
          <a:bodyPr/>
          <a:lstStyle/>
          <a:p>
            <a:fld id="{8C369370-372E-0846-B090-5E6EF97A3B62}" type="datetime1">
              <a:rPr lang="en-US" noProof="0" smtClean="0"/>
              <a:t>4/4/2024</a:t>
            </a:fld>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4/4/2024</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u="none"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skjan.org/publications/ada-specific/Technical-Assistance-Manual-for-Title-I-of-the-ADA.cfm" TargetMode="External"/><Relationship Id="rId2" Type="http://schemas.openxmlformats.org/officeDocument/2006/relationships/hyperlink" Target="https://askjan.org/publications/consultants-corner/vol11iss01.cfm?cssearch=6341407_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eoc.gov/laws/guidance/enforcement-guidance-reasonable-accommodation-and-undue-hardship-under-ada#leave" TargetMode="External"/><Relationship Id="rId2" Type="http://schemas.openxmlformats.org/officeDocument/2006/relationships/hyperlink" Target="https://askjan.org/articles/ADA-Leave-Beyond-FMLA.cfm" TargetMode="External"/><Relationship Id="rId1" Type="http://schemas.openxmlformats.org/officeDocument/2006/relationships/slideLayout" Target="../slideLayouts/slideLayout2.xml"/><Relationship Id="rId6" Type="http://schemas.openxmlformats.org/officeDocument/2006/relationships/hyperlink" Target="https://www.eeoc.gov/laws/guidance/enforcement-guidance-reasonable-accommodation-and-undue-hardship-under-ada" TargetMode="External"/><Relationship Id="rId5" Type="http://schemas.openxmlformats.org/officeDocument/2006/relationships/hyperlink" Target="https://www.eeoc.gov/laws/guidance/applying-performance-and-conduct-standards-employees-disabilities" TargetMode="External"/><Relationship Id="rId4" Type="http://schemas.openxmlformats.org/officeDocument/2006/relationships/hyperlink" Target="https://www.eeoc.gov/laws/guidance/employer-provided-leave-and-americans-disabilities-ac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skjan.org/concerns/Issues-with-Supervisor.cfm" TargetMode="External"/><Relationship Id="rId2" Type="http://schemas.openxmlformats.org/officeDocument/2006/relationships/hyperlink" Target="https://www.eeoc.gov/laws/guidance/enforcement-guidance-reasonable-accommodation-and-undue-hardship-under-ada#workplace" TargetMode="External"/><Relationship Id="rId1" Type="http://schemas.openxmlformats.org/officeDocument/2006/relationships/slideLayout" Target="../slideLayouts/slideLayout2.xml"/><Relationship Id="rId4" Type="http://schemas.openxmlformats.org/officeDocument/2006/relationships/hyperlink" Target="https://askjan.org/articles/Accommodations-for-Difficulties-with-Assisting-Others-on-the-Telephone-Due-to-Stress-Anxiety-and-Interpersonal-Communications.cf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skjan.org/publications/employers/A-Flexible-Approach-to-ADA-Medical-Documentation.cfm" TargetMode="External"/><Relationship Id="rId2" Type="http://schemas.openxmlformats.org/officeDocument/2006/relationships/hyperlink" Target="https://askjan.org/topics/medexinq.cfm" TargetMode="External"/><Relationship Id="rId1" Type="http://schemas.openxmlformats.org/officeDocument/2006/relationships/slideLayout" Target="../slideLayouts/slideLayout2.xml"/><Relationship Id="rId5" Type="http://schemas.openxmlformats.org/officeDocument/2006/relationships/hyperlink" Target="https://www.eeoc.gov/laws/guidance/mental-health-providers-role-clients-request-reasonable-accommodation-work" TargetMode="External"/><Relationship Id="rId4" Type="http://schemas.openxmlformats.org/officeDocument/2006/relationships/hyperlink" Target="https://askjan.org/publications/consultants-corner/Recertifying-the-Ongoing-Need-for-Accommodation.cf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whatcanyoudocampaign.org/psa-campaigns/mental-health-ps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skjan.org/a-to-z.cfm" TargetMode="External"/><Relationship Id="rId2" Type="http://schemas.openxmlformats.org/officeDocument/2006/relationships/hyperlink" Target="https://askjan.org/disabilities/Mental-Health-Conditions.cfm" TargetMode="External"/><Relationship Id="rId1" Type="http://schemas.openxmlformats.org/officeDocument/2006/relationships/slideLayout" Target="../slideLayouts/slideLayout2.xml"/><Relationship Id="rId5" Type="http://schemas.openxmlformats.org/officeDocument/2006/relationships/hyperlink" Target="https://www.eeoc.gov/laws/guidance/enforcement-guidance-reasonable-accommodation-and-undue-hardship-under-ada" TargetMode="External"/><Relationship Id="rId4" Type="http://schemas.openxmlformats.org/officeDocument/2006/relationships/hyperlink" Target="http://www.eeoc.gov/facts/performance-conduct.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2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35.png"/><Relationship Id="rId12" Type="http://schemas.openxmlformats.org/officeDocument/2006/relationships/hyperlink" Target="https://twitter.com/JANatJAN"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facebook.com/JobAccommodationNetwork/" TargetMode="External"/><Relationship Id="rId11" Type="http://schemas.openxmlformats.org/officeDocument/2006/relationships/image" Target="../media/image38.svg"/><Relationship Id="rId5" Type="http://schemas.openxmlformats.org/officeDocument/2006/relationships/image" Target="../media/image34.svg"/><Relationship Id="rId15" Type="http://schemas.openxmlformats.org/officeDocument/2006/relationships/hyperlink" Target="https://www.youtube.com/janinformation" TargetMode="External"/><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hyperlink" Target="https://www.linkedin.com/company/job-accommodation-network" TargetMode="External"/><Relationship Id="rId14" Type="http://schemas.openxmlformats.org/officeDocument/2006/relationships/image" Target="../media/image40.sv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www.eeoc.gov/facts/performance-conduct.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skjan.org/publications/ada-specific/Technical-Assistance-Manual-for-Title-I-of-the-ADA.cf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023791" y="2857473"/>
            <a:ext cx="10144416" cy="1143053"/>
          </a:xfrm>
        </p:spPr>
        <p:txBody>
          <a:bodyPr/>
          <a:lstStyle/>
          <a:p>
            <a:r>
              <a:rPr lang="en-US" sz="3600" dirty="0">
                <a:solidFill>
                  <a:schemeClr val="bg1"/>
                </a:solidFill>
                <a:effectLst>
                  <a:outerShdw blurRad="38100" dist="38100" dir="2700000" algn="tl">
                    <a:srgbClr val="000000">
                      <a:alpha val="43137"/>
                    </a:srgbClr>
                  </a:outerShdw>
                </a:effectLst>
              </a:rPr>
              <a:t>Accommodating Employees with </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Diverse Cognitive and Neurological Needs</a:t>
            </a:r>
            <a:br>
              <a:rPr lang="en-US" sz="3200" b="1"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April 11, 2024</a:t>
            </a:r>
            <a:endParaRPr lang="en-US" sz="3600" dirty="0">
              <a:solidFill>
                <a:schemeClr val="bg1"/>
              </a:solidFill>
            </a:endParaRPr>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1023791" y="4000526"/>
            <a:ext cx="8825658" cy="861420"/>
          </a:xfrm>
        </p:spPr>
        <p:txBody>
          <a:bodyPr>
            <a:normAutofit/>
          </a:bodyPr>
          <a:lstStyle/>
          <a:p>
            <a:r>
              <a:rPr lang="en-US" sz="1600" cap="none" dirty="0"/>
              <a:t>Melanie Whetzel, Principal Consultant, Cognitive/Neurological Team Lead</a:t>
            </a:r>
          </a:p>
        </p:txBody>
      </p:sp>
      <p:sp>
        <p:nvSpPr>
          <p:cNvPr id="4" name="TextBox 3">
            <a:extLst>
              <a:ext uri="{FF2B5EF4-FFF2-40B4-BE49-F238E27FC236}">
                <a16:creationId xmlns:a16="http://schemas.microsoft.com/office/drawing/2014/main" id="{F80F855F-2C6B-D6BD-6E75-4FE5E9402D40}"/>
              </a:ext>
            </a:extLst>
          </p:cNvPr>
          <p:cNvSpPr txBox="1"/>
          <p:nvPr/>
        </p:nvSpPr>
        <p:spPr>
          <a:xfrm>
            <a:off x="1817914" y="5429404"/>
            <a:ext cx="8556171" cy="707886"/>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AskJAN.org</a:t>
            </a:r>
          </a:p>
          <a:p>
            <a:r>
              <a:rPr lang="en-US" sz="1200" dirty="0">
                <a:solidFill>
                  <a:schemeClr val="bg1"/>
                </a:solidFill>
                <a:effectLst>
                  <a:outerShdw blurRad="38100" dist="38100" dir="2700000" algn="tl">
                    <a:srgbClr val="000000">
                      <a:alpha val="43137"/>
                    </a:srgbClr>
                  </a:outerShdw>
                </a:effectLst>
              </a:rPr>
              <a:t>JAN is a service of the U.S. Department of Labor’s Office of Disability Employment Policy/ODEP. </a:t>
            </a:r>
          </a:p>
        </p:txBody>
      </p:sp>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D868-4450-0777-AB86-EECAB37A5A3A}"/>
              </a:ext>
            </a:extLst>
          </p:cNvPr>
          <p:cNvSpPr>
            <a:spLocks noGrp="1"/>
          </p:cNvSpPr>
          <p:nvPr>
            <p:ph type="title"/>
          </p:nvPr>
        </p:nvSpPr>
        <p:spPr/>
        <p:txBody>
          <a:bodyPr/>
          <a:lstStyle/>
          <a:p>
            <a:r>
              <a:rPr lang="en-US" dirty="0"/>
              <a:t>Safety/Direct Threat Examples</a:t>
            </a:r>
          </a:p>
        </p:txBody>
      </p:sp>
      <p:sp>
        <p:nvSpPr>
          <p:cNvPr id="3" name="Content Placeholder 2">
            <a:extLst>
              <a:ext uri="{FF2B5EF4-FFF2-40B4-BE49-F238E27FC236}">
                <a16:creationId xmlns:a16="http://schemas.microsoft.com/office/drawing/2014/main" id="{2537C0F3-A4F9-799F-A7E6-778B828DF8A7}"/>
              </a:ext>
            </a:extLst>
          </p:cNvPr>
          <p:cNvSpPr>
            <a:spLocks noGrp="1"/>
          </p:cNvSpPr>
          <p:nvPr>
            <p:ph idx="1"/>
          </p:nvPr>
        </p:nvSpPr>
        <p:spPr>
          <a:xfrm>
            <a:off x="1154955" y="2603499"/>
            <a:ext cx="5936725" cy="3510915"/>
          </a:xfrm>
        </p:spPr>
        <p:txBody>
          <a:bodyPr>
            <a:normAutofit fontScale="92500" lnSpcReduction="10000"/>
          </a:bodyPr>
          <a:lstStyle/>
          <a:p>
            <a:r>
              <a:rPr lang="en-US" sz="2400" dirty="0">
                <a:solidFill>
                  <a:schemeClr val="tx1"/>
                </a:solidFill>
                <a:latin typeface="Arial Nova" panose="020B0504020202020204" pitchFamily="34" charset="0"/>
              </a:rPr>
              <a:t>An employee disclosed that he had PTSD and asked for an accommodation of being allowed to leave his workspace and take a walk around the building if he was feeling particularly stressed.</a:t>
            </a:r>
          </a:p>
          <a:p>
            <a:endParaRPr lang="en-US" sz="2400" dirty="0">
              <a:solidFill>
                <a:schemeClr val="tx1"/>
              </a:solidFill>
              <a:latin typeface="Arial Nova" panose="020B0504020202020204" pitchFamily="34" charset="0"/>
            </a:endParaRPr>
          </a:p>
          <a:p>
            <a:r>
              <a:rPr lang="en-US" sz="2400" dirty="0">
                <a:solidFill>
                  <a:schemeClr val="tx1"/>
                </a:solidFill>
                <a:latin typeface="Arial Nova" panose="020B0504020202020204" pitchFamily="34" charset="0"/>
              </a:rPr>
              <a:t>A maintenance employee with an intellectual disability and difficulty reading works alone and must be able to mix chemicals for the extermination of bugs</a:t>
            </a:r>
          </a:p>
          <a:p>
            <a:endParaRPr lang="en-US" dirty="0"/>
          </a:p>
        </p:txBody>
      </p:sp>
      <p:sp>
        <p:nvSpPr>
          <p:cNvPr id="4" name="Slide Number Placeholder 3">
            <a:extLst>
              <a:ext uri="{FF2B5EF4-FFF2-40B4-BE49-F238E27FC236}">
                <a16:creationId xmlns:a16="http://schemas.microsoft.com/office/drawing/2014/main" id="{3E37A1EB-A8E6-9B10-EAE7-EF11EA710F93}"/>
              </a:ext>
            </a:extLst>
          </p:cNvPr>
          <p:cNvSpPr>
            <a:spLocks noGrp="1"/>
          </p:cNvSpPr>
          <p:nvPr>
            <p:ph type="sldNum" sz="quarter" idx="12"/>
          </p:nvPr>
        </p:nvSpPr>
        <p:spPr/>
        <p:txBody>
          <a:bodyPr/>
          <a:lstStyle/>
          <a:p>
            <a:fld id="{9FF96B15-8338-45D5-A943-561235072D66}" type="slidenum">
              <a:rPr lang="en-US" noProof="0" smtClean="0"/>
              <a:t>10</a:t>
            </a:fld>
            <a:endParaRPr lang="en-US" noProof="0" dirty="0"/>
          </a:p>
        </p:txBody>
      </p:sp>
      <p:pic>
        <p:nvPicPr>
          <p:cNvPr id="6" name="Picture 5">
            <a:extLst>
              <a:ext uri="{FF2B5EF4-FFF2-40B4-BE49-F238E27FC236}">
                <a16:creationId xmlns:a16="http://schemas.microsoft.com/office/drawing/2014/main" id="{16273B4D-E938-8CE1-BB30-D8A46BA0017C}"/>
              </a:ext>
              <a:ext uri="{C183D7F6-B498-43B3-948B-1728B52AA6E4}">
                <adec:decorative xmlns:adec="http://schemas.microsoft.com/office/drawing/2017/decorative" val="1"/>
              </a:ext>
            </a:extLst>
          </p:cNvPr>
          <p:cNvPicPr>
            <a:picLocks noChangeAspect="1"/>
          </p:cNvPicPr>
          <p:nvPr/>
        </p:nvPicPr>
        <p:blipFill rotWithShape="1">
          <a:blip r:embed="rId2"/>
          <a:srcRect l="13899" r="963"/>
          <a:stretch/>
        </p:blipFill>
        <p:spPr>
          <a:xfrm>
            <a:off x="7228950" y="2475017"/>
            <a:ext cx="4480560" cy="3510915"/>
          </a:xfrm>
          <a:prstGeom prst="rect">
            <a:avLst/>
          </a:prstGeom>
        </p:spPr>
      </p:pic>
    </p:spTree>
    <p:extLst>
      <p:ext uri="{BB962C8B-B14F-4D97-AF65-F5344CB8AC3E}">
        <p14:creationId xmlns:p14="http://schemas.microsoft.com/office/powerpoint/2010/main" val="220112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064A-7531-F6C4-D97B-3290423C6CAA}"/>
              </a:ext>
            </a:extLst>
          </p:cNvPr>
          <p:cNvSpPr>
            <a:spLocks noGrp="1"/>
          </p:cNvSpPr>
          <p:nvPr>
            <p:ph type="title"/>
          </p:nvPr>
        </p:nvSpPr>
        <p:spPr/>
        <p:txBody>
          <a:bodyPr/>
          <a:lstStyle/>
          <a:p>
            <a:r>
              <a:rPr lang="en-US" dirty="0"/>
              <a:t>Preserving Confidentiality </a:t>
            </a:r>
          </a:p>
        </p:txBody>
      </p:sp>
      <p:sp>
        <p:nvSpPr>
          <p:cNvPr id="3" name="Content Placeholder 2">
            <a:extLst>
              <a:ext uri="{FF2B5EF4-FFF2-40B4-BE49-F238E27FC236}">
                <a16:creationId xmlns:a16="http://schemas.microsoft.com/office/drawing/2014/main" id="{DB6096BF-2B85-4174-E1FC-160D187573CD}"/>
              </a:ext>
            </a:extLst>
          </p:cNvPr>
          <p:cNvSpPr>
            <a:spLocks noGrp="1"/>
          </p:cNvSpPr>
          <p:nvPr>
            <p:ph idx="1"/>
          </p:nvPr>
        </p:nvSpPr>
        <p:spPr>
          <a:xfrm>
            <a:off x="1154954" y="2603499"/>
            <a:ext cx="10338955" cy="4033275"/>
          </a:xfrm>
        </p:spPr>
        <p:txBody>
          <a:bodyPr>
            <a:normAutofit fontScale="92500" lnSpcReduction="20000"/>
          </a:bodyPr>
          <a:lstStyle/>
          <a:p>
            <a:pPr marL="0" indent="0">
              <a:buNone/>
            </a:pPr>
            <a:r>
              <a:rPr lang="en-US" sz="2200" dirty="0">
                <a:solidFill>
                  <a:schemeClr val="tx1"/>
                </a:solidFill>
                <a:latin typeface="Arial Nova" panose="020B0504020202020204" pitchFamily="34" charset="0"/>
              </a:rPr>
              <a:t>All medical information should be treated the same, regardless of how it was obtained (during post-offer examinations, voluntary disclosure, etc.). It should be kept in a file separate from the employee’s personnel file and in a location that is accessible only to authorized personnel. Generally, only human resources personnel are entitled to the medical information, however, the Equal Employment Opportunity Commission identifies a few exceptions, which are as follows:</a:t>
            </a:r>
          </a:p>
          <a:p>
            <a:r>
              <a:rPr lang="en-US" sz="1900" dirty="0">
                <a:solidFill>
                  <a:schemeClr val="tx1"/>
                </a:solidFill>
                <a:latin typeface="Arial Nova" panose="020B0504020202020204" pitchFamily="34" charset="0"/>
              </a:rPr>
              <a:t>Supervisors and managers </a:t>
            </a:r>
            <a:r>
              <a:rPr lang="en-US" sz="1900" b="1" dirty="0">
                <a:solidFill>
                  <a:schemeClr val="tx1"/>
                </a:solidFill>
                <a:latin typeface="Arial Nova" panose="020B0504020202020204" pitchFamily="34" charset="0"/>
              </a:rPr>
              <a:t>may be </a:t>
            </a:r>
            <a:r>
              <a:rPr lang="en-US" sz="1900" dirty="0">
                <a:solidFill>
                  <a:schemeClr val="tx1"/>
                </a:solidFill>
                <a:latin typeface="Arial Nova" panose="020B0504020202020204" pitchFamily="34" charset="0"/>
              </a:rPr>
              <a:t>informed about necessary restrictions on the work or duties of an employee and necessary accommodations.</a:t>
            </a:r>
          </a:p>
          <a:p>
            <a:r>
              <a:rPr lang="en-US" sz="1900" dirty="0">
                <a:solidFill>
                  <a:schemeClr val="tx1"/>
                </a:solidFill>
                <a:latin typeface="Arial Nova" panose="020B0504020202020204" pitchFamily="34" charset="0"/>
              </a:rPr>
              <a:t>First aid and safety personnel </a:t>
            </a:r>
            <a:r>
              <a:rPr lang="en-US" sz="1900" b="1" dirty="0">
                <a:solidFill>
                  <a:schemeClr val="tx1"/>
                </a:solidFill>
                <a:latin typeface="Arial Nova" panose="020B0504020202020204" pitchFamily="34" charset="0"/>
              </a:rPr>
              <a:t>may be </a:t>
            </a:r>
            <a:r>
              <a:rPr lang="en-US" sz="1900" dirty="0">
                <a:solidFill>
                  <a:schemeClr val="tx1"/>
                </a:solidFill>
                <a:latin typeface="Arial Nova" panose="020B0504020202020204" pitchFamily="34" charset="0"/>
              </a:rPr>
              <a:t>informed, when appropriate, if the disability might require emergency treatment or if any specific procedures are needed in the case of fire or other evacuations.</a:t>
            </a:r>
          </a:p>
          <a:p>
            <a:endParaRPr lang="en-US" dirty="0">
              <a:solidFill>
                <a:schemeClr val="tx1"/>
              </a:solidFill>
              <a:latin typeface="Arial Nova" panose="020B0504020202020204" pitchFamily="34" charset="0"/>
            </a:endParaRPr>
          </a:p>
          <a:p>
            <a:pPr marL="0" indent="0">
              <a:buNone/>
            </a:pPr>
            <a:r>
              <a:rPr lang="en-US"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2"/>
              </a:rPr>
              <a:t>Confidentiality of Medical Information under the ADA</a:t>
            </a:r>
            <a:r>
              <a:rPr lang="en-US" kern="100" dirty="0">
                <a:effectLst/>
                <a:latin typeface="Arial Nova" panose="020B0504020202020204" pitchFamily="34" charset="0"/>
                <a:ea typeface="Calibri" panose="020F0502020204030204" pitchFamily="34" charset="0"/>
                <a:cs typeface="Times New Roman" panose="02020603050405020304" pitchFamily="18" charset="0"/>
              </a:rPr>
              <a:t> </a:t>
            </a:r>
          </a:p>
          <a:p>
            <a:pPr marL="0" indent="0">
              <a:buNone/>
            </a:pPr>
            <a:r>
              <a:rPr lang="en-US"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3"/>
              </a:rPr>
              <a:t>Technical Assistance Manual for Title I of the ADA</a:t>
            </a:r>
            <a:r>
              <a:rPr lang="en-US" kern="100" dirty="0">
                <a:effectLst/>
                <a:latin typeface="Arial Nova" panose="020B0504020202020204" pitchFamily="34" charset="0"/>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121417DD-1677-C53B-1434-DE581029A0DB}"/>
              </a:ext>
            </a:extLst>
          </p:cNvPr>
          <p:cNvSpPr>
            <a:spLocks noGrp="1"/>
          </p:cNvSpPr>
          <p:nvPr>
            <p:ph type="sldNum" sz="quarter" idx="12"/>
          </p:nvPr>
        </p:nvSpPr>
        <p:spPr/>
        <p:txBody>
          <a:bodyPr/>
          <a:lstStyle/>
          <a:p>
            <a:fld id="{9FF96B15-8338-45D5-A943-561235072D66}" type="slidenum">
              <a:rPr lang="en-US" noProof="0" smtClean="0"/>
              <a:t>11</a:t>
            </a:fld>
            <a:endParaRPr lang="en-US" noProof="0" dirty="0"/>
          </a:p>
        </p:txBody>
      </p:sp>
    </p:spTree>
    <p:extLst>
      <p:ext uri="{BB962C8B-B14F-4D97-AF65-F5344CB8AC3E}">
        <p14:creationId xmlns:p14="http://schemas.microsoft.com/office/powerpoint/2010/main" val="294069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064A-7531-F6C4-D97B-3290423C6CAA}"/>
              </a:ext>
            </a:extLst>
          </p:cNvPr>
          <p:cNvSpPr>
            <a:spLocks noGrp="1"/>
          </p:cNvSpPr>
          <p:nvPr>
            <p:ph type="title"/>
          </p:nvPr>
        </p:nvSpPr>
        <p:spPr/>
        <p:txBody>
          <a:bodyPr/>
          <a:lstStyle/>
          <a:p>
            <a:r>
              <a:rPr lang="en-US" dirty="0"/>
              <a:t>Confidentiality Examples</a:t>
            </a:r>
          </a:p>
        </p:txBody>
      </p:sp>
      <p:sp>
        <p:nvSpPr>
          <p:cNvPr id="3" name="Content Placeholder 2">
            <a:extLst>
              <a:ext uri="{FF2B5EF4-FFF2-40B4-BE49-F238E27FC236}">
                <a16:creationId xmlns:a16="http://schemas.microsoft.com/office/drawing/2014/main" id="{DB6096BF-2B85-4174-E1FC-160D187573CD}"/>
              </a:ext>
            </a:extLst>
          </p:cNvPr>
          <p:cNvSpPr>
            <a:spLocks noGrp="1"/>
          </p:cNvSpPr>
          <p:nvPr>
            <p:ph idx="1"/>
          </p:nvPr>
        </p:nvSpPr>
        <p:spPr>
          <a:xfrm>
            <a:off x="4998720" y="2603499"/>
            <a:ext cx="6604000" cy="3502661"/>
          </a:xfrm>
        </p:spPr>
        <p:txBody>
          <a:bodyPr>
            <a:normAutofit fontScale="92500" lnSpcReduction="10000"/>
          </a:bodyPr>
          <a:lstStyle/>
          <a:p>
            <a:r>
              <a:rPr lang="en-US" sz="2400" dirty="0">
                <a:solidFill>
                  <a:schemeClr val="tx1"/>
                </a:solidFill>
                <a:latin typeface="Arial Nova" panose="020B0504020202020204" pitchFamily="34" charset="0"/>
              </a:rPr>
              <a:t>An employee on the spectrum asks her employer to provide disability awareness training to help coworkers understand her way of thinking and how she functions. </a:t>
            </a:r>
          </a:p>
          <a:p>
            <a:endParaRPr lang="en-US" sz="2400" dirty="0">
              <a:solidFill>
                <a:schemeClr val="tx1"/>
              </a:solidFill>
              <a:latin typeface="Arial Nova" panose="020B0504020202020204" pitchFamily="34" charset="0"/>
            </a:endParaRPr>
          </a:p>
          <a:p>
            <a:r>
              <a:rPr lang="en-US" sz="2400" dirty="0">
                <a:solidFill>
                  <a:schemeClr val="tx1"/>
                </a:solidFill>
                <a:effectLst/>
                <a:latin typeface="Arial Nova" panose="020B0504020202020204" pitchFamily="34" charset="0"/>
                <a:ea typeface="Calibri" panose="020F0502020204030204" pitchFamily="34" charset="0"/>
              </a:rPr>
              <a:t>An employer agrees to allow an employee to remain working at home 100% due to disability when others are required to return to a strict hybrid schedule. Coworkers are upset when they find out and demand to know what is going on.  </a:t>
            </a:r>
            <a:endParaRPr lang="en-US" sz="2400"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121417DD-1677-C53B-1434-DE581029A0DB}"/>
              </a:ext>
            </a:extLst>
          </p:cNvPr>
          <p:cNvSpPr>
            <a:spLocks noGrp="1"/>
          </p:cNvSpPr>
          <p:nvPr>
            <p:ph type="sldNum" sz="quarter" idx="12"/>
          </p:nvPr>
        </p:nvSpPr>
        <p:spPr/>
        <p:txBody>
          <a:bodyPr/>
          <a:lstStyle/>
          <a:p>
            <a:fld id="{9FF96B15-8338-45D5-A943-561235072D66}" type="slidenum">
              <a:rPr lang="en-US" noProof="0" smtClean="0"/>
              <a:t>12</a:t>
            </a:fld>
            <a:endParaRPr lang="en-US" noProof="0" dirty="0"/>
          </a:p>
        </p:txBody>
      </p:sp>
      <p:pic>
        <p:nvPicPr>
          <p:cNvPr id="6" name="Picture 5">
            <a:extLst>
              <a:ext uri="{FF2B5EF4-FFF2-40B4-BE49-F238E27FC236}">
                <a16:creationId xmlns:a16="http://schemas.microsoft.com/office/drawing/2014/main" id="{42E146B1-D45C-6D0B-A921-9B250F7E9BCF}"/>
              </a:ext>
              <a:ext uri="{C183D7F6-B498-43B3-948B-1728B52AA6E4}">
                <adec:decorative xmlns:adec="http://schemas.microsoft.com/office/drawing/2017/decorative" val="1"/>
              </a:ext>
            </a:extLst>
          </p:cNvPr>
          <p:cNvPicPr>
            <a:picLocks noChangeAspect="1"/>
          </p:cNvPicPr>
          <p:nvPr/>
        </p:nvPicPr>
        <p:blipFill rotWithShape="1">
          <a:blip r:embed="rId2"/>
          <a:srcRect l="27572" r="443"/>
          <a:stretch/>
        </p:blipFill>
        <p:spPr>
          <a:xfrm>
            <a:off x="589280" y="2510769"/>
            <a:ext cx="4297680" cy="3982759"/>
          </a:xfrm>
          <a:prstGeom prst="rect">
            <a:avLst/>
          </a:prstGeom>
        </p:spPr>
      </p:pic>
    </p:spTree>
    <p:extLst>
      <p:ext uri="{BB962C8B-B14F-4D97-AF65-F5344CB8AC3E}">
        <p14:creationId xmlns:p14="http://schemas.microsoft.com/office/powerpoint/2010/main" val="393711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064A-7531-F6C4-D97B-3290423C6CAA}"/>
              </a:ext>
            </a:extLst>
          </p:cNvPr>
          <p:cNvSpPr>
            <a:spLocks noGrp="1"/>
          </p:cNvSpPr>
          <p:nvPr>
            <p:ph type="title"/>
          </p:nvPr>
        </p:nvSpPr>
        <p:spPr/>
        <p:txBody>
          <a:bodyPr/>
          <a:lstStyle/>
          <a:p>
            <a:r>
              <a:rPr lang="en-US" dirty="0"/>
              <a:t>Leave</a:t>
            </a:r>
          </a:p>
        </p:txBody>
      </p:sp>
      <p:sp>
        <p:nvSpPr>
          <p:cNvPr id="3" name="Content Placeholder 2">
            <a:extLst>
              <a:ext uri="{FF2B5EF4-FFF2-40B4-BE49-F238E27FC236}">
                <a16:creationId xmlns:a16="http://schemas.microsoft.com/office/drawing/2014/main" id="{DB6096BF-2B85-4174-E1FC-160D187573CD}"/>
              </a:ext>
            </a:extLst>
          </p:cNvPr>
          <p:cNvSpPr>
            <a:spLocks noGrp="1"/>
          </p:cNvSpPr>
          <p:nvPr>
            <p:ph idx="1"/>
          </p:nvPr>
        </p:nvSpPr>
        <p:spPr>
          <a:xfrm>
            <a:off x="1036321" y="2451099"/>
            <a:ext cx="10457588" cy="4224021"/>
          </a:xfrm>
        </p:spPr>
        <p:txBody>
          <a:bodyPr>
            <a:normAutofit fontScale="92500" lnSpcReduction="20000"/>
          </a:bodyPr>
          <a:lstStyle/>
          <a:p>
            <a:pPr marL="0" marR="0" indent="0">
              <a:lnSpc>
                <a:spcPct val="107000"/>
              </a:lnSpc>
              <a:spcBef>
                <a:spcPts val="0"/>
              </a:spcBef>
              <a:spcAft>
                <a:spcPts val="800"/>
              </a:spcAft>
              <a:buNone/>
            </a:pPr>
            <a:r>
              <a:rPr lang="en-US" sz="2800" b="1"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Leave is often misunderstood as an accommodation</a:t>
            </a:r>
            <a:endParaRPr lang="en-US" sz="24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solidFill>
                  <a:schemeClr val="tx1"/>
                </a:solidFill>
                <a:effectLst/>
                <a:latin typeface="Arial Nova" panose="020B0504020202020204" pitchFamily="34" charset="0"/>
                <a:ea typeface="Calibri" panose="020F0502020204030204" pitchFamily="34" charset="0"/>
                <a:cs typeface="Arial" panose="020B0604020202020204" pitchFamily="34" charset="0"/>
              </a:rPr>
              <a:t>Difficulties for the employer include: </a:t>
            </a:r>
          </a:p>
          <a:p>
            <a:pPr marL="285750" marR="0">
              <a:lnSpc>
                <a:spcPct val="107000"/>
              </a:lnSpc>
              <a:spcBef>
                <a:spcPts val="0"/>
              </a:spcBef>
              <a:spcAft>
                <a:spcPts val="800"/>
              </a:spcAft>
            </a:pPr>
            <a:r>
              <a:rPr lang="en-US" sz="2400" dirty="0">
                <a:solidFill>
                  <a:schemeClr val="tx1"/>
                </a:solidFill>
                <a:latin typeface="Arial Nova" panose="020B0504020202020204" pitchFamily="34" charset="0"/>
                <a:ea typeface="Calibri" panose="020F0502020204030204" pitchFamily="34" charset="0"/>
                <a:cs typeface="Arial" panose="020B0604020202020204" pitchFamily="34" charset="0"/>
              </a:rPr>
              <a:t>U</a:t>
            </a:r>
            <a:r>
              <a:rPr lang="en-US" sz="2400" dirty="0">
                <a:solidFill>
                  <a:schemeClr val="tx1"/>
                </a:solidFill>
                <a:effectLst/>
                <a:latin typeface="Arial Nova" panose="020B0504020202020204" pitchFamily="34" charset="0"/>
                <a:ea typeface="Calibri" panose="020F0502020204030204" pitchFamily="34" charset="0"/>
                <a:cs typeface="Arial" panose="020B0604020202020204" pitchFamily="34" charset="0"/>
              </a:rPr>
              <a:t>nscheduled leave </a:t>
            </a:r>
          </a:p>
          <a:p>
            <a:pPr marL="285750" marR="0">
              <a:lnSpc>
                <a:spcPct val="107000"/>
              </a:lnSpc>
              <a:spcBef>
                <a:spcPts val="0"/>
              </a:spcBef>
              <a:spcAft>
                <a:spcPts val="800"/>
              </a:spcAft>
            </a:pPr>
            <a:r>
              <a:rPr lang="en-US" sz="2400" dirty="0">
                <a:solidFill>
                  <a:schemeClr val="tx1"/>
                </a:solidFill>
                <a:latin typeface="Arial Nova" panose="020B0504020202020204" pitchFamily="34" charset="0"/>
                <a:ea typeface="Calibri" panose="020F0502020204030204" pitchFamily="34" charset="0"/>
                <a:cs typeface="Arial" panose="020B0604020202020204" pitchFamily="34" charset="0"/>
              </a:rPr>
              <a:t>I</a:t>
            </a:r>
            <a:r>
              <a:rPr lang="en-US" sz="2400" dirty="0">
                <a:solidFill>
                  <a:schemeClr val="tx1"/>
                </a:solidFill>
                <a:effectLst/>
                <a:latin typeface="Arial Nova" panose="020B0504020202020204" pitchFamily="34" charset="0"/>
                <a:ea typeface="Calibri" panose="020F0502020204030204" pitchFamily="34" charset="0"/>
                <a:cs typeface="Arial" panose="020B0604020202020204" pitchFamily="34" charset="0"/>
              </a:rPr>
              <a:t>ndefinite leave</a:t>
            </a:r>
          </a:p>
          <a:p>
            <a:pPr marL="285750" marR="0">
              <a:lnSpc>
                <a:spcPct val="107000"/>
              </a:lnSpc>
              <a:spcBef>
                <a:spcPts val="0"/>
              </a:spcBef>
              <a:spcAft>
                <a:spcPts val="800"/>
              </a:spcAft>
            </a:pPr>
            <a:r>
              <a:rPr lang="en-US" sz="2400" dirty="0">
                <a:solidFill>
                  <a:schemeClr val="tx1"/>
                </a:solidFill>
                <a:latin typeface="Arial Nova" panose="020B0504020202020204" pitchFamily="34" charset="0"/>
                <a:ea typeface="Calibri" panose="020F0502020204030204" pitchFamily="34" charset="0"/>
                <a:cs typeface="Arial" panose="020B0604020202020204" pitchFamily="34" charset="0"/>
              </a:rPr>
              <a:t>L</a:t>
            </a:r>
            <a:r>
              <a:rPr lang="en-US" sz="2400" dirty="0">
                <a:solidFill>
                  <a:schemeClr val="tx1"/>
                </a:solidFill>
                <a:effectLst/>
                <a:latin typeface="Arial Nova" panose="020B0504020202020204" pitchFamily="34" charset="0"/>
                <a:ea typeface="Calibri" panose="020F0502020204030204" pitchFamily="34" charset="0"/>
                <a:cs typeface="Arial" panose="020B0604020202020204" pitchFamily="34" charset="0"/>
              </a:rPr>
              <a:t>eave after FMLA</a:t>
            </a:r>
          </a:p>
          <a:p>
            <a:pPr marL="285750" marR="0">
              <a:lnSpc>
                <a:spcPct val="107000"/>
              </a:lnSpc>
              <a:spcBef>
                <a:spcPts val="0"/>
              </a:spcBef>
              <a:spcAft>
                <a:spcPts val="800"/>
              </a:spcAft>
            </a:pPr>
            <a:r>
              <a:rPr lang="en-US" sz="2400" dirty="0">
                <a:solidFill>
                  <a:schemeClr val="tx1"/>
                </a:solidFill>
                <a:latin typeface="Arial Nova" panose="020B0504020202020204" pitchFamily="34" charset="0"/>
                <a:ea typeface="Calibri" panose="020F0502020204030204" pitchFamily="34" charset="0"/>
                <a:cs typeface="Arial" panose="020B0604020202020204" pitchFamily="34" charset="0"/>
              </a:rPr>
              <a:t>H</a:t>
            </a:r>
            <a:r>
              <a:rPr lang="en-US" sz="2400" dirty="0">
                <a:solidFill>
                  <a:schemeClr val="tx1"/>
                </a:solidFill>
                <a:effectLst/>
                <a:latin typeface="Arial Nova" panose="020B0504020202020204" pitchFamily="34" charset="0"/>
                <a:ea typeface="Calibri" panose="020F0502020204030204" pitchFamily="34" charset="0"/>
                <a:cs typeface="Arial" panose="020B0604020202020204" pitchFamily="34" charset="0"/>
              </a:rPr>
              <a:t>ardship related to leave</a:t>
            </a:r>
          </a:p>
          <a:p>
            <a:endParaRPr lang="en-US" dirty="0">
              <a:solidFill>
                <a:schemeClr val="tx1"/>
              </a:solidFill>
              <a:latin typeface="Arial Nova" panose="020B0504020202020204" pitchFamily="34" charset="0"/>
            </a:endParaRPr>
          </a:p>
          <a:p>
            <a:pPr marL="0" marR="0" indent="0">
              <a:lnSpc>
                <a:spcPct val="107000"/>
              </a:lnSpc>
              <a:spcBef>
                <a:spcPts val="0"/>
              </a:spcBef>
              <a:spcAft>
                <a:spcPts val="800"/>
              </a:spcAft>
              <a:buNone/>
            </a:pPr>
            <a:r>
              <a:rPr lang="en-US" dirty="0">
                <a:effectLst/>
                <a:latin typeface="Arial Nova" panose="020B0504020202020204" pitchFamily="34" charset="0"/>
                <a:ea typeface="Calibri" panose="020F0502020204030204" pitchFamily="34" charset="0"/>
                <a:cs typeface="Times New Roman" panose="02020603050405020304" pitchFamily="18" charset="0"/>
                <a:hlinkClick r:id="rId2"/>
              </a:rPr>
              <a:t>ADA Leave Beyond FMLA</a:t>
            </a:r>
            <a:endParaRPr lang="en-US" dirty="0">
              <a:effectLst/>
              <a:latin typeface="Arial Nova" panose="020B0504020202020204" pitchFamily="34" charset="0"/>
              <a:ea typeface="Calibri" panose="020F0502020204030204" pitchFamily="34" charset="0"/>
              <a:cs typeface="Times New Roman" panose="02020603050405020304" pitchFamily="18" charset="0"/>
              <a:hlinkClick r:id="rId3"/>
            </a:endParaRPr>
          </a:p>
          <a:p>
            <a:pPr marL="0" marR="0" indent="0">
              <a:lnSpc>
                <a:spcPct val="107000"/>
              </a:lnSpc>
              <a:spcBef>
                <a:spcPts val="0"/>
              </a:spcBef>
              <a:spcAft>
                <a:spcPts val="800"/>
              </a:spcAft>
              <a:buNone/>
            </a:pPr>
            <a:r>
              <a:rPr lang="en-US" dirty="0">
                <a:effectLst/>
                <a:latin typeface="Arial Nova" panose="020B0504020202020204" pitchFamily="34" charset="0"/>
                <a:ea typeface="Calibri" panose="020F0502020204030204" pitchFamily="34" charset="0"/>
                <a:cs typeface="Arial" panose="020B0604020202020204" pitchFamily="34" charset="0"/>
                <a:hlinkClick r:id="rId4"/>
              </a:rPr>
              <a:t>Employer-Provided Leave and the Americans with Disabilities Act</a:t>
            </a:r>
            <a:endParaRPr lang="en-US" dirty="0">
              <a:effectLst/>
              <a:latin typeface="Arial Nova" panose="020B05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dirty="0">
                <a:effectLst/>
                <a:latin typeface="Arial Nova" panose="020B0504020202020204" pitchFamily="34" charset="0"/>
                <a:ea typeface="Calibri" panose="020F0502020204030204" pitchFamily="34" charset="0"/>
                <a:cs typeface="Arial" panose="020B0604020202020204" pitchFamily="34" charset="0"/>
                <a:hlinkClick r:id="rId5"/>
              </a:rPr>
              <a:t>Applying Performance and Conduct Standards to Employees with Disabilities</a:t>
            </a:r>
            <a:endParaRPr lang="en-US" dirty="0">
              <a:effectLst/>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dirty="0">
                <a:effectLst/>
                <a:latin typeface="Arial Nova" panose="020B0504020202020204" pitchFamily="34" charset="0"/>
                <a:ea typeface="Calibri" panose="020F0502020204030204" pitchFamily="34" charset="0"/>
                <a:cs typeface="Arial" panose="020B0604020202020204" pitchFamily="34" charset="0"/>
                <a:hlinkClick r:id="rId6"/>
              </a:rPr>
              <a:t>Enforcement Guidance on Reasonable Accommodation and Undue Hardship under the ADA</a:t>
            </a:r>
            <a:endParaRPr lang="en-US" dirty="0">
              <a:effectLst/>
              <a:latin typeface="Arial Nova" panose="020B05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1417DD-1677-C53B-1434-DE581029A0DB}"/>
              </a:ext>
            </a:extLst>
          </p:cNvPr>
          <p:cNvSpPr>
            <a:spLocks noGrp="1"/>
          </p:cNvSpPr>
          <p:nvPr>
            <p:ph type="sldNum" sz="quarter" idx="12"/>
          </p:nvPr>
        </p:nvSpPr>
        <p:spPr/>
        <p:txBody>
          <a:bodyPr/>
          <a:lstStyle/>
          <a:p>
            <a:fld id="{9FF96B15-8338-45D5-A943-561235072D66}" type="slidenum">
              <a:rPr lang="en-US" noProof="0" smtClean="0"/>
              <a:t>13</a:t>
            </a:fld>
            <a:endParaRPr lang="en-US" noProof="0" dirty="0"/>
          </a:p>
        </p:txBody>
      </p:sp>
    </p:spTree>
    <p:extLst>
      <p:ext uri="{BB962C8B-B14F-4D97-AF65-F5344CB8AC3E}">
        <p14:creationId xmlns:p14="http://schemas.microsoft.com/office/powerpoint/2010/main" val="47105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064A-7531-F6C4-D97B-3290423C6CAA}"/>
              </a:ext>
            </a:extLst>
          </p:cNvPr>
          <p:cNvSpPr>
            <a:spLocks noGrp="1"/>
          </p:cNvSpPr>
          <p:nvPr>
            <p:ph type="title"/>
          </p:nvPr>
        </p:nvSpPr>
        <p:spPr/>
        <p:txBody>
          <a:bodyPr/>
          <a:lstStyle/>
          <a:p>
            <a:r>
              <a:rPr lang="en-US" dirty="0"/>
              <a:t>Leave Examples</a:t>
            </a:r>
          </a:p>
        </p:txBody>
      </p:sp>
      <p:sp>
        <p:nvSpPr>
          <p:cNvPr id="3" name="Content Placeholder 2">
            <a:extLst>
              <a:ext uri="{FF2B5EF4-FFF2-40B4-BE49-F238E27FC236}">
                <a16:creationId xmlns:a16="http://schemas.microsoft.com/office/drawing/2014/main" id="{DB6096BF-2B85-4174-E1FC-160D187573CD}"/>
              </a:ext>
            </a:extLst>
          </p:cNvPr>
          <p:cNvSpPr>
            <a:spLocks noGrp="1"/>
          </p:cNvSpPr>
          <p:nvPr>
            <p:ph idx="1"/>
          </p:nvPr>
        </p:nvSpPr>
        <p:spPr>
          <a:xfrm>
            <a:off x="815008" y="2603499"/>
            <a:ext cx="6503141" cy="4033275"/>
          </a:xfrm>
        </p:spPr>
        <p:txBody>
          <a:bodyPr>
            <a:normAutofit fontScale="85000" lnSpcReduction="20000"/>
          </a:bodyPr>
          <a:lstStyle/>
          <a:p>
            <a:pPr marL="0" marR="0">
              <a:lnSpc>
                <a:spcPct val="107000"/>
              </a:lnSpc>
              <a:spcBef>
                <a:spcPts val="0"/>
              </a:spcBef>
              <a:spcAft>
                <a:spcPts val="800"/>
              </a:spcAft>
            </a:pPr>
            <a:r>
              <a:rPr lang="en-US" sz="2200" kern="1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An employee discloses depression and provides medical documentation that she will need intermittent time off</a:t>
            </a:r>
            <a:r>
              <a:rPr lang="en-US" sz="2200" b="1" kern="1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a:t>
            </a:r>
            <a:r>
              <a:rPr lang="en-US" sz="2200" kern="1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 Her employer agrees to the two days per month likely needed but questions the employee and asks for new documentation as time goes on when she begins to miss two days per week and often comes in late and leaves early with no advanced notification. </a:t>
            </a:r>
          </a:p>
          <a:p>
            <a:pPr marL="0" marR="0" indent="0">
              <a:lnSpc>
                <a:spcPct val="107000"/>
              </a:lnSpc>
              <a:spcBef>
                <a:spcPts val="0"/>
              </a:spcBef>
              <a:spcAft>
                <a:spcPts val="800"/>
              </a:spcAft>
              <a:buNone/>
            </a:pPr>
            <a:r>
              <a:rPr lang="en-US" sz="2200" kern="1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200" kern="1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An employee scheduled to return to work after 8 weeks off for mental health calls in the night before and says she has had a relapse and cannot work. She submits documentation for another month. At the end of that month, the employee submits another request for three more weeks. </a:t>
            </a:r>
          </a:p>
          <a:p>
            <a:pPr marL="0" indent="0">
              <a:lnSpc>
                <a:spcPct val="107000"/>
              </a:lnSpc>
              <a:spcAft>
                <a:spcPts val="800"/>
              </a:spcAft>
              <a:buNone/>
            </a:pPr>
            <a:endParaRPr lang="en-US" sz="1700" dirty="0">
              <a:effectLst/>
              <a:latin typeface="Arial Nova" panose="020B05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1417DD-1677-C53B-1434-DE581029A0DB}"/>
              </a:ext>
            </a:extLst>
          </p:cNvPr>
          <p:cNvSpPr>
            <a:spLocks noGrp="1"/>
          </p:cNvSpPr>
          <p:nvPr>
            <p:ph type="sldNum" sz="quarter" idx="12"/>
          </p:nvPr>
        </p:nvSpPr>
        <p:spPr/>
        <p:txBody>
          <a:bodyPr/>
          <a:lstStyle/>
          <a:p>
            <a:fld id="{9FF96B15-8338-45D5-A943-561235072D66}" type="slidenum">
              <a:rPr lang="en-US" noProof="0" smtClean="0"/>
              <a:t>14</a:t>
            </a:fld>
            <a:endParaRPr lang="en-US" noProof="0" dirty="0"/>
          </a:p>
        </p:txBody>
      </p:sp>
      <p:pic>
        <p:nvPicPr>
          <p:cNvPr id="6" name="Picture 5">
            <a:extLst>
              <a:ext uri="{FF2B5EF4-FFF2-40B4-BE49-F238E27FC236}">
                <a16:creationId xmlns:a16="http://schemas.microsoft.com/office/drawing/2014/main" id="{34D6FF8B-8146-D5D0-E84A-B2E6AF5B6C1E}"/>
              </a:ext>
              <a:ext uri="{C183D7F6-B498-43B3-948B-1728B52AA6E4}">
                <adec:decorative xmlns:adec="http://schemas.microsoft.com/office/drawing/2017/decorative" val="1"/>
              </a:ext>
            </a:extLst>
          </p:cNvPr>
          <p:cNvPicPr>
            <a:picLocks noChangeAspect="1"/>
          </p:cNvPicPr>
          <p:nvPr/>
        </p:nvPicPr>
        <p:blipFill rotWithShape="1">
          <a:blip r:embed="rId2"/>
          <a:srcRect l="9404" r="311"/>
          <a:stretch/>
        </p:blipFill>
        <p:spPr>
          <a:xfrm>
            <a:off x="7318149" y="2725419"/>
            <a:ext cx="4389120" cy="3243582"/>
          </a:xfrm>
          <a:prstGeom prst="rect">
            <a:avLst/>
          </a:prstGeom>
        </p:spPr>
      </p:pic>
    </p:spTree>
    <p:extLst>
      <p:ext uri="{BB962C8B-B14F-4D97-AF65-F5344CB8AC3E}">
        <p14:creationId xmlns:p14="http://schemas.microsoft.com/office/powerpoint/2010/main" val="12210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064A-7531-F6C4-D97B-3290423C6CAA}"/>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DB6096BF-2B85-4174-E1FC-160D187573CD}"/>
              </a:ext>
            </a:extLst>
          </p:cNvPr>
          <p:cNvSpPr>
            <a:spLocks noGrp="1"/>
          </p:cNvSpPr>
          <p:nvPr>
            <p:ph idx="1"/>
          </p:nvPr>
        </p:nvSpPr>
        <p:spPr>
          <a:xfrm>
            <a:off x="1154954" y="2603499"/>
            <a:ext cx="10919059" cy="4033275"/>
          </a:xfrm>
        </p:spPr>
        <p:txBody>
          <a:bodyPr>
            <a:normAutofit fontScale="92500" lnSpcReduction="10000"/>
          </a:bodyPr>
          <a:lstStyle/>
          <a:p>
            <a:r>
              <a:rPr lang="en-US" sz="2400" dirty="0">
                <a:solidFill>
                  <a:schemeClr val="tx1"/>
                </a:solidFill>
                <a:latin typeface="Arial Nova" panose="020B0504020202020204" pitchFamily="34" charset="0"/>
              </a:rPr>
              <a:t>Instructions in writing </a:t>
            </a:r>
          </a:p>
          <a:p>
            <a:r>
              <a:rPr lang="en-US" sz="2400" dirty="0">
                <a:solidFill>
                  <a:schemeClr val="tx1"/>
                </a:solidFill>
                <a:latin typeface="Arial Nova" panose="020B0504020202020204" pitchFamily="34" charset="0"/>
              </a:rPr>
              <a:t>No in-person communications with coworkers or supervisor </a:t>
            </a:r>
          </a:p>
          <a:p>
            <a:r>
              <a:rPr lang="en-US" sz="2400" dirty="0">
                <a:solidFill>
                  <a:schemeClr val="tx1"/>
                </a:solidFill>
                <a:latin typeface="Arial Nova" panose="020B0504020202020204" pitchFamily="34" charset="0"/>
              </a:rPr>
              <a:t>No contact at all with/change in supervisor </a:t>
            </a:r>
          </a:p>
          <a:p>
            <a:r>
              <a:rPr lang="en-US" sz="2400" dirty="0">
                <a:solidFill>
                  <a:schemeClr val="tx1"/>
                </a:solidFill>
                <a:latin typeface="Arial Nova" panose="020B0504020202020204" pitchFamily="34" charset="0"/>
              </a:rPr>
              <a:t>No phone calls with clients/essential functions </a:t>
            </a:r>
          </a:p>
          <a:p>
            <a:r>
              <a:rPr lang="en-US" sz="2400" dirty="0">
                <a:solidFill>
                  <a:schemeClr val="tx1"/>
                </a:solidFill>
                <a:latin typeface="Arial Nova" panose="020B0504020202020204" pitchFamily="34" charset="0"/>
              </a:rPr>
              <a:t>Modified schedule to avoid in-person contacts</a:t>
            </a:r>
          </a:p>
          <a:p>
            <a:r>
              <a:rPr lang="en-US" sz="2400" dirty="0">
                <a:solidFill>
                  <a:schemeClr val="tx1"/>
                </a:solidFill>
                <a:latin typeface="Arial Nova" panose="020B0504020202020204" pitchFamily="34" charset="0"/>
              </a:rPr>
              <a:t>100% telework </a:t>
            </a:r>
          </a:p>
          <a:p>
            <a:pPr marL="0" marR="0" indent="0">
              <a:lnSpc>
                <a:spcPct val="107000"/>
              </a:lnSpc>
              <a:spcBef>
                <a:spcPts val="0"/>
              </a:spcBef>
              <a:spcAft>
                <a:spcPts val="800"/>
              </a:spcAft>
              <a:buNone/>
            </a:pPr>
            <a:endParaRPr lang="en-US" sz="2000" dirty="0">
              <a:effectLst/>
              <a:latin typeface="Arial Nova" panose="020B0504020202020204" pitchFamily="34" charset="0"/>
              <a:ea typeface="Calibri" panose="020F0502020204030204" pitchFamily="34" charset="0"/>
              <a:cs typeface="Arial" panose="020B0604020202020204" pitchFamily="34" charset="0"/>
              <a:hlinkClick r:id="rId2"/>
            </a:endParaRPr>
          </a:p>
          <a:p>
            <a:pPr marL="0" marR="0" indent="0">
              <a:lnSpc>
                <a:spcPct val="107000"/>
              </a:lnSpc>
              <a:spcBef>
                <a:spcPts val="0"/>
              </a:spcBef>
              <a:spcAft>
                <a:spcPts val="800"/>
              </a:spcAft>
              <a:buNone/>
            </a:pPr>
            <a:r>
              <a:rPr lang="en-US" sz="1900" dirty="0">
                <a:effectLst/>
                <a:latin typeface="Arial Nova" panose="020B0504020202020204" pitchFamily="34" charset="0"/>
                <a:ea typeface="Calibri" panose="020F0502020204030204" pitchFamily="34" charset="0"/>
                <a:cs typeface="Arial" panose="020B0604020202020204" pitchFamily="34" charset="0"/>
                <a:hlinkClick r:id="rId2"/>
              </a:rPr>
              <a:t>Enforcement Guidance on Reasonable Accommodation and Undue Hardship under the ADA</a:t>
            </a:r>
            <a:r>
              <a:rPr lang="en-US" sz="1900" dirty="0">
                <a:effectLst/>
                <a:latin typeface="Arial Nova" panose="020B0504020202020204" pitchFamily="34" charset="0"/>
                <a:ea typeface="Calibri" panose="020F0502020204030204" pitchFamily="34" charset="0"/>
                <a:cs typeface="Arial" panose="020B0604020202020204" pitchFamily="34" charset="0"/>
              </a:rPr>
              <a:t>  Q #33</a:t>
            </a:r>
          </a:p>
          <a:p>
            <a:pPr marL="0" marR="0" indent="0">
              <a:lnSpc>
                <a:spcPct val="107000"/>
              </a:lnSpc>
              <a:spcBef>
                <a:spcPts val="0"/>
              </a:spcBef>
              <a:spcAft>
                <a:spcPts val="800"/>
              </a:spcAft>
              <a:buNone/>
            </a:pPr>
            <a:r>
              <a:rPr lang="en-US" sz="1900" dirty="0">
                <a:latin typeface="Arial Nova" panose="020B0504020202020204" pitchFamily="34" charset="0"/>
                <a:ea typeface="Calibri" panose="020F0502020204030204" pitchFamily="34" charset="0"/>
                <a:hlinkClick r:id="rId3"/>
              </a:rPr>
              <a:t>Issues with Supervisor</a:t>
            </a:r>
            <a:endParaRPr lang="en-US" sz="1900" dirty="0">
              <a:latin typeface="Arial Nova" panose="020B0504020202020204" pitchFamily="34" charset="0"/>
              <a:ea typeface="Calibri" panose="020F0502020204030204" pitchFamily="34" charset="0"/>
            </a:endParaRPr>
          </a:p>
          <a:p>
            <a:pPr marL="0" marR="0" indent="0">
              <a:lnSpc>
                <a:spcPct val="107000"/>
              </a:lnSpc>
              <a:spcBef>
                <a:spcPts val="0"/>
              </a:spcBef>
              <a:spcAft>
                <a:spcPts val="800"/>
              </a:spcAft>
              <a:buNone/>
            </a:pPr>
            <a:r>
              <a:rPr lang="en-US" sz="1900" dirty="0">
                <a:effectLst/>
                <a:latin typeface="Arial Nova" panose="020B0504020202020204" pitchFamily="34" charset="0"/>
                <a:ea typeface="Calibri" panose="020F0502020204030204" pitchFamily="34" charset="0"/>
                <a:cs typeface="Arial" panose="020B0604020202020204" pitchFamily="34" charset="0"/>
                <a:hlinkClick r:id="rId4"/>
              </a:rPr>
              <a:t>Difficulties Assisting on the Phone </a:t>
            </a:r>
            <a:endParaRPr lang="en-US" sz="1900" dirty="0">
              <a:effectLst/>
              <a:latin typeface="Arial Nova" panose="020B05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US" sz="1700" dirty="0">
              <a:effectLst/>
              <a:latin typeface="Arial Nova" panose="020B05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1417DD-1677-C53B-1434-DE581029A0DB}"/>
              </a:ext>
            </a:extLst>
          </p:cNvPr>
          <p:cNvSpPr>
            <a:spLocks noGrp="1"/>
          </p:cNvSpPr>
          <p:nvPr>
            <p:ph type="sldNum" sz="quarter" idx="12"/>
          </p:nvPr>
        </p:nvSpPr>
        <p:spPr/>
        <p:txBody>
          <a:bodyPr/>
          <a:lstStyle/>
          <a:p>
            <a:fld id="{9FF96B15-8338-45D5-A943-561235072D66}" type="slidenum">
              <a:rPr lang="en-US" noProof="0" smtClean="0"/>
              <a:t>15</a:t>
            </a:fld>
            <a:endParaRPr lang="en-US" noProof="0" dirty="0"/>
          </a:p>
        </p:txBody>
      </p:sp>
    </p:spTree>
    <p:extLst>
      <p:ext uri="{BB962C8B-B14F-4D97-AF65-F5344CB8AC3E}">
        <p14:creationId xmlns:p14="http://schemas.microsoft.com/office/powerpoint/2010/main" val="206478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064A-7531-F6C4-D97B-3290423C6CAA}"/>
              </a:ext>
            </a:extLst>
          </p:cNvPr>
          <p:cNvSpPr>
            <a:spLocks noGrp="1"/>
          </p:cNvSpPr>
          <p:nvPr>
            <p:ph type="title"/>
          </p:nvPr>
        </p:nvSpPr>
        <p:spPr/>
        <p:txBody>
          <a:bodyPr/>
          <a:lstStyle/>
          <a:p>
            <a:r>
              <a:rPr lang="en-US" dirty="0"/>
              <a:t>Communication Examples</a:t>
            </a:r>
          </a:p>
        </p:txBody>
      </p:sp>
      <p:sp>
        <p:nvSpPr>
          <p:cNvPr id="3" name="Content Placeholder 2">
            <a:extLst>
              <a:ext uri="{FF2B5EF4-FFF2-40B4-BE49-F238E27FC236}">
                <a16:creationId xmlns:a16="http://schemas.microsoft.com/office/drawing/2014/main" id="{DB6096BF-2B85-4174-E1FC-160D187573CD}"/>
              </a:ext>
            </a:extLst>
          </p:cNvPr>
          <p:cNvSpPr>
            <a:spLocks noGrp="1"/>
          </p:cNvSpPr>
          <p:nvPr>
            <p:ph idx="1"/>
          </p:nvPr>
        </p:nvSpPr>
        <p:spPr>
          <a:xfrm>
            <a:off x="4104640" y="2603499"/>
            <a:ext cx="7366000" cy="3280833"/>
          </a:xfrm>
        </p:spPr>
        <p:txBody>
          <a:bodyPr>
            <a:normAutofit/>
          </a:bodyPr>
          <a:lstStyle/>
          <a:p>
            <a:r>
              <a:rPr lang="en-US" sz="2400" dirty="0">
                <a:solidFill>
                  <a:schemeClr val="tx1"/>
                </a:solidFill>
                <a:latin typeface="Arial Nova" panose="020B0504020202020204" pitchFamily="34" charset="0"/>
              </a:rPr>
              <a:t>Ric, a customer service representative, asked to be excused from talking to people on the phone because they exacerbate his anxiety</a:t>
            </a:r>
          </a:p>
          <a:p>
            <a:endParaRPr lang="en-US" sz="2400" dirty="0">
              <a:solidFill>
                <a:schemeClr val="tx1"/>
              </a:solidFill>
              <a:latin typeface="Arial Nova" panose="020B0504020202020204" pitchFamily="34" charset="0"/>
            </a:endParaRPr>
          </a:p>
          <a:p>
            <a:r>
              <a:rPr lang="en-US" sz="2400" dirty="0">
                <a:solidFill>
                  <a:schemeClr val="tx1"/>
                </a:solidFill>
                <a:latin typeface="Arial Nova" panose="020B0504020202020204" pitchFamily="34" charset="0"/>
              </a:rPr>
              <a:t>Due to communication issues related to her disability, an employee had difficulty getting along with her supervisor and requested a reassignment. </a:t>
            </a:r>
          </a:p>
          <a:p>
            <a:pPr marL="0" indent="0">
              <a:lnSpc>
                <a:spcPct val="107000"/>
              </a:lnSpc>
              <a:spcAft>
                <a:spcPts val="800"/>
              </a:spcAft>
              <a:buNone/>
            </a:pPr>
            <a:endParaRPr lang="en-US" sz="1700" dirty="0">
              <a:effectLst/>
              <a:latin typeface="Arial Nova" panose="020B05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1417DD-1677-C53B-1434-DE581029A0DB}"/>
              </a:ext>
            </a:extLst>
          </p:cNvPr>
          <p:cNvSpPr>
            <a:spLocks noGrp="1"/>
          </p:cNvSpPr>
          <p:nvPr>
            <p:ph type="sldNum" sz="quarter" idx="12"/>
          </p:nvPr>
        </p:nvSpPr>
        <p:spPr/>
        <p:txBody>
          <a:bodyPr/>
          <a:lstStyle/>
          <a:p>
            <a:fld id="{9FF96B15-8338-45D5-A943-561235072D66}" type="slidenum">
              <a:rPr lang="en-US" noProof="0" smtClean="0"/>
              <a:t>16</a:t>
            </a:fld>
            <a:endParaRPr lang="en-US" noProof="0" dirty="0"/>
          </a:p>
        </p:txBody>
      </p:sp>
      <p:pic>
        <p:nvPicPr>
          <p:cNvPr id="6" name="Picture 5">
            <a:extLst>
              <a:ext uri="{FF2B5EF4-FFF2-40B4-BE49-F238E27FC236}">
                <a16:creationId xmlns:a16="http://schemas.microsoft.com/office/drawing/2014/main" id="{C435C331-A949-EF9C-CF5A-5CB9194FE1C6}"/>
              </a:ext>
              <a:ext uri="{C183D7F6-B498-43B3-948B-1728B52AA6E4}">
                <adec:decorative xmlns:adec="http://schemas.microsoft.com/office/drawing/2017/decorative" val="1"/>
              </a:ext>
            </a:extLst>
          </p:cNvPr>
          <p:cNvPicPr>
            <a:picLocks noChangeAspect="1"/>
          </p:cNvPicPr>
          <p:nvPr/>
        </p:nvPicPr>
        <p:blipFill rotWithShape="1">
          <a:blip r:embed="rId2"/>
          <a:srcRect l="20015" r="14930"/>
          <a:stretch/>
        </p:blipFill>
        <p:spPr>
          <a:xfrm>
            <a:off x="538480" y="2415369"/>
            <a:ext cx="3566160" cy="3657092"/>
          </a:xfrm>
          <a:prstGeom prst="rect">
            <a:avLst/>
          </a:prstGeom>
        </p:spPr>
      </p:pic>
    </p:spTree>
    <p:extLst>
      <p:ext uri="{BB962C8B-B14F-4D97-AF65-F5344CB8AC3E}">
        <p14:creationId xmlns:p14="http://schemas.microsoft.com/office/powerpoint/2010/main" val="287185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5F4B-B757-DE2C-7A5E-744D6ADB791C}"/>
              </a:ext>
            </a:extLst>
          </p:cNvPr>
          <p:cNvSpPr>
            <a:spLocks noGrp="1"/>
          </p:cNvSpPr>
          <p:nvPr>
            <p:ph type="title"/>
          </p:nvPr>
        </p:nvSpPr>
        <p:spPr/>
        <p:txBody>
          <a:bodyPr/>
          <a:lstStyle/>
          <a:p>
            <a:r>
              <a:rPr lang="en-US" dirty="0"/>
              <a:t>Medical Documentation</a:t>
            </a:r>
          </a:p>
        </p:txBody>
      </p:sp>
      <p:sp>
        <p:nvSpPr>
          <p:cNvPr id="3" name="Content Placeholder 2">
            <a:extLst>
              <a:ext uri="{FF2B5EF4-FFF2-40B4-BE49-F238E27FC236}">
                <a16:creationId xmlns:a16="http://schemas.microsoft.com/office/drawing/2014/main" id="{B8A5678E-B112-9B48-0460-8512A07B383B}"/>
              </a:ext>
            </a:extLst>
          </p:cNvPr>
          <p:cNvSpPr>
            <a:spLocks noGrp="1"/>
          </p:cNvSpPr>
          <p:nvPr>
            <p:ph idx="1"/>
          </p:nvPr>
        </p:nvSpPr>
        <p:spPr>
          <a:xfrm>
            <a:off x="1154955" y="2603500"/>
            <a:ext cx="8761412" cy="4135230"/>
          </a:xfrm>
        </p:spPr>
        <p:txBody>
          <a:bodyPr>
            <a:normAutofit lnSpcReduction="10000"/>
          </a:bodyPr>
          <a:lstStyle/>
          <a:p>
            <a:pPr marL="0" marR="0">
              <a:lnSpc>
                <a:spcPct val="107000"/>
              </a:lnSpc>
            </a:pPr>
            <a:r>
              <a:rPr lang="en-US" sz="24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From whom? </a:t>
            </a:r>
          </a:p>
          <a:p>
            <a:pPr marL="0" marR="0">
              <a:lnSpc>
                <a:spcPct val="107000"/>
              </a:lnSpc>
            </a:pPr>
            <a:r>
              <a:rPr lang="en-US" sz="24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How </a:t>
            </a:r>
            <a:r>
              <a:rPr lang="en-US" sz="2400" dirty="0">
                <a:solidFill>
                  <a:schemeClr val="tx1"/>
                </a:solidFill>
                <a:latin typeface="Arial Nova" panose="020B0504020202020204" pitchFamily="34" charset="0"/>
                <a:ea typeface="Calibri" panose="020F0502020204030204" pitchFamily="34" charset="0"/>
                <a:cs typeface="Times New Roman" panose="02020603050405020304" pitchFamily="18" charset="0"/>
              </a:rPr>
              <a:t>m</a:t>
            </a:r>
            <a:r>
              <a:rPr lang="en-US" sz="24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uch?</a:t>
            </a:r>
          </a:p>
          <a:p>
            <a:pPr marL="0" marR="0">
              <a:lnSpc>
                <a:spcPct val="107000"/>
              </a:lnSpc>
            </a:pPr>
            <a:r>
              <a:rPr lang="en-US" sz="2400" dirty="0">
                <a:solidFill>
                  <a:schemeClr val="tx1"/>
                </a:solidFill>
                <a:latin typeface="Arial Nova" panose="020B0504020202020204" pitchFamily="34" charset="0"/>
                <a:ea typeface="Calibri" panose="020F0502020204030204" pitchFamily="34" charset="0"/>
                <a:cs typeface="Times New Roman" panose="02020603050405020304" pitchFamily="18" charset="0"/>
              </a:rPr>
              <a:t>When?</a:t>
            </a:r>
            <a:endParaRPr lang="en-US" sz="24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endParaRPr>
          </a:p>
          <a:p>
            <a:pPr marL="0" marR="0">
              <a:lnSpc>
                <a:spcPct val="107000"/>
              </a:lnSpc>
            </a:pPr>
            <a:r>
              <a:rPr lang="en-US" sz="24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How often?</a:t>
            </a:r>
          </a:p>
          <a:p>
            <a:pPr marL="0" marR="0">
              <a:lnSpc>
                <a:spcPct val="107000"/>
              </a:lnSpc>
            </a:pPr>
            <a:endParaRPr lang="en-US" sz="18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lnSpc>
                <a:spcPct val="107000"/>
              </a:lnSpc>
              <a:buNone/>
            </a:pPr>
            <a:r>
              <a:rPr lang="en-US" sz="1800" dirty="0">
                <a:effectLst/>
                <a:latin typeface="Arial Nova" panose="020B0504020202020204" pitchFamily="34" charset="0"/>
                <a:ea typeface="Calibri" panose="020F0502020204030204" pitchFamily="34" charset="0"/>
                <a:cs typeface="Times New Roman" panose="02020603050405020304" pitchFamily="18" charset="0"/>
                <a:hlinkClick r:id="rId2"/>
              </a:rPr>
              <a:t>Medical Exams and Inquiries</a:t>
            </a:r>
            <a:endParaRPr lang="en-US" sz="1800" dirty="0">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lnSpc>
                <a:spcPct val="107000"/>
              </a:lnSpc>
              <a:buNone/>
            </a:pPr>
            <a:r>
              <a:rPr lang="en-US" sz="1800" dirty="0">
                <a:effectLst/>
                <a:latin typeface="Arial Nova" panose="020B0504020202020204" pitchFamily="34" charset="0"/>
                <a:ea typeface="Calibri" panose="020F0502020204030204" pitchFamily="34" charset="0"/>
                <a:cs typeface="Times New Roman" panose="02020603050405020304" pitchFamily="18" charset="0"/>
                <a:hlinkClick r:id="rId3"/>
              </a:rPr>
              <a:t>A Flexible Approach to ADA Medical Documentation</a:t>
            </a:r>
            <a:endParaRPr lang="en-US" dirty="0">
              <a:latin typeface="Arial Nova" panose="020B0504020202020204" pitchFamily="34" charset="0"/>
              <a:ea typeface="Calibri" panose="020F0502020204030204" pitchFamily="34" charset="0"/>
              <a:cs typeface="Times New Roman" panose="02020603050405020304" pitchFamily="18" charset="0"/>
            </a:endParaRPr>
          </a:p>
          <a:p>
            <a:pPr marL="0" marR="0" indent="0">
              <a:lnSpc>
                <a:spcPct val="107000"/>
              </a:lnSpc>
              <a:buNone/>
            </a:pPr>
            <a:r>
              <a:rPr lang="en-US" sz="1800" dirty="0">
                <a:latin typeface="Arial Nova" panose="020B0504020202020204" pitchFamily="34" charset="0"/>
                <a:cs typeface="Arial" panose="020B0604020202020204" pitchFamily="34" charset="0"/>
                <a:hlinkClick r:id="rId4"/>
              </a:rPr>
              <a:t>Recertifying the Ongoing Need for Accommodation</a:t>
            </a:r>
            <a:endParaRPr lang="en-US" sz="1800" dirty="0">
              <a:latin typeface="Arial Nova" panose="020B0504020202020204" pitchFamily="34" charset="0"/>
              <a:cs typeface="Arial" panose="020B0604020202020204" pitchFamily="34" charset="0"/>
            </a:endParaRPr>
          </a:p>
          <a:p>
            <a:pPr marL="0" marR="0" indent="0">
              <a:lnSpc>
                <a:spcPct val="107000"/>
              </a:lnSpc>
              <a:buNone/>
            </a:pPr>
            <a:r>
              <a:rPr lang="en-US" sz="1800" dirty="0">
                <a:effectLst/>
                <a:latin typeface="Arial Nova" panose="020B0504020202020204" pitchFamily="34" charset="0"/>
                <a:ea typeface="Calibri" panose="020F0502020204030204" pitchFamily="34" charset="0"/>
                <a:cs typeface="Times New Roman" panose="02020603050405020304" pitchFamily="18" charset="0"/>
                <a:hlinkClick r:id="rId5"/>
              </a:rPr>
              <a:t>The Mental Health Provider's Role in a Client's Request for a Reasonable Accommodation at Work </a:t>
            </a:r>
            <a:r>
              <a:rPr lang="en-US" sz="1800" dirty="0">
                <a:effectLst/>
                <a:latin typeface="Arial Nova" panose="020B0504020202020204" pitchFamily="34" charset="0"/>
                <a:ea typeface="Calibri" panose="020F0502020204030204" pitchFamily="34" charset="0"/>
                <a:cs typeface="Times New Roman" panose="02020603050405020304" pitchFamily="18" charset="0"/>
              </a:rPr>
              <a:t>Q #9</a:t>
            </a:r>
          </a:p>
          <a:p>
            <a:pPr marL="0" marR="0" indent="0">
              <a:lnSpc>
                <a:spcPct val="107000"/>
              </a:lnSpc>
              <a:spcBef>
                <a:spcPts val="0"/>
              </a:spcBef>
              <a:spcAft>
                <a:spcPts val="800"/>
              </a:spcAft>
              <a:buNone/>
            </a:pPr>
            <a:endParaRPr lang="en-US" sz="18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1025268-E70F-B007-6631-5D858A1698FD}"/>
              </a:ext>
            </a:extLst>
          </p:cNvPr>
          <p:cNvSpPr>
            <a:spLocks noGrp="1"/>
          </p:cNvSpPr>
          <p:nvPr>
            <p:ph type="sldNum" sz="quarter" idx="12"/>
          </p:nvPr>
        </p:nvSpPr>
        <p:spPr/>
        <p:txBody>
          <a:bodyPr/>
          <a:lstStyle/>
          <a:p>
            <a:fld id="{9FF96B15-8338-45D5-A943-561235072D66}" type="slidenum">
              <a:rPr lang="en-US" noProof="0" smtClean="0"/>
              <a:t>17</a:t>
            </a:fld>
            <a:endParaRPr lang="en-US" noProof="0" dirty="0"/>
          </a:p>
        </p:txBody>
      </p:sp>
    </p:spTree>
    <p:extLst>
      <p:ext uri="{BB962C8B-B14F-4D97-AF65-F5344CB8AC3E}">
        <p14:creationId xmlns:p14="http://schemas.microsoft.com/office/powerpoint/2010/main" val="399270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79D3-EF9D-2609-FAB4-A774935CF6C6}"/>
              </a:ext>
            </a:extLst>
          </p:cNvPr>
          <p:cNvSpPr>
            <a:spLocks noGrp="1"/>
          </p:cNvSpPr>
          <p:nvPr>
            <p:ph type="title"/>
          </p:nvPr>
        </p:nvSpPr>
        <p:spPr/>
        <p:txBody>
          <a:bodyPr/>
          <a:lstStyle/>
          <a:p>
            <a:r>
              <a:rPr lang="en-US" dirty="0"/>
              <a:t>Documentation Examples</a:t>
            </a:r>
          </a:p>
        </p:txBody>
      </p:sp>
      <p:sp>
        <p:nvSpPr>
          <p:cNvPr id="3" name="Content Placeholder 2">
            <a:extLst>
              <a:ext uri="{FF2B5EF4-FFF2-40B4-BE49-F238E27FC236}">
                <a16:creationId xmlns:a16="http://schemas.microsoft.com/office/drawing/2014/main" id="{8F75029C-F3CD-8E96-D4FE-FB5A27C2022C}"/>
              </a:ext>
            </a:extLst>
          </p:cNvPr>
          <p:cNvSpPr>
            <a:spLocks noGrp="1"/>
          </p:cNvSpPr>
          <p:nvPr>
            <p:ph idx="1"/>
          </p:nvPr>
        </p:nvSpPr>
        <p:spPr>
          <a:xfrm>
            <a:off x="835742" y="2603499"/>
            <a:ext cx="7462684" cy="4121766"/>
          </a:xfrm>
        </p:spPr>
        <p:txBody>
          <a:bodyPr>
            <a:normAutofit lnSpcReduction="10000"/>
          </a:bodyPr>
          <a:lstStyle/>
          <a:p>
            <a:r>
              <a:rPr lang="en-US" sz="2000" dirty="0">
                <a:solidFill>
                  <a:schemeClr val="tx1"/>
                </a:solidFill>
                <a:latin typeface="Arial Nova" panose="020B0504020202020204" pitchFamily="34" charset="0"/>
              </a:rPr>
              <a:t>An employee develops panic attacks and asks her employer if she can take leave. When she tells her employer she’s having trouble getting in to see a doctor, the employer tells her she can’t take leave until she provides documentation.</a:t>
            </a:r>
          </a:p>
          <a:p>
            <a:endParaRPr lang="en-US" sz="2000" dirty="0">
              <a:solidFill>
                <a:schemeClr val="tx1"/>
              </a:solidFill>
              <a:latin typeface="Arial Nova" panose="020B0504020202020204" pitchFamily="34" charset="0"/>
            </a:endParaRPr>
          </a:p>
          <a:p>
            <a:r>
              <a:rPr lang="en-US" sz="2000" dirty="0">
                <a:solidFill>
                  <a:schemeClr val="tx1"/>
                </a:solidFill>
                <a:latin typeface="Arial Nova" panose="020B0504020202020204" pitchFamily="34" charset="0"/>
              </a:rPr>
              <a:t>A newly hired employee drives children to and from appointments. After a seizure in the workplace, the employer reassigns the employee temporarily and asks for documentation. </a:t>
            </a:r>
          </a:p>
          <a:p>
            <a:endParaRPr lang="en-US" sz="2000" dirty="0">
              <a:solidFill>
                <a:schemeClr val="tx1"/>
              </a:solidFill>
              <a:latin typeface="Arial Nova" panose="020B0504020202020204" pitchFamily="34" charset="0"/>
            </a:endParaRPr>
          </a:p>
          <a:p>
            <a:r>
              <a:rPr lang="en-US" sz="2000" dirty="0">
                <a:solidFill>
                  <a:schemeClr val="tx1"/>
                </a:solidFill>
                <a:latin typeface="Arial Nova" panose="020B0504020202020204" pitchFamily="34" charset="0"/>
              </a:rPr>
              <a:t>A doctor mandates telework or work in a limited commute area due to an employee’s anxiety. </a:t>
            </a:r>
          </a:p>
        </p:txBody>
      </p:sp>
      <p:sp>
        <p:nvSpPr>
          <p:cNvPr id="4" name="Slide Number Placeholder 3">
            <a:extLst>
              <a:ext uri="{FF2B5EF4-FFF2-40B4-BE49-F238E27FC236}">
                <a16:creationId xmlns:a16="http://schemas.microsoft.com/office/drawing/2014/main" id="{51759984-16F8-0218-DF7B-B517E08560B7}"/>
              </a:ext>
            </a:extLst>
          </p:cNvPr>
          <p:cNvSpPr>
            <a:spLocks noGrp="1"/>
          </p:cNvSpPr>
          <p:nvPr>
            <p:ph type="sldNum" sz="quarter" idx="12"/>
          </p:nvPr>
        </p:nvSpPr>
        <p:spPr/>
        <p:txBody>
          <a:bodyPr/>
          <a:lstStyle/>
          <a:p>
            <a:fld id="{9FF96B15-8338-45D5-A943-561235072D66}" type="slidenum">
              <a:rPr lang="en-US" noProof="0" smtClean="0"/>
              <a:t>18</a:t>
            </a:fld>
            <a:endParaRPr lang="en-US" noProof="0" dirty="0"/>
          </a:p>
        </p:txBody>
      </p:sp>
      <p:pic>
        <p:nvPicPr>
          <p:cNvPr id="6" name="Picture 5">
            <a:extLst>
              <a:ext uri="{FF2B5EF4-FFF2-40B4-BE49-F238E27FC236}">
                <a16:creationId xmlns:a16="http://schemas.microsoft.com/office/drawing/2014/main" id="{B0FA65CC-5948-B50E-C0AF-F47A2B20A8A5}"/>
              </a:ext>
              <a:ext uri="{C183D7F6-B498-43B3-948B-1728B52AA6E4}">
                <adec:decorative xmlns:adec="http://schemas.microsoft.com/office/drawing/2017/decorative" val="1"/>
              </a:ext>
            </a:extLst>
          </p:cNvPr>
          <p:cNvPicPr>
            <a:picLocks noChangeAspect="1"/>
          </p:cNvPicPr>
          <p:nvPr/>
        </p:nvPicPr>
        <p:blipFill rotWithShape="1">
          <a:blip r:embed="rId2"/>
          <a:srcRect l="37346" r="1189"/>
          <a:stretch/>
        </p:blipFill>
        <p:spPr>
          <a:xfrm>
            <a:off x="8585734" y="2427174"/>
            <a:ext cx="3108960" cy="3374514"/>
          </a:xfrm>
          <a:prstGeom prst="rect">
            <a:avLst/>
          </a:prstGeom>
        </p:spPr>
      </p:pic>
    </p:spTree>
    <p:extLst>
      <p:ext uri="{BB962C8B-B14F-4D97-AF65-F5344CB8AC3E}">
        <p14:creationId xmlns:p14="http://schemas.microsoft.com/office/powerpoint/2010/main" val="341655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D2BB62-0DC8-3D27-76A2-4FEC7A842580}"/>
              </a:ext>
              <a:ext uri="{C183D7F6-B498-43B3-948B-1728B52AA6E4}">
                <adec:decorative xmlns:adec="http://schemas.microsoft.com/office/drawing/2017/decorative" val="1"/>
              </a:ext>
            </a:extLst>
          </p:cNvPr>
          <p:cNvPicPr>
            <a:picLocks noChangeAspect="1"/>
          </p:cNvPicPr>
          <p:nvPr/>
        </p:nvPicPr>
        <p:blipFill rotWithShape="1">
          <a:blip r:embed="rId3"/>
          <a:srcRect l="-409" r="5790"/>
          <a:stretch/>
        </p:blipFill>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a:noFill/>
        </p:spPr>
      </p:pic>
      <p:sp>
        <p:nvSpPr>
          <p:cNvPr id="8" name="Title 7">
            <a:extLst>
              <a:ext uri="{FF2B5EF4-FFF2-40B4-BE49-F238E27FC236}">
                <a16:creationId xmlns:a16="http://schemas.microsoft.com/office/drawing/2014/main" id="{0622043E-27CD-FD25-3006-7514383582E8}"/>
              </a:ext>
            </a:extLst>
          </p:cNvPr>
          <p:cNvSpPr>
            <a:spLocks noGrp="1"/>
          </p:cNvSpPr>
          <p:nvPr>
            <p:ph type="title"/>
          </p:nvPr>
        </p:nvSpPr>
        <p:spPr>
          <a:xfrm>
            <a:off x="738243" y="742525"/>
            <a:ext cx="4697357" cy="781475"/>
          </a:xfrm>
        </p:spPr>
        <p:txBody>
          <a:bodyPr anchor="b">
            <a:normAutofit/>
          </a:bodyPr>
          <a:lstStyle/>
          <a:p>
            <a:r>
              <a:rPr lang="en-US" sz="3200" dirty="0"/>
              <a:t>#</a:t>
            </a:r>
            <a:r>
              <a:rPr lang="en-US" sz="3200" cap="none" dirty="0"/>
              <a:t>MentalHealthAtWork</a:t>
            </a:r>
            <a:endParaRPr lang="en-US" sz="3200" dirty="0"/>
          </a:p>
        </p:txBody>
      </p:sp>
      <p:sp>
        <p:nvSpPr>
          <p:cNvPr id="5" name="Rectangle 4">
            <a:extLst>
              <a:ext uri="{FF2B5EF4-FFF2-40B4-BE49-F238E27FC236}">
                <a16:creationId xmlns:a16="http://schemas.microsoft.com/office/drawing/2014/main" id="{AFB0761D-E3F9-B778-3ED5-671A80F8B3E9}"/>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9">
            <a:extLst>
              <a:ext uri="{FF2B5EF4-FFF2-40B4-BE49-F238E27FC236}">
                <a16:creationId xmlns:a16="http://schemas.microsoft.com/office/drawing/2014/main" id="{F473736E-7EC1-A9D3-817B-AA438B015B3F}"/>
              </a:ext>
            </a:extLst>
          </p:cNvPr>
          <p:cNvSpPr txBox="1">
            <a:spLocks/>
          </p:cNvSpPr>
          <p:nvPr/>
        </p:nvSpPr>
        <p:spPr>
          <a:xfrm>
            <a:off x="870323" y="1903208"/>
            <a:ext cx="4697357" cy="403658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000" dirty="0">
                <a:solidFill>
                  <a:schemeClr val="bg1"/>
                </a:solidFill>
                <a:latin typeface="Arial Nova" panose="020B0504020202020204" pitchFamily="34" charset="0"/>
              </a:rPr>
              <a:t>Whether you’re a CEO, worker, manager, supervisor or someone with a mental health condition, we ALL have a role to play to ensure a mental health-friendly workplace. </a:t>
            </a:r>
          </a:p>
          <a:p>
            <a:pPr marL="0" indent="0">
              <a:buFont typeface="Wingdings 3" charset="2"/>
              <a:buNone/>
            </a:pPr>
            <a:r>
              <a:rPr lang="en-US" sz="2000" dirty="0">
                <a:solidFill>
                  <a:schemeClr val="bg1"/>
                </a:solidFill>
                <a:latin typeface="Arial Nova" panose="020B0504020202020204" pitchFamily="34" charset="0"/>
              </a:rPr>
              <a:t>That’s the message behind the “Mental Health at Work: What Can I Do?” PSA.</a:t>
            </a:r>
          </a:p>
          <a:p>
            <a:pPr marL="0" indent="0">
              <a:buFont typeface="Wingdings 3" charset="2"/>
              <a:buNone/>
            </a:pPr>
            <a:endParaRPr lang="en-US" sz="2000" dirty="0">
              <a:solidFill>
                <a:schemeClr val="bg1"/>
              </a:solidFill>
              <a:latin typeface="Arial Nova" panose="020B0504020202020204" pitchFamily="34" charset="0"/>
            </a:endParaRPr>
          </a:p>
          <a:p>
            <a:pPr marL="0" indent="0">
              <a:buNone/>
            </a:pPr>
            <a:r>
              <a:rPr kumimoji="0" lang="en-US" b="0" i="0" u="none" strike="noStrike" kern="1200" cap="none" spc="0" normalizeH="0" baseline="0" noProof="0" dirty="0">
                <a:ln>
                  <a:noFill/>
                </a:ln>
                <a:solidFill>
                  <a:schemeClr val="accent1">
                    <a:lumMod val="20000"/>
                    <a:lumOff val="80000"/>
                  </a:schemeClr>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Campaign for Disability Employment (CDE)</a:t>
            </a:r>
            <a:br>
              <a:rPr kumimoji="0" lang="en-US" b="0" i="0" u="none" strike="noStrike" kern="1200" cap="none" spc="0" normalizeH="0" baseline="0" noProof="0" dirty="0">
                <a:ln>
                  <a:noFill/>
                </a:ln>
                <a:solidFill>
                  <a:schemeClr val="accent1">
                    <a:lumMod val="20000"/>
                    <a:lumOff val="80000"/>
                  </a:schemeClr>
                </a:solidFill>
                <a:effectLst/>
                <a:uLnTx/>
                <a:uFillTx/>
                <a:latin typeface="Arial Nova" panose="020B0504020202020204" pitchFamily="34" charset="0"/>
                <a:ea typeface="+mn-ea"/>
                <a:cs typeface="Arial" panose="020B0604020202020204" pitchFamily="34" charset="0"/>
              </a:rPr>
            </a:br>
            <a:r>
              <a:rPr kumimoji="0" lang="en-US"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“What Can I Do?” PSA</a:t>
            </a:r>
          </a:p>
          <a:p>
            <a:pPr marL="0" indent="0">
              <a:buFont typeface="Wingdings 3" charset="2"/>
              <a:buNone/>
            </a:pPr>
            <a:endParaRPr lang="en-US" sz="2000" dirty="0">
              <a:solidFill>
                <a:schemeClr val="bg1"/>
              </a:solidFill>
              <a:latin typeface="Arial Nova" panose="020B0504020202020204" pitchFamily="34" charset="0"/>
            </a:endParaRPr>
          </a:p>
          <a:p>
            <a:endParaRPr lang="en-US" dirty="0">
              <a:solidFill>
                <a:schemeClr val="bg1"/>
              </a:solidFill>
            </a:endParaRPr>
          </a:p>
        </p:txBody>
      </p:sp>
      <p:sp>
        <p:nvSpPr>
          <p:cNvPr id="6" name="Slide Number Placeholder 3">
            <a:extLst>
              <a:ext uri="{FF2B5EF4-FFF2-40B4-BE49-F238E27FC236}">
                <a16:creationId xmlns:a16="http://schemas.microsoft.com/office/drawing/2014/main" id="{81FC34E7-4BE6-741F-EEDF-27B1E68D23D2}"/>
              </a:ext>
            </a:extLst>
          </p:cNvPr>
          <p:cNvSpPr>
            <a:spLocks noGrp="1"/>
          </p:cNvSpPr>
          <p:nvPr>
            <p:ph type="sldNum" sz="quarter" idx="12"/>
          </p:nvPr>
        </p:nvSpPr>
        <p:spPr>
          <a:xfrm>
            <a:off x="10352540" y="295729"/>
            <a:ext cx="838199" cy="767687"/>
          </a:xfrm>
        </p:spPr>
        <p:txBody>
          <a:bodyPr/>
          <a:lstStyle/>
          <a:p>
            <a:fld id="{9FF96B15-8338-45D5-A943-561235072D66}" type="slidenum">
              <a:rPr lang="en-US" noProof="0" smtClean="0"/>
              <a:t>19</a:t>
            </a:fld>
            <a:endParaRPr lang="en-US" noProof="0" dirty="0"/>
          </a:p>
        </p:txBody>
      </p:sp>
    </p:spTree>
    <p:extLst>
      <p:ext uri="{BB962C8B-B14F-4D97-AF65-F5344CB8AC3E}">
        <p14:creationId xmlns:p14="http://schemas.microsoft.com/office/powerpoint/2010/main" val="206555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B52-A20E-426B-B7E0-1B6AAB46C89F}"/>
              </a:ext>
            </a:extLst>
          </p:cNvPr>
          <p:cNvSpPr>
            <a:spLocks noGrp="1"/>
          </p:cNvSpPr>
          <p:nvPr>
            <p:ph type="title"/>
          </p:nvPr>
        </p:nvSpPr>
        <p:spPr/>
        <p:txBody>
          <a:bodyPr/>
          <a:lstStyle/>
          <a:p>
            <a:r>
              <a:rPr lang="en-US" dirty="0"/>
              <a:t>Training Overview</a:t>
            </a:r>
          </a:p>
        </p:txBody>
      </p:sp>
      <p:sp>
        <p:nvSpPr>
          <p:cNvPr id="4" name="Text Placeholder 3">
            <a:extLst>
              <a:ext uri="{FF2B5EF4-FFF2-40B4-BE49-F238E27FC236}">
                <a16:creationId xmlns:a16="http://schemas.microsoft.com/office/drawing/2014/main" id="{0436469F-A292-4492-BAAB-2F581AD4AC1D}"/>
              </a:ext>
            </a:extLst>
          </p:cNvPr>
          <p:cNvSpPr>
            <a:spLocks noGrp="1"/>
          </p:cNvSpPr>
          <p:nvPr>
            <p:ph idx="1"/>
          </p:nvPr>
        </p:nvSpPr>
        <p:spPr>
          <a:xfrm>
            <a:off x="1154953" y="2360645"/>
            <a:ext cx="10035786" cy="4201626"/>
          </a:xfrm>
        </p:spPr>
        <p:txBody>
          <a:bodyPr>
            <a:normAutofit fontScale="92500" lnSpcReduction="10000"/>
          </a:bodyPr>
          <a:lstStyle/>
          <a:p>
            <a:pPr marL="0" indent="0">
              <a:buNone/>
            </a:pPr>
            <a:r>
              <a:rPr lang="en-US" sz="2800" dirty="0">
                <a:solidFill>
                  <a:schemeClr val="tx1"/>
                </a:solidFill>
                <a:latin typeface="Arial Nova" panose="020B0504020202020204" pitchFamily="34" charset="0"/>
                <a:cs typeface="Arial" panose="020B0604020202020204" pitchFamily="34" charset="0"/>
              </a:rPr>
              <a:t>Accommodating Employees with </a:t>
            </a:r>
            <a:br>
              <a:rPr lang="en-US" sz="2800" dirty="0">
                <a:solidFill>
                  <a:schemeClr val="tx1"/>
                </a:solidFill>
                <a:latin typeface="Arial Nova" panose="020B0504020202020204" pitchFamily="34" charset="0"/>
                <a:cs typeface="Arial" panose="020B0604020202020204" pitchFamily="34" charset="0"/>
              </a:rPr>
            </a:br>
            <a:r>
              <a:rPr lang="en-US" sz="2800" dirty="0">
                <a:solidFill>
                  <a:schemeClr val="tx1"/>
                </a:solidFill>
                <a:latin typeface="Arial Nova" panose="020B0504020202020204" pitchFamily="34" charset="0"/>
                <a:cs typeface="Arial" panose="020B0604020202020204" pitchFamily="34" charset="0"/>
              </a:rPr>
              <a:t>Diverse Cognitive and Neurological Needs</a:t>
            </a:r>
            <a:br>
              <a:rPr lang="en-US" sz="1600" dirty="0">
                <a:solidFill>
                  <a:schemeClr val="tx1"/>
                </a:solidFill>
                <a:latin typeface="Arial Nova" panose="020B0504020202020204" pitchFamily="34" charset="0"/>
                <a:cs typeface="Arial" panose="020B0604020202020204" pitchFamily="34" charset="0"/>
              </a:rPr>
            </a:br>
            <a:r>
              <a:rPr lang="en-US" sz="1600" dirty="0">
                <a:solidFill>
                  <a:schemeClr val="tx1"/>
                </a:solidFill>
                <a:latin typeface="Arial Nova" panose="020B0504020202020204" pitchFamily="34" charset="0"/>
                <a:cs typeface="Arial" panose="020B0604020202020204" pitchFamily="34" charset="0"/>
              </a:rPr>
              <a:t>04/11/2024</a:t>
            </a:r>
          </a:p>
          <a:p>
            <a:pPr marL="0" indent="0">
              <a:buNone/>
            </a:pPr>
            <a:r>
              <a:rPr lang="en-US" sz="2000" dirty="0">
                <a:solidFill>
                  <a:schemeClr val="tx1"/>
                </a:solidFill>
                <a:latin typeface="Arial Nova" panose="020B0504020202020204" pitchFamily="34" charset="0"/>
                <a:cs typeface="Arial" panose="020B0604020202020204" pitchFamily="34" charset="0"/>
              </a:rPr>
              <a:t>Accommodating cognitive and neurological disabilities, such as mental health conditions, attention deficit/hyperactivity disorder, brain injury and seizure disorders, in the workplace may pose unique considerations that do not exist with other disabilities, as the need for accommodations may not always be apparent. Potential complexities may arise in understanding employee limitations, identifying the root causes, and determining effective accommodations. Employers may encounter scenarios involving medical documentation, applying performance and conduct standards, ensuring safety, preserving confidentiality, and more. Join us for a session that explores complex accommodation scenarios in the workplace and discover effective solutions to help maintain productive employees with diverse needs. </a:t>
            </a:r>
          </a:p>
          <a:p>
            <a:r>
              <a:rPr lang="en-US" sz="2400" dirty="0">
                <a:solidFill>
                  <a:schemeClr val="tx1"/>
                </a:solidFill>
                <a:latin typeface="Arial Nova" panose="020B0504020202020204" pitchFamily="34" charset="0"/>
                <a:cs typeface="Arial" panose="020B0604020202020204" pitchFamily="34" charset="0"/>
              </a:rPr>
              <a:t>60 minutes</a:t>
            </a:r>
          </a:p>
        </p:txBody>
      </p:sp>
      <p:sp>
        <p:nvSpPr>
          <p:cNvPr id="3" name="Slide Number Placeholder 2">
            <a:extLst>
              <a:ext uri="{FF2B5EF4-FFF2-40B4-BE49-F238E27FC236}">
                <a16:creationId xmlns:a16="http://schemas.microsoft.com/office/drawing/2014/main" id="{0E198AB5-8BDA-AB41-9AEF-8516B23BB694}"/>
              </a:ext>
            </a:extLst>
          </p:cNvPr>
          <p:cNvSpPr>
            <a:spLocks noGrp="1"/>
          </p:cNvSpPr>
          <p:nvPr>
            <p:ph type="sldNum" sz="quarter" idx="12"/>
          </p:nvPr>
        </p:nvSpPr>
        <p:spPr/>
        <p:txBody>
          <a:bodyPr/>
          <a:lstStyle/>
          <a:p>
            <a:fld id="{9FF96B15-8338-45D5-A943-561235072D66}" type="slidenum">
              <a:rPr lang="en-US" smtClean="0"/>
              <a:t>2</a:t>
            </a:fld>
            <a:endParaRPr lang="en-US" dirty="0"/>
          </a:p>
        </p:txBody>
      </p:sp>
    </p:spTree>
    <p:extLst>
      <p:ext uri="{BB962C8B-B14F-4D97-AF65-F5344CB8AC3E}">
        <p14:creationId xmlns:p14="http://schemas.microsoft.com/office/powerpoint/2010/main" val="232105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a:xfrm>
            <a:off x="1154953" y="1078041"/>
            <a:ext cx="10288494" cy="706964"/>
          </a:xfrm>
        </p:spPr>
        <p:txBody>
          <a:bodyPr/>
          <a:lstStyle/>
          <a:p>
            <a:r>
              <a:rPr lang="en-US" sz="3200" dirty="0"/>
              <a:t>JAN and EEOC Resources </a:t>
            </a:r>
          </a:p>
        </p:txBody>
      </p:sp>
      <p:sp>
        <p:nvSpPr>
          <p:cNvPr id="3" name="Content Placeholder 2">
            <a:extLst>
              <a:ext uri="{FF2B5EF4-FFF2-40B4-BE49-F238E27FC236}">
                <a16:creationId xmlns:a16="http://schemas.microsoft.com/office/drawing/2014/main" id="{893D573B-309B-0CF2-A9A7-EFC89F54AF8E}"/>
              </a:ext>
            </a:extLst>
          </p:cNvPr>
          <p:cNvSpPr>
            <a:spLocks noGrp="1"/>
          </p:cNvSpPr>
          <p:nvPr>
            <p:ph idx="1"/>
          </p:nvPr>
        </p:nvSpPr>
        <p:spPr>
          <a:xfrm>
            <a:off x="1154953" y="2506595"/>
            <a:ext cx="10566497" cy="4055676"/>
          </a:xfrm>
        </p:spPr>
        <p:txBody>
          <a:bodyPr>
            <a:noAutofit/>
          </a:bodyPr>
          <a:lstStyle/>
          <a:p>
            <a:pPr marL="0" indent="0">
              <a:spcBef>
                <a:spcPts val="576"/>
              </a:spcBef>
              <a:spcAft>
                <a:spcPts val="1200"/>
              </a:spcAft>
              <a:buNone/>
            </a:pPr>
            <a:r>
              <a:rPr lang="en-US" sz="2400" b="0" dirty="0">
                <a:solidFill>
                  <a:srgbClr val="0070C0"/>
                </a:solidFill>
                <a:latin typeface="Arial Nova" panose="020B0504020202020204" pitchFamily="34" charset="0"/>
                <a:hlinkClick r:id="rId2">
                  <a:extLst>
                    <a:ext uri="{A12FA001-AC4F-418D-AE19-62706E023703}">
                      <ahyp:hlinkClr xmlns:ahyp="http://schemas.microsoft.com/office/drawing/2018/hyperlinkcolor" val="tx"/>
                    </a:ext>
                  </a:extLst>
                </a:hlinkClick>
              </a:rPr>
              <a:t>Accommodation and Compliance: Mental Health Conditions</a:t>
            </a:r>
            <a:r>
              <a:rPr lang="en-US" sz="2400" b="0" dirty="0">
                <a:solidFill>
                  <a:srgbClr val="0070C0"/>
                </a:solidFill>
                <a:latin typeface="Arial Nova" panose="020B0504020202020204" pitchFamily="34" charset="0"/>
              </a:rPr>
              <a:t> </a:t>
            </a:r>
            <a:r>
              <a:rPr lang="en-US" sz="2400" b="0" dirty="0">
                <a:latin typeface="Arial Nova" panose="020B0504020202020204" pitchFamily="34" charset="0"/>
              </a:rPr>
              <a:t>(JAN)</a:t>
            </a:r>
          </a:p>
          <a:p>
            <a:pPr marL="0" indent="0">
              <a:spcBef>
                <a:spcPts val="576"/>
              </a:spcBef>
              <a:spcAft>
                <a:spcPts val="1200"/>
              </a:spcAft>
              <a:buNone/>
            </a:pPr>
            <a:r>
              <a:rPr lang="en-US" sz="2400" dirty="0">
                <a:solidFill>
                  <a:srgbClr val="0070C0"/>
                </a:solidFill>
                <a:latin typeface="Arial Nova" panose="020B0504020202020204" pitchFamily="34" charset="0"/>
                <a:hlinkClick r:id="rId3">
                  <a:extLst>
                    <a:ext uri="{A12FA001-AC4F-418D-AE19-62706E023703}">
                      <ahyp:hlinkClr xmlns:ahyp="http://schemas.microsoft.com/office/drawing/2018/hyperlinkcolor" val="tx"/>
                    </a:ext>
                  </a:extLst>
                </a:hlinkClick>
              </a:rPr>
              <a:t>A to Z of Disabilities and Accommodations</a:t>
            </a:r>
            <a:endParaRPr lang="en-US" altLang="en-US" sz="2400" b="0" dirty="0">
              <a:solidFill>
                <a:srgbClr val="0070C0"/>
              </a:solidFill>
              <a:latin typeface="Arial Nova" panose="020B0504020202020204" pitchFamily="34" charset="0"/>
            </a:endParaRPr>
          </a:p>
          <a:p>
            <a:pPr marL="0" indent="0">
              <a:spcBef>
                <a:spcPts val="576"/>
              </a:spcBef>
              <a:spcAft>
                <a:spcPts val="1200"/>
              </a:spcAft>
              <a:buNone/>
              <a:defRPr/>
            </a:pPr>
            <a:r>
              <a:rPr lang="en-US" sz="2400" b="0" dirty="0">
                <a:solidFill>
                  <a:srgbClr val="0070C0"/>
                </a:solidFill>
                <a:latin typeface="Arial Nova" panose="020B0504020202020204" pitchFamily="34" charset="0"/>
                <a:hlinkClick r:id="rId4">
                  <a:extLst>
                    <a:ext uri="{A12FA001-AC4F-418D-AE19-62706E023703}">
                      <ahyp:hlinkClr xmlns:ahyp="http://schemas.microsoft.com/office/drawing/2018/hyperlinkcolor" val="tx"/>
                    </a:ext>
                  </a:extLst>
                </a:hlinkClick>
              </a:rPr>
              <a:t>The ADA: Applying Performance and Conduct Standards to Employees with Disabilities</a:t>
            </a:r>
            <a:r>
              <a:rPr lang="en-US" sz="2400" b="0" dirty="0">
                <a:solidFill>
                  <a:srgbClr val="0070C0"/>
                </a:solidFill>
                <a:latin typeface="Arial Nova" panose="020B0504020202020204" pitchFamily="34" charset="0"/>
              </a:rPr>
              <a:t> </a:t>
            </a:r>
            <a:r>
              <a:rPr lang="en-US" sz="2400" b="0" dirty="0">
                <a:latin typeface="Arial Nova" panose="020B0504020202020204" pitchFamily="34" charset="0"/>
              </a:rPr>
              <a:t>(EEOC)</a:t>
            </a:r>
            <a:endParaRPr lang="en-US" sz="2400" b="0" dirty="0">
              <a:solidFill>
                <a:srgbClr val="0000FF"/>
              </a:solidFill>
              <a:latin typeface="Arial Nova" panose="020B0504020202020204" pitchFamily="34" charset="0"/>
            </a:endParaRPr>
          </a:p>
          <a:p>
            <a:pPr marL="0" indent="0">
              <a:spcBef>
                <a:spcPts val="576"/>
              </a:spcBef>
              <a:spcAft>
                <a:spcPts val="1200"/>
              </a:spcAft>
              <a:buNone/>
              <a:defRPr/>
            </a:pPr>
            <a:r>
              <a:rPr lang="en-US" sz="2400" dirty="0">
                <a:solidFill>
                  <a:srgbClr val="0070C0"/>
                </a:solidFill>
                <a:latin typeface="Arial Nova" panose="020B0504020202020204" pitchFamily="34" charset="0"/>
                <a:hlinkClick r:id="rId5">
                  <a:extLst>
                    <a:ext uri="{A12FA001-AC4F-418D-AE19-62706E023703}">
                      <ahyp:hlinkClr xmlns:ahyp="http://schemas.microsoft.com/office/drawing/2018/hyperlinkcolor" val="tx"/>
                    </a:ext>
                  </a:extLst>
                </a:hlinkClick>
              </a:rPr>
              <a:t>Enforcement Guidance on Reasonable Accommodation and Undue Hardship under the ADA</a:t>
            </a:r>
            <a:r>
              <a:rPr lang="en-US" sz="2400" dirty="0">
                <a:solidFill>
                  <a:srgbClr val="0070C0"/>
                </a:solidFill>
                <a:latin typeface="Arial Nova" panose="020B0504020202020204" pitchFamily="34" charset="0"/>
              </a:rPr>
              <a:t> </a:t>
            </a:r>
            <a:r>
              <a:rPr lang="en-US" sz="2400" dirty="0">
                <a:latin typeface="Arial Nova" panose="020B0504020202020204" pitchFamily="34" charset="0"/>
              </a:rPr>
              <a:t>(EEOC)</a:t>
            </a:r>
            <a:endParaRPr lang="en-US" altLang="en-US" sz="2800" dirty="0">
              <a:latin typeface="Arial Nova" panose="020B0504020202020204" pitchFamily="34" charset="0"/>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a:lstStyle/>
          <a:p>
            <a:fld id="{9FF96B15-8338-45D5-A943-561235072D66}" type="slidenum">
              <a:rPr lang="en-US" noProof="0" smtClean="0"/>
              <a:t>20</a:t>
            </a:fld>
            <a:endParaRPr lang="en-US" noProof="0" dirty="0"/>
          </a:p>
        </p:txBody>
      </p:sp>
    </p:spTree>
    <p:extLst>
      <p:ext uri="{BB962C8B-B14F-4D97-AF65-F5344CB8AC3E}">
        <p14:creationId xmlns:p14="http://schemas.microsoft.com/office/powerpoint/2010/main" val="150704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38FF-D993-843C-D64D-1A057CA1CB39}"/>
              </a:ext>
            </a:extLst>
          </p:cNvPr>
          <p:cNvSpPr>
            <a:spLocks noGrp="1"/>
          </p:cNvSpPr>
          <p:nvPr>
            <p:ph type="title"/>
          </p:nvPr>
        </p:nvSpPr>
        <p:spPr>
          <a:xfrm>
            <a:off x="1153907" y="1693332"/>
            <a:ext cx="3860260" cy="1735668"/>
          </a:xfrm>
        </p:spPr>
        <p:txBody>
          <a:bodyPr anchor="b">
            <a:normAutofit/>
          </a:bodyPr>
          <a:lstStyle/>
          <a:p>
            <a:r>
              <a:rPr lang="en-US" sz="3600" dirty="0"/>
              <a:t>Questions?</a:t>
            </a:r>
          </a:p>
        </p:txBody>
      </p:sp>
      <p:pic>
        <p:nvPicPr>
          <p:cNvPr id="6" name="Content Placeholder 5">
            <a:extLst>
              <a:ext uri="{FF2B5EF4-FFF2-40B4-BE49-F238E27FC236}">
                <a16:creationId xmlns:a16="http://schemas.microsoft.com/office/drawing/2014/main" id="{B1F11E0C-6C27-8EC0-AD09-BD77462E86F1}"/>
              </a:ext>
              <a:ext uri="{C183D7F6-B498-43B3-948B-1728B52AA6E4}">
                <adec:decorative xmlns:adec="http://schemas.microsoft.com/office/drawing/2017/decorative" val="1"/>
              </a:ext>
            </a:extLst>
          </p:cNvPr>
          <p:cNvPicPr>
            <a:picLocks noGrp="1" noChangeAspect="1"/>
          </p:cNvPicPr>
          <p:nvPr>
            <p:ph type="pic" idx="1"/>
          </p:nvPr>
        </p:nvPicPr>
        <p:blipFill>
          <a:blip r:embed="rId3"/>
          <a:srcRect l="23425" r="23425"/>
          <a:stretch/>
        </p:blipFill>
        <p:spPr>
          <a:xfrm>
            <a:off x="6058861" y="478881"/>
            <a:ext cx="5582675" cy="5908526"/>
          </a:xfrm>
          <a:noFill/>
        </p:spPr>
      </p:pic>
      <p:sp>
        <p:nvSpPr>
          <p:cNvPr id="11" name="Text Placeholder 3">
            <a:extLst>
              <a:ext uri="{FF2B5EF4-FFF2-40B4-BE49-F238E27FC236}">
                <a16:creationId xmlns:a16="http://schemas.microsoft.com/office/drawing/2014/main" id="{71BB506E-0B01-8078-3787-95F189F5F9D6}"/>
              </a:ext>
            </a:extLst>
          </p:cNvPr>
          <p:cNvSpPr>
            <a:spLocks noGrp="1"/>
          </p:cNvSpPr>
          <p:nvPr>
            <p:ph type="body" sz="half" idx="2"/>
          </p:nvPr>
        </p:nvSpPr>
        <p:spPr>
          <a:xfrm>
            <a:off x="1154955" y="3657600"/>
            <a:ext cx="3859212" cy="1371600"/>
          </a:xfrm>
        </p:spPr>
        <p:txBody>
          <a:bodyPr>
            <a:normAutofit/>
          </a:bodyPr>
          <a:lstStyle/>
          <a:p>
            <a:pPr marL="0" indent="0">
              <a:buNone/>
            </a:pPr>
            <a:r>
              <a:rPr lang="en-US" sz="2800" dirty="0"/>
              <a:t>Use the Q&amp;A Feature</a:t>
            </a:r>
          </a:p>
        </p:txBody>
      </p:sp>
      <p:sp>
        <p:nvSpPr>
          <p:cNvPr id="4" name="Slide Number Placeholder 3">
            <a:extLst>
              <a:ext uri="{FF2B5EF4-FFF2-40B4-BE49-F238E27FC236}">
                <a16:creationId xmlns:a16="http://schemas.microsoft.com/office/drawing/2014/main" id="{52C50BB1-6C1A-A177-73D6-D902A4FC5266}"/>
              </a:ext>
            </a:extLst>
          </p:cNvPr>
          <p:cNvSpPr>
            <a:spLocks noGrp="1"/>
          </p:cNvSpPr>
          <p:nvPr>
            <p:ph type="sldNum" sz="quarter" idx="12"/>
          </p:nvPr>
        </p:nvSpPr>
        <p:spPr>
          <a:xfrm>
            <a:off x="10385032" y="-39364"/>
            <a:ext cx="838199" cy="518245"/>
          </a:xfrm>
        </p:spPr>
        <p:txBody>
          <a:bodyPr anchor="b">
            <a:normAutofit/>
          </a:bodyPr>
          <a:lstStyle/>
          <a:p>
            <a:pPr>
              <a:spcAft>
                <a:spcPts val="600"/>
              </a:spcAft>
            </a:pPr>
            <a:fld id="{9FF96B15-8338-45D5-A943-561235072D66}" type="slidenum">
              <a:rPr lang="en-US" noProof="0" smtClean="0"/>
              <a:pPr>
                <a:spcAft>
                  <a:spcPts val="600"/>
                </a:spcAft>
              </a:pPr>
              <a:t>21</a:t>
            </a:fld>
            <a:endParaRPr lang="en-US" noProof="0" dirty="0"/>
          </a:p>
        </p:txBody>
      </p:sp>
    </p:spTree>
    <p:extLst>
      <p:ext uri="{BB962C8B-B14F-4D97-AF65-F5344CB8AC3E}">
        <p14:creationId xmlns:p14="http://schemas.microsoft.com/office/powerpoint/2010/main" val="140201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D2BB62-0DC8-3D27-76A2-4FEC7A842580}"/>
              </a:ext>
              <a:ext uri="{C183D7F6-B498-43B3-948B-1728B52AA6E4}">
                <adec:decorative xmlns:adec="http://schemas.microsoft.com/office/drawing/2017/decorative" val="1"/>
              </a:ext>
            </a:extLst>
          </p:cNvPr>
          <p:cNvPicPr>
            <a:picLocks noChangeAspect="1"/>
          </p:cNvPicPr>
          <p:nvPr/>
        </p:nvPicPr>
        <p:blipFill>
          <a:blip r:embed="rId3"/>
          <a:srcRect l="18461" r="18461"/>
          <a:stretch/>
        </p:blipFill>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a:noFill/>
        </p:spPr>
      </p:pic>
      <p:sp>
        <p:nvSpPr>
          <p:cNvPr id="3" name="Rectangle 2">
            <a:extLst>
              <a:ext uri="{FF2B5EF4-FFF2-40B4-BE49-F238E27FC236}">
                <a16:creationId xmlns:a16="http://schemas.microsoft.com/office/drawing/2014/main" id="{7566714F-D0B1-F09E-AD32-746D5BA35DB7}"/>
              </a:ext>
              <a:ext uri="{C183D7F6-B498-43B3-948B-1728B52AA6E4}">
                <adec:decorative xmlns:adec="http://schemas.microsoft.com/office/drawing/2017/decorative" val="1"/>
              </a:ext>
            </a:extLst>
          </p:cNvPr>
          <p:cNvSpPr/>
          <p:nvPr/>
        </p:nvSpPr>
        <p:spPr>
          <a:xfrm>
            <a:off x="10448924" y="119270"/>
            <a:ext cx="663575" cy="10173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0622043E-27CD-FD25-3006-7514383582E8}"/>
              </a:ext>
            </a:extLst>
          </p:cNvPr>
          <p:cNvSpPr>
            <a:spLocks noGrp="1"/>
          </p:cNvSpPr>
          <p:nvPr>
            <p:ph type="title"/>
          </p:nvPr>
        </p:nvSpPr>
        <p:spPr>
          <a:xfrm>
            <a:off x="925306" y="4155140"/>
            <a:ext cx="4466965" cy="1419163"/>
          </a:xfrm>
        </p:spPr>
        <p:txBody>
          <a:bodyPr anchor="b">
            <a:normAutofit fontScale="90000"/>
          </a:bodyPr>
          <a:lstStyle/>
          <a:p>
            <a:r>
              <a:rPr lang="en-US" sz="3200" dirty="0"/>
              <a:t>Next JAN Webcast</a:t>
            </a:r>
            <a:br>
              <a:rPr lang="en-US" sz="3200" dirty="0">
                <a:latin typeface="Arial Nova" panose="020B0504020202020204" pitchFamily="34" charset="0"/>
              </a:rPr>
            </a:br>
            <a:br>
              <a:rPr lang="en-US" sz="3200" dirty="0"/>
            </a:br>
            <a:r>
              <a:rPr lang="en-US" sz="3200" dirty="0"/>
              <a:t>Ask JAN! Q&amp;A: Cognitive/Neurological Team Edition</a:t>
            </a:r>
            <a:br>
              <a:rPr lang="en-US" sz="3200" dirty="0"/>
            </a:br>
            <a:r>
              <a:rPr lang="en-US" sz="3200" dirty="0"/>
              <a:t>May 9, 2024</a:t>
            </a:r>
            <a:br>
              <a:rPr lang="en-US" sz="3200" dirty="0"/>
            </a:br>
            <a:br>
              <a:rPr lang="en-US" sz="3200" dirty="0"/>
            </a:br>
            <a:r>
              <a:rPr lang="en-US" sz="3200" dirty="0"/>
              <a:t>Training Information</a:t>
            </a:r>
            <a:br>
              <a:rPr lang="en-US" sz="3200" dirty="0"/>
            </a:br>
            <a:r>
              <a:rPr lang="en-US" sz="2200" dirty="0"/>
              <a:t>AskJAN.org/Events/Training.cfm</a:t>
            </a:r>
            <a:endParaRPr lang="en-US" sz="3200" dirty="0"/>
          </a:p>
        </p:txBody>
      </p:sp>
      <p:sp>
        <p:nvSpPr>
          <p:cNvPr id="4" name="Slide Number Placeholder 3">
            <a:extLst>
              <a:ext uri="{FF2B5EF4-FFF2-40B4-BE49-F238E27FC236}">
                <a16:creationId xmlns:a16="http://schemas.microsoft.com/office/drawing/2014/main" id="{407D2063-913E-C14A-F536-6A492B87CE0D}"/>
              </a:ext>
            </a:extLst>
          </p:cNvPr>
          <p:cNvSpPr>
            <a:spLocks noGrp="1"/>
          </p:cNvSpPr>
          <p:nvPr>
            <p:ph type="sldNum" sz="quarter" idx="12"/>
          </p:nvPr>
        </p:nvSpPr>
        <p:spPr>
          <a:xfrm>
            <a:off x="10352540" y="295729"/>
            <a:ext cx="838199" cy="767687"/>
          </a:xfrm>
        </p:spPr>
        <p:txBody>
          <a:bodyPr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2800" b="0" i="0" u="none" strike="noStrike" kern="1200" cap="none" spc="0" normalizeH="0" baseline="0" noProof="0" smtClean="0">
                <a:ln>
                  <a:noFill/>
                </a:ln>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22</a:t>
            </a:fld>
            <a:endParaRPr kumimoji="0" lang="en-US" sz="2800" b="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251391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EEC43C9-E095-67E3-548A-2BB77B94F7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2541" y="1063416"/>
            <a:ext cx="4023709" cy="1188823"/>
          </a:xfrm>
          <a:prstGeom prst="rect">
            <a:avLst/>
          </a:prstGeom>
        </p:spPr>
      </p:pic>
      <p:sp>
        <p:nvSpPr>
          <p:cNvPr id="2" name="Title 1">
            <a:extLst>
              <a:ext uri="{FF2B5EF4-FFF2-40B4-BE49-F238E27FC236}">
                <a16:creationId xmlns:a16="http://schemas.microsoft.com/office/drawing/2014/main" id="{01E330EF-AD71-4BCA-912D-98E229FAD44D}"/>
              </a:ext>
              <a:ext uri="{C183D7F6-B498-43B3-948B-1728B52AA6E4}">
                <adec:decorative xmlns:adec="http://schemas.microsoft.com/office/drawing/2017/decorative" val="0"/>
              </a:ext>
            </a:extLst>
          </p:cNvPr>
          <p:cNvSpPr>
            <a:spLocks noGrp="1"/>
          </p:cNvSpPr>
          <p:nvPr>
            <p:ph type="title"/>
          </p:nvPr>
        </p:nvSpPr>
        <p:spPr>
          <a:xfrm>
            <a:off x="862541" y="2367847"/>
            <a:ext cx="3438881" cy="1041323"/>
          </a:xfrm>
        </p:spPr>
        <p:txBody>
          <a:bodyPr/>
          <a:lstStyle/>
          <a:p>
            <a:r>
              <a:rPr lang="en-US" sz="3600" dirty="0"/>
              <a:t>Ask JAN!</a:t>
            </a:r>
            <a:br>
              <a:rPr lang="en-US" sz="3600" dirty="0"/>
            </a:br>
            <a:r>
              <a:rPr lang="en-US" sz="3600" dirty="0"/>
              <a:t>We can help.</a:t>
            </a:r>
          </a:p>
        </p:txBody>
      </p:sp>
      <p:pic>
        <p:nvPicPr>
          <p:cNvPr id="41" name="Picture Placeholder 11">
            <a:extLst>
              <a:ext uri="{FF2B5EF4-FFF2-40B4-BE49-F238E27FC236}">
                <a16:creationId xmlns:a16="http://schemas.microsoft.com/office/drawing/2014/main" id="{92A8BC8F-2976-270B-A023-7FA48DE9512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05845" y="1932281"/>
            <a:ext cx="1041323" cy="1041323"/>
          </a:xfrm>
          <a:prstGeom prst="rect">
            <a:avLst/>
          </a:prstGeom>
        </p:spPr>
      </p:pic>
      <p:sp>
        <p:nvSpPr>
          <p:cNvPr id="42" name="Text Placeholder 3">
            <a:extLst>
              <a:ext uri="{FF2B5EF4-FFF2-40B4-BE49-F238E27FC236}">
                <a16:creationId xmlns:a16="http://schemas.microsoft.com/office/drawing/2014/main" id="{57338516-3B96-1DA9-220C-18F80F2B9D7E}"/>
              </a:ext>
              <a:ext uri="{C183D7F6-B498-43B3-948B-1728B52AA6E4}">
                <adec:decorative xmlns:adec="http://schemas.microsoft.com/office/drawing/2017/decorative" val="0"/>
              </a:ext>
            </a:extLst>
          </p:cNvPr>
          <p:cNvSpPr>
            <a:spLocks noGrp="1"/>
          </p:cNvSpPr>
          <p:nvPr>
            <p:ph type="body" sz="quarter" idx="14"/>
          </p:nvPr>
        </p:nvSpPr>
        <p:spPr>
          <a:xfrm>
            <a:off x="6189670" y="1582467"/>
            <a:ext cx="2095046" cy="1826703"/>
          </a:xfrm>
        </p:spPr>
        <p:txBody>
          <a:bodyPr>
            <a:normAutofit/>
          </a:bodyPr>
          <a:lstStyle/>
          <a:p>
            <a:r>
              <a:rPr lang="en-US" sz="2400" dirty="0">
                <a:solidFill>
                  <a:schemeClr val="tx1"/>
                </a:solidFill>
                <a:latin typeface="Arial Nova" panose="020B0504020202020204" pitchFamily="34" charset="0"/>
              </a:rPr>
              <a:t>AskJAN.org</a:t>
            </a:r>
          </a:p>
        </p:txBody>
      </p:sp>
      <p:pic>
        <p:nvPicPr>
          <p:cNvPr id="45" name="Picture Placeholder 13">
            <a:extLst>
              <a:ext uri="{FF2B5EF4-FFF2-40B4-BE49-F238E27FC236}">
                <a16:creationId xmlns:a16="http://schemas.microsoft.com/office/drawing/2014/main" id="{2FC41F3C-459E-44E8-609F-D292DAA58D1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410099" y="1932281"/>
            <a:ext cx="1041323" cy="1041323"/>
          </a:xfrm>
          <a:prstGeom prst="rect">
            <a:avLst/>
          </a:prstGeom>
        </p:spPr>
      </p:pic>
      <p:sp>
        <p:nvSpPr>
          <p:cNvPr id="46" name="Text Placeholder 5">
            <a:extLst>
              <a:ext uri="{FF2B5EF4-FFF2-40B4-BE49-F238E27FC236}">
                <a16:creationId xmlns:a16="http://schemas.microsoft.com/office/drawing/2014/main" id="{7C703D28-B573-C5C1-2AC3-3BED8B6D664C}"/>
              </a:ext>
              <a:ext uri="{C183D7F6-B498-43B3-948B-1728B52AA6E4}">
                <adec:decorative xmlns:adec="http://schemas.microsoft.com/office/drawing/2017/decorative" val="0"/>
              </a:ext>
            </a:extLst>
          </p:cNvPr>
          <p:cNvSpPr>
            <a:spLocks noGrp="1"/>
          </p:cNvSpPr>
          <p:nvPr>
            <p:ph type="body" sz="quarter" idx="16"/>
          </p:nvPr>
        </p:nvSpPr>
        <p:spPr>
          <a:xfrm>
            <a:off x="9519533" y="1582467"/>
            <a:ext cx="2095046" cy="1826703"/>
          </a:xfrm>
        </p:spPr>
        <p:txBody>
          <a:bodyPr>
            <a:normAutofit/>
          </a:bodyPr>
          <a:lstStyle/>
          <a:p>
            <a:r>
              <a:rPr lang="en-US" sz="2400" dirty="0">
                <a:solidFill>
                  <a:schemeClr val="tx1"/>
                </a:solidFill>
                <a:latin typeface="Arial Nova" panose="020B0504020202020204" pitchFamily="34" charset="0"/>
              </a:rPr>
              <a:t>800.526.7234</a:t>
            </a:r>
          </a:p>
        </p:txBody>
      </p:sp>
      <p:pic>
        <p:nvPicPr>
          <p:cNvPr id="43" name="Picture Placeholder 15">
            <a:extLst>
              <a:ext uri="{FF2B5EF4-FFF2-40B4-BE49-F238E27FC236}">
                <a16:creationId xmlns:a16="http://schemas.microsoft.com/office/drawing/2014/main" id="{B03C9C3B-1633-C2FA-81F1-5A2CDB2A921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132878" y="4089820"/>
            <a:ext cx="931409" cy="931409"/>
          </a:xfrm>
          <a:prstGeom prst="rect">
            <a:avLst/>
          </a:prstGeom>
        </p:spPr>
      </p:pic>
      <p:sp>
        <p:nvSpPr>
          <p:cNvPr id="44" name="Text Placeholder 7">
            <a:extLst>
              <a:ext uri="{FF2B5EF4-FFF2-40B4-BE49-F238E27FC236}">
                <a16:creationId xmlns:a16="http://schemas.microsoft.com/office/drawing/2014/main" id="{ECE6B6E0-EF5B-CB2D-1332-473BD6CE7BC9}"/>
              </a:ext>
              <a:ext uri="{C183D7F6-B498-43B3-948B-1728B52AA6E4}">
                <adec:decorative xmlns:adec="http://schemas.microsoft.com/office/drawing/2017/decorative" val="0"/>
              </a:ext>
            </a:extLst>
          </p:cNvPr>
          <p:cNvSpPr txBox="1">
            <a:spLocks/>
          </p:cNvSpPr>
          <p:nvPr/>
        </p:nvSpPr>
        <p:spPr>
          <a:xfrm>
            <a:off x="6189670" y="3630092"/>
            <a:ext cx="2095046" cy="1826703"/>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solidFill>
                  <a:schemeClr val="tx1"/>
                </a:solidFill>
                <a:latin typeface="Arial Nova" panose="020B0504020202020204" pitchFamily="34" charset="0"/>
              </a:rPr>
              <a:t>Live Chat @ AskJAN.org</a:t>
            </a:r>
          </a:p>
        </p:txBody>
      </p:sp>
      <p:pic>
        <p:nvPicPr>
          <p:cNvPr id="47" name="Picture Placeholder 17">
            <a:extLst>
              <a:ext uri="{FF2B5EF4-FFF2-40B4-BE49-F238E27FC236}">
                <a16:creationId xmlns:a16="http://schemas.microsoft.com/office/drawing/2014/main" id="{F691515C-F1FC-2537-1B75-5B817005A8D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410099" y="3979906"/>
            <a:ext cx="1041323" cy="1041323"/>
          </a:xfrm>
          <a:prstGeom prst="rect">
            <a:avLst/>
          </a:prstGeom>
        </p:spPr>
      </p:pic>
      <p:sp>
        <p:nvSpPr>
          <p:cNvPr id="48" name="Text Placeholder 9">
            <a:extLst>
              <a:ext uri="{FF2B5EF4-FFF2-40B4-BE49-F238E27FC236}">
                <a16:creationId xmlns:a16="http://schemas.microsoft.com/office/drawing/2014/main" id="{A356DA05-C3E9-C17A-B92D-05AEE827DF87}"/>
              </a:ext>
              <a:ext uri="{C183D7F6-B498-43B3-948B-1728B52AA6E4}">
                <adec:decorative xmlns:adec="http://schemas.microsoft.com/office/drawing/2017/decorative" val="0"/>
              </a:ext>
            </a:extLst>
          </p:cNvPr>
          <p:cNvSpPr txBox="1">
            <a:spLocks/>
          </p:cNvSpPr>
          <p:nvPr/>
        </p:nvSpPr>
        <p:spPr>
          <a:xfrm>
            <a:off x="9552605" y="3657560"/>
            <a:ext cx="2515585" cy="1826703"/>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solidFill>
                  <a:schemeClr val="tx1"/>
                </a:solidFill>
                <a:latin typeface="Arial Nova" panose="020B0504020202020204" pitchFamily="34" charset="0"/>
              </a:rPr>
              <a:t>Email </a:t>
            </a:r>
            <a:r>
              <a:rPr lang="en-US" sz="2200" dirty="0">
                <a:solidFill>
                  <a:schemeClr val="tx1"/>
                </a:solidFill>
                <a:latin typeface="Arial Nova" panose="020B0504020202020204" pitchFamily="34" charset="0"/>
              </a:rPr>
              <a:t>JAN@AskJAN.org</a:t>
            </a:r>
          </a:p>
        </p:txBody>
      </p:sp>
      <p:sp>
        <p:nvSpPr>
          <p:cNvPr id="40" name="Slide Number Placeholder 39">
            <a:extLst>
              <a:ext uri="{FF2B5EF4-FFF2-40B4-BE49-F238E27FC236}">
                <a16:creationId xmlns:a16="http://schemas.microsoft.com/office/drawing/2014/main" id="{4DABF0CA-4857-BEF3-B808-36FE0B882D7C}"/>
              </a:ex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23</a:t>
            </a:fld>
            <a:endParaRPr lang="en-US" noProof="0" dirty="0"/>
          </a:p>
        </p:txBody>
      </p:sp>
      <p:sp>
        <p:nvSpPr>
          <p:cNvPr id="3" name="Slide Number Placeholder 39">
            <a:extLst>
              <a:ext uri="{FF2B5EF4-FFF2-40B4-BE49-F238E27FC236}">
                <a16:creationId xmlns:a16="http://schemas.microsoft.com/office/drawing/2014/main" id="{C5DC2D53-D76E-AFFE-7335-3CB5C6A08A6B}"/>
              </a:ext>
              <a:ext uri="{C183D7F6-B498-43B3-948B-1728B52AA6E4}">
                <adec:decorative xmlns:adec="http://schemas.microsoft.com/office/drawing/2017/decorative" val="0"/>
              </a:ext>
            </a:extLst>
          </p:cNvPr>
          <p:cNvSpPr txBox="1">
            <a:spLocks/>
          </p:cNvSpPr>
          <p:nvPr/>
        </p:nvSpPr>
        <p:spPr>
          <a:xfrm>
            <a:off x="10331940" y="6679964"/>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23</a:t>
            </a:fld>
            <a:endParaRPr lang="en-US" dirty="0"/>
          </a:p>
        </p:txBody>
      </p:sp>
    </p:spTree>
    <p:extLst>
      <p:ext uri="{BB962C8B-B14F-4D97-AF65-F5344CB8AC3E}">
        <p14:creationId xmlns:p14="http://schemas.microsoft.com/office/powerpoint/2010/main" val="148630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E3BFE9F-3442-A848-F9D2-678CE722CF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2541" y="1063416"/>
            <a:ext cx="4023709" cy="1188823"/>
          </a:xfrm>
          <a:prstGeom prst="rect">
            <a:avLst/>
          </a:prstGeom>
        </p:spPr>
      </p:pic>
      <p:sp>
        <p:nvSpPr>
          <p:cNvPr id="2" name="Title 1">
            <a:extLst>
              <a:ext uri="{FF2B5EF4-FFF2-40B4-BE49-F238E27FC236}">
                <a16:creationId xmlns:a16="http://schemas.microsoft.com/office/drawing/2014/main" id="{2F783E27-482F-1AC7-76D4-997CD0EC5256}"/>
              </a:ext>
              <a:ext uri="{C183D7F6-B498-43B3-948B-1728B52AA6E4}">
                <adec:decorative xmlns:adec="http://schemas.microsoft.com/office/drawing/2017/decorative" val="0"/>
              </a:ext>
            </a:extLst>
          </p:cNvPr>
          <p:cNvSpPr>
            <a:spLocks noGrp="1"/>
          </p:cNvSpPr>
          <p:nvPr>
            <p:ph type="title"/>
          </p:nvPr>
        </p:nvSpPr>
        <p:spPr>
          <a:xfrm>
            <a:off x="854258" y="2377120"/>
            <a:ext cx="3438881" cy="525106"/>
          </a:xfrm>
        </p:spPr>
        <p:txBody>
          <a:bodyPr anchor="ctr">
            <a:normAutofit fontScale="90000"/>
          </a:bodyPr>
          <a:lstStyle/>
          <a:p>
            <a:r>
              <a:rPr lang="en-US" sz="3600" dirty="0"/>
              <a:t>Social Media</a:t>
            </a:r>
          </a:p>
        </p:txBody>
      </p:sp>
      <p:pic>
        <p:nvPicPr>
          <p:cNvPr id="7" name="Graphic 6" descr="Facebook">
            <a:extLst>
              <a:ext uri="{FF2B5EF4-FFF2-40B4-BE49-F238E27FC236}">
                <a16:creationId xmlns:a16="http://schemas.microsoft.com/office/drawing/2014/main" id="{A83065C5-8AE7-0C02-93B8-8EAC48C7FFFB}"/>
              </a:ex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3361" y="1487815"/>
            <a:ext cx="495300" cy="781050"/>
          </a:xfrm>
          <a:prstGeom prst="rect">
            <a:avLst/>
          </a:prstGeom>
        </p:spPr>
      </p:pic>
      <p:sp>
        <p:nvSpPr>
          <p:cNvPr id="46" name="Text Placeholder 1">
            <a:extLst>
              <a:ext uri="{FF2B5EF4-FFF2-40B4-BE49-F238E27FC236}">
                <a16:creationId xmlns:a16="http://schemas.microsoft.com/office/drawing/2014/main" id="{D9F8A992-1932-6E0D-4330-30FD05AAEFC2}"/>
              </a:ext>
              <a:ext uri="{C183D7F6-B498-43B3-948B-1728B52AA6E4}">
                <adec:decorative xmlns:adec="http://schemas.microsoft.com/office/drawing/2017/decorative" val="0"/>
              </a:ext>
            </a:extLst>
          </p:cNvPr>
          <p:cNvSpPr txBox="1">
            <a:spLocks/>
          </p:cNvSpPr>
          <p:nvPr/>
        </p:nvSpPr>
        <p:spPr>
          <a:xfrm>
            <a:off x="6218159" y="1487815"/>
            <a:ext cx="5149959" cy="767688"/>
          </a:xfrm>
          <a:prstGeom prst="roundRect">
            <a:avLst/>
          </a:prstGeom>
          <a:solidFill>
            <a:schemeClr val="bg1">
              <a:lumMod val="95000"/>
            </a:schemeClr>
          </a:solidFill>
          <a:ln w="31750">
            <a:solidFill>
              <a:schemeClr val="accent1"/>
            </a:solidFill>
          </a:ln>
        </p:spPr>
        <p:txBody>
          <a:bodyPr vert="horz" lIns="91440" tIns="45720" rIns="91440" bIns="45720" rtlCol="0" anchor="ctr">
            <a:normAutofit fontScale="2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9600" dirty="0">
                <a:latin typeface="Arial Nova" panose="020B0504020202020204" pitchFamily="34" charset="0"/>
                <a:hlinkClick r:id="rId6"/>
              </a:rPr>
              <a:t>Job Accommodation Network</a:t>
            </a:r>
            <a:endParaRPr lang="en-US" sz="9600" dirty="0"/>
          </a:p>
        </p:txBody>
      </p:sp>
      <p:pic>
        <p:nvPicPr>
          <p:cNvPr id="11" name="Graphic 10" descr="LinkedIn">
            <a:extLst>
              <a:ext uri="{FF2B5EF4-FFF2-40B4-BE49-F238E27FC236}">
                <a16:creationId xmlns:a16="http://schemas.microsoft.com/office/drawing/2014/main" id="{4DD2D8FF-6966-5A4F-3540-5B97B9A0C6C3}"/>
              </a:ext>
              <a:ext uri="{C183D7F6-B498-43B3-948B-1728B52AA6E4}">
                <adec:decorative xmlns:adec="http://schemas.microsoft.com/office/drawing/2017/decorative" val="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3361" y="2450839"/>
            <a:ext cx="685800" cy="781050"/>
          </a:xfrm>
          <a:prstGeom prst="rect">
            <a:avLst/>
          </a:prstGeom>
        </p:spPr>
      </p:pic>
      <p:sp>
        <p:nvSpPr>
          <p:cNvPr id="48" name="Text Placeholder 2">
            <a:extLst>
              <a:ext uri="{FF2B5EF4-FFF2-40B4-BE49-F238E27FC236}">
                <a16:creationId xmlns:a16="http://schemas.microsoft.com/office/drawing/2014/main" id="{30520608-31A9-CF65-21AD-BE141DBB81F3}"/>
              </a:ext>
              <a:ext uri="{C183D7F6-B498-43B3-948B-1728B52AA6E4}">
                <adec:decorative xmlns:adec="http://schemas.microsoft.com/office/drawing/2017/decorative" val="0"/>
              </a:ext>
            </a:extLst>
          </p:cNvPr>
          <p:cNvSpPr txBox="1">
            <a:spLocks/>
          </p:cNvSpPr>
          <p:nvPr/>
        </p:nvSpPr>
        <p:spPr>
          <a:xfrm>
            <a:off x="6211604" y="2511889"/>
            <a:ext cx="5119582" cy="720000"/>
          </a:xfrm>
          <a:prstGeom prst="roundRect">
            <a:avLst/>
          </a:prstGeom>
          <a:solidFill>
            <a:schemeClr val="bg1">
              <a:lumMod val="95000"/>
            </a:schemeClr>
          </a:solidFill>
          <a:ln w="31750">
            <a:solidFill>
              <a:schemeClr val="accent2"/>
            </a:solidFill>
          </a:ln>
        </p:spPr>
        <p:txBody>
          <a:bodyPr vert="horz" lIns="91440" tIns="45720" rIns="91440" bIns="45720" rtlCol="0" anchor="ctr">
            <a:normAutofit fontScale="2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9600" dirty="0">
                <a:latin typeface="Arial Nova" panose="020B0504020202020204" pitchFamily="34" charset="0"/>
                <a:hlinkClick r:id="rId9"/>
              </a:rPr>
              <a:t>Job Accommodation Network </a:t>
            </a:r>
            <a:endParaRPr lang="en-US" dirty="0"/>
          </a:p>
        </p:txBody>
      </p:sp>
      <p:pic>
        <p:nvPicPr>
          <p:cNvPr id="49" name="Graphic 48" descr="X (Twitter)">
            <a:extLst>
              <a:ext uri="{FF2B5EF4-FFF2-40B4-BE49-F238E27FC236}">
                <a16:creationId xmlns:a16="http://schemas.microsoft.com/office/drawing/2014/main" id="{773C94A9-9F8D-E9C3-6417-F91CF8C25804}"/>
              </a:ext>
              <a:ext uri="{C183D7F6-B498-43B3-948B-1728B52AA6E4}">
                <adec:decorative xmlns:adec="http://schemas.microsoft.com/office/drawing/2017/decorative" val="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4596" y="3493987"/>
            <a:ext cx="785661" cy="785661"/>
          </a:xfrm>
          <a:prstGeom prst="rect">
            <a:avLst/>
          </a:prstGeom>
        </p:spPr>
      </p:pic>
      <p:sp>
        <p:nvSpPr>
          <p:cNvPr id="50" name="Text Placeholder 3">
            <a:extLst>
              <a:ext uri="{FF2B5EF4-FFF2-40B4-BE49-F238E27FC236}">
                <a16:creationId xmlns:a16="http://schemas.microsoft.com/office/drawing/2014/main" id="{7A0190C3-F1F4-3442-650A-AC8E0192C4A1}"/>
              </a:ext>
              <a:ext uri="{C183D7F6-B498-43B3-948B-1728B52AA6E4}">
                <adec:decorative xmlns:adec="http://schemas.microsoft.com/office/drawing/2017/decorative" val="0"/>
              </a:ext>
            </a:extLst>
          </p:cNvPr>
          <p:cNvSpPr txBox="1">
            <a:spLocks/>
          </p:cNvSpPr>
          <p:nvPr/>
        </p:nvSpPr>
        <p:spPr>
          <a:xfrm>
            <a:off x="6218159" y="3539431"/>
            <a:ext cx="5119582" cy="720000"/>
          </a:xfrm>
          <a:prstGeom prst="roundRect">
            <a:avLst/>
          </a:prstGeom>
          <a:solidFill>
            <a:schemeClr val="bg1">
              <a:lumMod val="95000"/>
            </a:schemeClr>
          </a:solidFill>
          <a:ln w="31750">
            <a:solidFill>
              <a:schemeClr val="accent3"/>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latin typeface="Arial Nova" panose="020B0504020202020204" pitchFamily="34" charset="0"/>
                <a:hlinkClick r:id="rId12"/>
              </a:rPr>
              <a:t>JANatJAN</a:t>
            </a:r>
            <a:endParaRPr lang="en-US" sz="2400" dirty="0"/>
          </a:p>
        </p:txBody>
      </p:sp>
      <p:pic>
        <p:nvPicPr>
          <p:cNvPr id="51" name="Graphic 50" descr="YouTube">
            <a:extLst>
              <a:ext uri="{FF2B5EF4-FFF2-40B4-BE49-F238E27FC236}">
                <a16:creationId xmlns:a16="http://schemas.microsoft.com/office/drawing/2014/main" id="{E0434E5D-6FCC-D7DB-4827-A97C538ACEF7}"/>
              </a:ext>
              <a:ext uri="{C183D7F6-B498-43B3-948B-1728B52AA6E4}">
                <adec:decorative xmlns:adec="http://schemas.microsoft.com/office/drawing/2017/decorative" val="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88181" y="4515817"/>
            <a:ext cx="785661" cy="698364"/>
          </a:xfrm>
          <a:prstGeom prst="rect">
            <a:avLst/>
          </a:prstGeom>
        </p:spPr>
      </p:pic>
      <p:sp>
        <p:nvSpPr>
          <p:cNvPr id="52" name="Text Placeholder 4">
            <a:extLst>
              <a:ext uri="{FF2B5EF4-FFF2-40B4-BE49-F238E27FC236}">
                <a16:creationId xmlns:a16="http://schemas.microsoft.com/office/drawing/2014/main" id="{06F01E7C-2D3D-41D5-28C9-0884BDAB0F08}"/>
              </a:ext>
              <a:ext uri="{C183D7F6-B498-43B3-948B-1728B52AA6E4}">
                <adec:decorative xmlns:adec="http://schemas.microsoft.com/office/drawing/2017/decorative" val="0"/>
              </a:ext>
            </a:extLst>
          </p:cNvPr>
          <p:cNvSpPr txBox="1">
            <a:spLocks/>
          </p:cNvSpPr>
          <p:nvPr/>
        </p:nvSpPr>
        <p:spPr>
          <a:xfrm>
            <a:off x="6218159" y="4515817"/>
            <a:ext cx="5149958" cy="720000"/>
          </a:xfrm>
          <a:prstGeom prst="roundRect">
            <a:avLst/>
          </a:prstGeom>
          <a:solidFill>
            <a:schemeClr val="bg1">
              <a:lumMod val="95000"/>
            </a:schemeClr>
          </a:solidFill>
          <a:ln w="31750">
            <a:solidFill>
              <a:schemeClr val="accent4"/>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latin typeface="Arial Nova" panose="020B0504020202020204" pitchFamily="34" charset="0"/>
                <a:hlinkClick r:id="rId15"/>
              </a:rPr>
              <a:t>JANinformation</a:t>
            </a:r>
            <a:endParaRPr lang="en-US" sz="2400" dirty="0">
              <a:latin typeface="Arial Nova" panose="020B0504020202020204" pitchFamily="34" charset="0"/>
            </a:endParaRPr>
          </a:p>
        </p:txBody>
      </p:sp>
      <p:sp>
        <p:nvSpPr>
          <p:cNvPr id="13" name="Slide Number Placeholder 12">
            <a:extLst>
              <a:ext uri="{FF2B5EF4-FFF2-40B4-BE49-F238E27FC236}">
                <a16:creationId xmlns:a16="http://schemas.microsoft.com/office/drawing/2014/main" id="{A9904C21-C363-6B5E-AA85-4498C1EAF8CC}"/>
              </a:ext>
              <a:ext uri="{C183D7F6-B498-43B3-948B-1728B52AA6E4}">
                <adec:decorative xmlns:adec="http://schemas.microsoft.com/office/drawing/2017/decorative" val="1"/>
              </a:ext>
            </a:extLst>
          </p:cNvPr>
          <p:cNvSpPr>
            <a:spLocks noGrp="1"/>
          </p:cNvSpPr>
          <p:nvPr>
            <p:ph type="sldNum" sz="quarter" idx="12"/>
          </p:nvPr>
        </p:nvSpPr>
        <p:spPr/>
        <p:txBody>
          <a:bodyPr/>
          <a:lstStyle/>
          <a:p>
            <a:fld id="{9FF96B15-8338-45D5-A943-561235072D66}" type="slidenum">
              <a:rPr lang="en-US" noProof="0" smtClean="0"/>
              <a:t>24</a:t>
            </a:fld>
            <a:endParaRPr lang="en-US" noProof="0" dirty="0"/>
          </a:p>
        </p:txBody>
      </p:sp>
      <p:sp>
        <p:nvSpPr>
          <p:cNvPr id="14" name="Slide Number Placeholder 12">
            <a:extLst>
              <a:ext uri="{FF2B5EF4-FFF2-40B4-BE49-F238E27FC236}">
                <a16:creationId xmlns:a16="http://schemas.microsoft.com/office/drawing/2014/main" id="{AE3903D8-2B0D-AABC-F6AA-792029DCBEC0}"/>
              </a:ext>
            </a:extLst>
          </p:cNvPr>
          <p:cNvSpPr txBox="1">
            <a:spLocks/>
          </p:cNvSpPr>
          <p:nvPr/>
        </p:nvSpPr>
        <p:spPr>
          <a:xfrm>
            <a:off x="10492987" y="6728444"/>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24</a:t>
            </a:fld>
            <a:endParaRPr lang="en-US" dirty="0"/>
          </a:p>
        </p:txBody>
      </p:sp>
    </p:spTree>
    <p:extLst>
      <p:ext uri="{BB962C8B-B14F-4D97-AF65-F5344CB8AC3E}">
        <p14:creationId xmlns:p14="http://schemas.microsoft.com/office/powerpoint/2010/main" val="2655301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2FAB637-953A-95A7-A923-70EC87C39608}"/>
              </a:ext>
            </a:extLst>
          </p:cNvPr>
          <p:cNvSpPr>
            <a:spLocks noGrp="1"/>
          </p:cNvSpPr>
          <p:nvPr>
            <p:ph type="title"/>
          </p:nvPr>
        </p:nvSpPr>
        <p:spPr/>
        <p:txBody>
          <a:bodyPr/>
          <a:lstStyle/>
          <a:p>
            <a:r>
              <a:rPr lang="en-US" sz="3200" dirty="0"/>
              <a:t>Thank you </a:t>
            </a:r>
            <a:br>
              <a:rPr lang="en-US" sz="3200" dirty="0"/>
            </a:br>
            <a:r>
              <a:rPr lang="en-US" sz="3200" dirty="0"/>
              <a:t>for attending!</a:t>
            </a:r>
            <a:br>
              <a:rPr lang="en-US" sz="3200" dirty="0"/>
            </a:br>
            <a:br>
              <a:rPr lang="en-US" dirty="0"/>
            </a:br>
            <a:r>
              <a:rPr lang="en-US" sz="2200" dirty="0"/>
              <a:t>Please complete the webcast evaluation</a:t>
            </a:r>
            <a:br>
              <a:rPr lang="en-US" sz="2200" dirty="0"/>
            </a:br>
            <a:br>
              <a:rPr lang="en-US" sz="2200" dirty="0"/>
            </a:br>
            <a:r>
              <a:rPr lang="en-US" sz="2200" dirty="0"/>
              <a:t>1 HR Certification Institute CEU is available after attending the </a:t>
            </a:r>
            <a:br>
              <a:rPr lang="en-US" sz="2200" dirty="0"/>
            </a:br>
            <a:r>
              <a:rPr lang="en-US" sz="2200" dirty="0"/>
              <a:t>live webcast (04/11/2024)</a:t>
            </a:r>
          </a:p>
        </p:txBody>
      </p:sp>
      <p:pic>
        <p:nvPicPr>
          <p:cNvPr id="15" name="Picture 14" descr="https://wvu.qualtrics.com/jfe/form/SV_9yvcms2rYUrebqu">
            <a:extLst>
              <a:ext uri="{FF2B5EF4-FFF2-40B4-BE49-F238E27FC236}">
                <a16:creationId xmlns:a16="http://schemas.microsoft.com/office/drawing/2014/main" id="{8F4A7273-A891-C523-5258-3DC1012BB2A2}"/>
              </a:ext>
            </a:extLst>
          </p:cNvPr>
          <p:cNvPicPr>
            <a:picLocks noChangeAspect="1"/>
          </p:cNvPicPr>
          <p:nvPr/>
        </p:nvPicPr>
        <p:blipFill>
          <a:blip r:embed="rId3"/>
          <a:srcRect/>
          <a:stretch/>
        </p:blipFill>
        <p:spPr>
          <a:xfrm>
            <a:off x="6237740" y="1371600"/>
            <a:ext cx="4114800" cy="4114800"/>
          </a:xfrm>
          <a:prstGeom prst="rect">
            <a:avLst/>
          </a:prstGeom>
        </p:spPr>
      </p:pic>
      <p:sp>
        <p:nvSpPr>
          <p:cNvPr id="8" name="Slide Number Placeholder 7">
            <a:extLst>
              <a:ext uri="{FF2B5EF4-FFF2-40B4-BE49-F238E27FC236}">
                <a16:creationId xmlns:a16="http://schemas.microsoft.com/office/drawing/2014/main" id="{CC100258-F19D-F221-2EF1-39789FF3F172}"/>
              </a:ext>
            </a:extLst>
          </p:cNvPr>
          <p:cNvSpPr>
            <a:spLocks noGrp="1"/>
          </p:cNvSpPr>
          <p:nvPr>
            <p:ph type="sldNum" sz="quarter" idx="12"/>
          </p:nvPr>
        </p:nvSpPr>
        <p:spPr/>
        <p:txBody>
          <a:bodyPr/>
          <a:lstStyle/>
          <a:p>
            <a:fld id="{9FF96B15-8338-45D5-A943-561235072D66}" type="slidenum">
              <a:rPr lang="en-US" noProof="0" smtClean="0"/>
              <a:t>25</a:t>
            </a:fld>
            <a:endParaRPr lang="en-US" noProof="0" dirty="0"/>
          </a:p>
        </p:txBody>
      </p:sp>
    </p:spTree>
    <p:extLst>
      <p:ext uri="{BB962C8B-B14F-4D97-AF65-F5344CB8AC3E}">
        <p14:creationId xmlns:p14="http://schemas.microsoft.com/office/powerpoint/2010/main" val="130887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8723-F88E-4F02-B1A9-D1224233BEEF}"/>
              </a:ext>
            </a:extLst>
          </p:cNvPr>
          <p:cNvSpPr>
            <a:spLocks noGrp="1"/>
          </p:cNvSpPr>
          <p:nvPr>
            <p:ph type="title"/>
          </p:nvPr>
        </p:nvSpPr>
        <p:spPr>
          <a:xfrm>
            <a:off x="1154953" y="973668"/>
            <a:ext cx="8761413" cy="706964"/>
          </a:xfrm>
        </p:spPr>
        <p:txBody>
          <a:bodyPr anchor="ctr">
            <a:normAutofit/>
          </a:bodyPr>
          <a:lstStyle/>
          <a:p>
            <a:r>
              <a:rPr lang="en-US" dirty="0"/>
              <a:t>Housekeeping</a:t>
            </a:r>
          </a:p>
        </p:txBody>
      </p:sp>
      <p:sp>
        <p:nvSpPr>
          <p:cNvPr id="7" name="Slide Number Placeholder 6">
            <a:extLst>
              <a:ext uri="{FF2B5EF4-FFF2-40B4-BE49-F238E27FC236}">
                <a16:creationId xmlns:a16="http://schemas.microsoft.com/office/drawing/2014/main" id="{6B48CA6F-C72D-F944-B10D-0504BB669B47}"/>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smtClean="0"/>
              <a:pPr>
                <a:spcAft>
                  <a:spcPts val="600"/>
                </a:spcAft>
              </a:pPr>
              <a:t>3</a:t>
            </a:fld>
            <a:endParaRPr lang="en-US" dirty="0"/>
          </a:p>
        </p:txBody>
      </p:sp>
      <p:graphicFrame>
        <p:nvGraphicFramePr>
          <p:cNvPr id="8" name="Content Placeholder 6" descr="Timeline placeholder ">
            <a:extLst>
              <a:ext uri="{FF2B5EF4-FFF2-40B4-BE49-F238E27FC236}">
                <a16:creationId xmlns:a16="http://schemas.microsoft.com/office/drawing/2014/main" id="{1E200075-8BD0-D14A-764B-DEA8FE7BDC22}"/>
              </a:ext>
            </a:extLst>
          </p:cNvPr>
          <p:cNvGraphicFramePr>
            <a:graphicFrameLocks/>
          </p:cNvGraphicFramePr>
          <p:nvPr>
            <p:extLst>
              <p:ext uri="{D42A27DB-BD31-4B8C-83A1-F6EECF244321}">
                <p14:modId xmlns:p14="http://schemas.microsoft.com/office/powerpoint/2010/main" val="469085040"/>
              </p:ext>
            </p:extLst>
          </p:nvPr>
        </p:nvGraphicFramePr>
        <p:xfrm>
          <a:off x="667236" y="2295526"/>
          <a:ext cx="10857528" cy="4114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87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C9D8D88-FDAF-ED75-77D4-4EBF411DEB86}"/>
              </a:ext>
            </a:extLst>
          </p:cNvPr>
          <p:cNvSpPr>
            <a:spLocks noGrp="1"/>
          </p:cNvSpPr>
          <p:nvPr>
            <p:ph type="title"/>
          </p:nvPr>
        </p:nvSpPr>
        <p:spPr/>
        <p:txBody>
          <a:bodyPr/>
          <a:lstStyle/>
          <a:p>
            <a:r>
              <a:rPr lang="en-US" sz="3600" dirty="0"/>
              <a:t>Agenda</a:t>
            </a:r>
          </a:p>
        </p:txBody>
      </p:sp>
      <p:sp>
        <p:nvSpPr>
          <p:cNvPr id="8" name="Slide Number Placeholder 7">
            <a:extLst>
              <a:ext uri="{FF2B5EF4-FFF2-40B4-BE49-F238E27FC236}">
                <a16:creationId xmlns:a16="http://schemas.microsoft.com/office/drawing/2014/main" id="{6BFE94BA-3077-010B-B7B5-15F5735CD514}"/>
              </a:ext>
            </a:extLst>
          </p:cNvPr>
          <p:cNvSpPr>
            <a:spLocks noGrp="1"/>
          </p:cNvSpPr>
          <p:nvPr>
            <p:ph type="sldNum" sz="quarter" idx="12"/>
          </p:nvPr>
        </p:nvSpPr>
        <p:spPr/>
        <p:txBody>
          <a:bodyPr/>
          <a:lstStyle/>
          <a:p>
            <a:fld id="{9FF96B15-8338-45D5-A943-561235072D66}" type="slidenum">
              <a:rPr lang="en-US" noProof="0" smtClean="0"/>
              <a:t>4</a:t>
            </a:fld>
            <a:endParaRPr lang="en-US" noProof="0" dirty="0"/>
          </a:p>
        </p:txBody>
      </p:sp>
      <p:sp>
        <p:nvSpPr>
          <p:cNvPr id="19" name="Content Placeholder 18">
            <a:extLst>
              <a:ext uri="{FF2B5EF4-FFF2-40B4-BE49-F238E27FC236}">
                <a16:creationId xmlns:a16="http://schemas.microsoft.com/office/drawing/2014/main" id="{EA76C27C-EFF2-C84E-65DC-6372C3D9AF5D}"/>
              </a:ext>
            </a:extLst>
          </p:cNvPr>
          <p:cNvSpPr>
            <a:spLocks noGrp="1"/>
          </p:cNvSpPr>
          <p:nvPr>
            <p:ph idx="1"/>
          </p:nvPr>
        </p:nvSpPr>
        <p:spPr>
          <a:xfrm>
            <a:off x="1154953" y="2468032"/>
            <a:ext cx="10330762" cy="3416300"/>
          </a:xfrm>
        </p:spPr>
        <p:txBody>
          <a:bodyPr>
            <a:normAutofit fontScale="92500" lnSpcReduction="20000"/>
          </a:bodyPr>
          <a:lstStyle/>
          <a:p>
            <a:pPr>
              <a:spcAft>
                <a:spcPts val="1200"/>
              </a:spcAft>
            </a:pPr>
            <a:r>
              <a:rPr lang="en-US" sz="2000" dirty="0">
                <a:solidFill>
                  <a:schemeClr val="tx1"/>
                </a:solidFill>
                <a:latin typeface="Arial Nova" panose="020B0504020202020204" pitchFamily="34" charset="0"/>
              </a:rPr>
              <a:t>Performance &amp; Conduct</a:t>
            </a:r>
          </a:p>
          <a:p>
            <a:pPr>
              <a:spcAft>
                <a:spcPts val="1200"/>
              </a:spcAft>
            </a:pPr>
            <a:r>
              <a:rPr lang="en-US" sz="2000" dirty="0">
                <a:solidFill>
                  <a:schemeClr val="tx1"/>
                </a:solidFill>
                <a:latin typeface="Arial Nova" panose="020B0504020202020204" pitchFamily="34" charset="0"/>
              </a:rPr>
              <a:t>Safety &amp; Direct Threat</a:t>
            </a:r>
          </a:p>
          <a:p>
            <a:pPr>
              <a:spcAft>
                <a:spcPts val="1200"/>
              </a:spcAft>
            </a:pPr>
            <a:r>
              <a:rPr lang="en-US" sz="2000" dirty="0">
                <a:solidFill>
                  <a:schemeClr val="tx1"/>
                </a:solidFill>
                <a:latin typeface="Arial Nova" panose="020B0504020202020204" pitchFamily="34" charset="0"/>
              </a:rPr>
              <a:t>Preserving Confidentiality</a:t>
            </a:r>
          </a:p>
          <a:p>
            <a:pPr>
              <a:spcAft>
                <a:spcPts val="1200"/>
              </a:spcAft>
            </a:pPr>
            <a:r>
              <a:rPr lang="en-US" sz="2000" dirty="0">
                <a:solidFill>
                  <a:schemeClr val="tx1"/>
                </a:solidFill>
                <a:latin typeface="Arial Nova" panose="020B0504020202020204" pitchFamily="34" charset="0"/>
              </a:rPr>
              <a:t>Leave</a:t>
            </a:r>
          </a:p>
          <a:p>
            <a:pPr>
              <a:spcAft>
                <a:spcPts val="1200"/>
              </a:spcAft>
            </a:pPr>
            <a:r>
              <a:rPr lang="en-US" sz="2000" dirty="0">
                <a:solidFill>
                  <a:schemeClr val="tx1"/>
                </a:solidFill>
                <a:latin typeface="Arial Nova" panose="020B0504020202020204" pitchFamily="34" charset="0"/>
              </a:rPr>
              <a:t>Communication</a:t>
            </a:r>
          </a:p>
          <a:p>
            <a:pPr>
              <a:spcAft>
                <a:spcPts val="1200"/>
              </a:spcAft>
            </a:pPr>
            <a:r>
              <a:rPr lang="en-US" sz="2000" dirty="0">
                <a:solidFill>
                  <a:schemeClr val="tx1"/>
                </a:solidFill>
                <a:latin typeface="Arial Nova" panose="020B0504020202020204" pitchFamily="34" charset="0"/>
              </a:rPr>
              <a:t>Medical Documentation</a:t>
            </a:r>
          </a:p>
          <a:p>
            <a:pPr>
              <a:spcAft>
                <a:spcPts val="1200"/>
              </a:spcAft>
            </a:pPr>
            <a:r>
              <a:rPr lang="en-US" sz="2000" dirty="0">
                <a:solidFill>
                  <a:schemeClr val="tx1"/>
                </a:solidFill>
                <a:latin typeface="Arial Nova" panose="020B0504020202020204" pitchFamily="34" charset="0"/>
              </a:rPr>
              <a:t>Q &amp; A </a:t>
            </a:r>
            <a:endParaRPr lang="en-US" sz="700" dirty="0"/>
          </a:p>
        </p:txBody>
      </p:sp>
    </p:spTree>
    <p:extLst>
      <p:ext uri="{BB962C8B-B14F-4D97-AF65-F5344CB8AC3E}">
        <p14:creationId xmlns:p14="http://schemas.microsoft.com/office/powerpoint/2010/main" val="419644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D2BB62-0DC8-3D27-76A2-4FEC7A842580}"/>
              </a:ext>
              <a:ext uri="{C183D7F6-B498-43B3-948B-1728B52AA6E4}">
                <adec:decorative xmlns:adec="http://schemas.microsoft.com/office/drawing/2017/decorative" val="1"/>
              </a:ext>
            </a:extLst>
          </p:cNvPr>
          <p:cNvPicPr>
            <a:picLocks noChangeAspect="1"/>
          </p:cNvPicPr>
          <p:nvPr/>
        </p:nvPicPr>
        <p:blipFill>
          <a:blip r:embed="rId3"/>
          <a:srcRect l="14536" r="14536"/>
          <a:stretch/>
        </p:blipFill>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a:noFill/>
        </p:spPr>
      </p:pic>
      <p:sp>
        <p:nvSpPr>
          <p:cNvPr id="8" name="Title 7">
            <a:extLst>
              <a:ext uri="{FF2B5EF4-FFF2-40B4-BE49-F238E27FC236}">
                <a16:creationId xmlns:a16="http://schemas.microsoft.com/office/drawing/2014/main" id="{0622043E-27CD-FD25-3006-7514383582E8}"/>
              </a:ext>
            </a:extLst>
          </p:cNvPr>
          <p:cNvSpPr>
            <a:spLocks noGrp="1"/>
          </p:cNvSpPr>
          <p:nvPr>
            <p:ph type="title"/>
          </p:nvPr>
        </p:nvSpPr>
        <p:spPr>
          <a:xfrm>
            <a:off x="622964" y="641280"/>
            <a:ext cx="4942093" cy="1305507"/>
          </a:xfrm>
        </p:spPr>
        <p:txBody>
          <a:bodyPr anchor="b">
            <a:normAutofit/>
          </a:bodyPr>
          <a:lstStyle/>
          <a:p>
            <a:r>
              <a:rPr lang="en-US" sz="3600" dirty="0"/>
              <a:t>Mental Health: Common Limitations</a:t>
            </a:r>
            <a:endParaRPr lang="en-US" sz="3200" dirty="0"/>
          </a:p>
        </p:txBody>
      </p:sp>
      <p:sp>
        <p:nvSpPr>
          <p:cNvPr id="4" name="Slide Number Placeholder 3">
            <a:extLst>
              <a:ext uri="{FF2B5EF4-FFF2-40B4-BE49-F238E27FC236}">
                <a16:creationId xmlns:a16="http://schemas.microsoft.com/office/drawing/2014/main" id="{407D2063-913E-C14A-F536-6A492B87CE0D}"/>
              </a:ext>
            </a:extLst>
          </p:cNvPr>
          <p:cNvSpPr>
            <a:spLocks noGrp="1"/>
          </p:cNvSpPr>
          <p:nvPr>
            <p:ph type="sldNum" sz="quarter" idx="12"/>
          </p:nvPr>
        </p:nvSpPr>
        <p:spPr>
          <a:xfrm>
            <a:off x="10380372" y="1"/>
            <a:ext cx="745974" cy="478879"/>
          </a:xfrm>
        </p:spPr>
        <p:txBody>
          <a:bodyPr anchor="b">
            <a:normAutofit lnSpcReduction="10000"/>
          </a:bodyPr>
          <a:lstStyle/>
          <a:p>
            <a:pPr>
              <a:spcAft>
                <a:spcPts val="600"/>
              </a:spcAft>
            </a:pPr>
            <a:fld id="{9FF96B15-8338-45D5-A943-561235072D66}" type="slidenum">
              <a:rPr lang="en-US" noProof="0" smtClean="0"/>
              <a:pPr>
                <a:spcAft>
                  <a:spcPts val="600"/>
                </a:spcAft>
              </a:pPr>
              <a:t>5</a:t>
            </a:fld>
            <a:endParaRPr lang="en-US" noProof="0" dirty="0"/>
          </a:p>
        </p:txBody>
      </p:sp>
      <p:sp>
        <p:nvSpPr>
          <p:cNvPr id="2" name="Content Placeholder 2">
            <a:extLst>
              <a:ext uri="{FF2B5EF4-FFF2-40B4-BE49-F238E27FC236}">
                <a16:creationId xmlns:a16="http://schemas.microsoft.com/office/drawing/2014/main" id="{DCC13844-D9A0-FD54-F3ED-C9F706329348}"/>
              </a:ext>
            </a:extLst>
          </p:cNvPr>
          <p:cNvSpPr txBox="1">
            <a:spLocks/>
          </p:cNvSpPr>
          <p:nvPr/>
        </p:nvSpPr>
        <p:spPr>
          <a:xfrm>
            <a:off x="829741" y="2045109"/>
            <a:ext cx="4283033" cy="404568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90000"/>
              </a:lnSpc>
              <a:buClr>
                <a:schemeClr val="bg1"/>
              </a:buClr>
            </a:pPr>
            <a:r>
              <a:rPr lang="en-US" sz="1900" dirty="0">
                <a:solidFill>
                  <a:schemeClr val="bg1"/>
                </a:solidFill>
                <a:latin typeface="Arial Nova" panose="020B0504020202020204" pitchFamily="34" charset="0"/>
              </a:rPr>
              <a:t>Panic</a:t>
            </a:r>
          </a:p>
          <a:p>
            <a:pPr>
              <a:lnSpc>
                <a:spcPct val="90000"/>
              </a:lnSpc>
              <a:buClr>
                <a:schemeClr val="bg1"/>
              </a:buClr>
              <a:defRPr/>
            </a:pPr>
            <a:r>
              <a:rPr lang="en-US" sz="1900" dirty="0">
                <a:solidFill>
                  <a:schemeClr val="bg1"/>
                </a:solidFill>
                <a:latin typeface="Arial Nova" panose="020B0504020202020204" pitchFamily="34" charset="0"/>
              </a:rPr>
              <a:t>Memory</a:t>
            </a:r>
          </a:p>
          <a:p>
            <a:pPr>
              <a:lnSpc>
                <a:spcPct val="90000"/>
              </a:lnSpc>
              <a:buClr>
                <a:schemeClr val="bg1"/>
              </a:buClr>
              <a:defRPr/>
            </a:pPr>
            <a:r>
              <a:rPr lang="en-US" sz="1900" dirty="0">
                <a:solidFill>
                  <a:schemeClr val="bg1"/>
                </a:solidFill>
                <a:latin typeface="Arial Nova" panose="020B0504020202020204" pitchFamily="34" charset="0"/>
              </a:rPr>
              <a:t>Learning</a:t>
            </a:r>
          </a:p>
          <a:p>
            <a:pPr>
              <a:lnSpc>
                <a:spcPct val="90000"/>
              </a:lnSpc>
              <a:buClr>
                <a:schemeClr val="bg1"/>
              </a:buClr>
            </a:pPr>
            <a:r>
              <a:rPr lang="en-US" altLang="en-US" sz="1900" dirty="0">
                <a:solidFill>
                  <a:schemeClr val="bg1"/>
                </a:solidFill>
                <a:latin typeface="Arial Nova" panose="020B0504020202020204" pitchFamily="34" charset="0"/>
              </a:rPr>
              <a:t>Attendance</a:t>
            </a:r>
          </a:p>
          <a:p>
            <a:pPr>
              <a:lnSpc>
                <a:spcPct val="90000"/>
              </a:lnSpc>
              <a:buClr>
                <a:schemeClr val="bg1"/>
              </a:buClr>
              <a:defRPr/>
            </a:pPr>
            <a:r>
              <a:rPr lang="en-US" sz="1900" dirty="0">
                <a:solidFill>
                  <a:schemeClr val="bg1"/>
                </a:solidFill>
                <a:latin typeface="Arial Nova" panose="020B0504020202020204" pitchFamily="34" charset="0"/>
              </a:rPr>
              <a:t>Organization</a:t>
            </a:r>
          </a:p>
          <a:p>
            <a:pPr>
              <a:lnSpc>
                <a:spcPct val="90000"/>
              </a:lnSpc>
              <a:buClr>
                <a:schemeClr val="bg1"/>
              </a:buClr>
              <a:defRPr/>
            </a:pPr>
            <a:r>
              <a:rPr lang="en-US" sz="1900" dirty="0">
                <a:solidFill>
                  <a:schemeClr val="bg1"/>
                </a:solidFill>
                <a:latin typeface="Arial Nova" panose="020B0504020202020204" pitchFamily="34" charset="0"/>
              </a:rPr>
              <a:t>Concentration</a:t>
            </a:r>
          </a:p>
          <a:p>
            <a:pPr>
              <a:lnSpc>
                <a:spcPct val="90000"/>
              </a:lnSpc>
              <a:buClr>
                <a:schemeClr val="bg1"/>
              </a:buClr>
              <a:defRPr/>
            </a:pPr>
            <a:r>
              <a:rPr lang="en-US" altLang="en-US" sz="1900" dirty="0">
                <a:solidFill>
                  <a:schemeClr val="bg1"/>
                </a:solidFill>
                <a:latin typeface="Arial Nova" panose="020B0504020202020204" pitchFamily="34" charset="0"/>
              </a:rPr>
              <a:t>Time management</a:t>
            </a:r>
          </a:p>
          <a:p>
            <a:pPr>
              <a:lnSpc>
                <a:spcPct val="90000"/>
              </a:lnSpc>
              <a:buClr>
                <a:schemeClr val="bg1"/>
              </a:buClr>
              <a:defRPr/>
            </a:pPr>
            <a:r>
              <a:rPr lang="en-US" altLang="en-US" sz="1900" dirty="0">
                <a:solidFill>
                  <a:schemeClr val="bg1"/>
                </a:solidFill>
                <a:latin typeface="Arial Nova" panose="020B0504020202020204" pitchFamily="34" charset="0"/>
              </a:rPr>
              <a:t>Sleep disturbances</a:t>
            </a:r>
          </a:p>
          <a:p>
            <a:pPr>
              <a:lnSpc>
                <a:spcPct val="90000"/>
              </a:lnSpc>
              <a:buClr>
                <a:schemeClr val="bg1"/>
              </a:buClr>
              <a:defRPr/>
            </a:pPr>
            <a:r>
              <a:rPr lang="en-US" altLang="en-US" sz="1900" dirty="0">
                <a:solidFill>
                  <a:schemeClr val="bg1"/>
                </a:solidFill>
                <a:latin typeface="Arial Nova" panose="020B0504020202020204" pitchFamily="34" charset="0"/>
              </a:rPr>
              <a:t>Working effectively</a:t>
            </a:r>
          </a:p>
          <a:p>
            <a:pPr>
              <a:lnSpc>
                <a:spcPct val="90000"/>
              </a:lnSpc>
              <a:buClr>
                <a:schemeClr val="bg1"/>
              </a:buClr>
              <a:defRPr/>
            </a:pPr>
            <a:r>
              <a:rPr lang="en-US" altLang="en-US" sz="1900" dirty="0">
                <a:solidFill>
                  <a:schemeClr val="bg1"/>
                </a:solidFill>
                <a:latin typeface="Arial Nova" panose="020B0504020202020204" pitchFamily="34" charset="0"/>
              </a:rPr>
              <a:t>Coworker interaction</a:t>
            </a:r>
          </a:p>
          <a:p>
            <a:pPr>
              <a:lnSpc>
                <a:spcPct val="90000"/>
              </a:lnSpc>
              <a:buClr>
                <a:schemeClr val="bg1"/>
              </a:buClr>
              <a:defRPr/>
            </a:pPr>
            <a:r>
              <a:rPr lang="en-US" altLang="en-US" sz="1900" dirty="0">
                <a:solidFill>
                  <a:schemeClr val="bg1"/>
                </a:solidFill>
                <a:latin typeface="Arial Nova" panose="020B0504020202020204" pitchFamily="34" charset="0"/>
              </a:rPr>
              <a:t>Stress/emotions management</a:t>
            </a:r>
          </a:p>
        </p:txBody>
      </p:sp>
    </p:spTree>
    <p:extLst>
      <p:ext uri="{BB962C8B-B14F-4D97-AF65-F5344CB8AC3E}">
        <p14:creationId xmlns:p14="http://schemas.microsoft.com/office/powerpoint/2010/main" val="424204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a:xfrm>
            <a:off x="1154953" y="1078041"/>
            <a:ext cx="10288494" cy="706964"/>
          </a:xfrm>
        </p:spPr>
        <p:txBody>
          <a:bodyPr/>
          <a:lstStyle/>
          <a:p>
            <a:r>
              <a:rPr lang="en-US" dirty="0"/>
              <a:t>Performance and Conduct Standards</a:t>
            </a:r>
          </a:p>
        </p:txBody>
      </p:sp>
      <p:sp>
        <p:nvSpPr>
          <p:cNvPr id="3" name="Content Placeholder 2">
            <a:extLst>
              <a:ext uri="{FF2B5EF4-FFF2-40B4-BE49-F238E27FC236}">
                <a16:creationId xmlns:a16="http://schemas.microsoft.com/office/drawing/2014/main" id="{893D573B-309B-0CF2-A9A7-EFC89F54AF8E}"/>
              </a:ext>
            </a:extLst>
          </p:cNvPr>
          <p:cNvSpPr>
            <a:spLocks noGrp="1"/>
          </p:cNvSpPr>
          <p:nvPr>
            <p:ph idx="1"/>
          </p:nvPr>
        </p:nvSpPr>
        <p:spPr>
          <a:xfrm>
            <a:off x="1154953" y="2325758"/>
            <a:ext cx="10566497" cy="3721082"/>
          </a:xfrm>
        </p:spPr>
        <p:txBody>
          <a:bodyPr>
            <a:noAutofit/>
          </a:bodyPr>
          <a:lstStyle/>
          <a:p>
            <a:pPr marL="0" indent="0">
              <a:spcAft>
                <a:spcPts val="600"/>
              </a:spcAft>
              <a:buNone/>
            </a:pPr>
            <a:r>
              <a:rPr lang="en-US" sz="2000" b="1" dirty="0">
                <a:solidFill>
                  <a:schemeClr val="tx1"/>
                </a:solidFill>
                <a:latin typeface="Arial Nova" panose="020B0504020202020204" pitchFamily="34" charset="0"/>
              </a:rPr>
              <a:t>Americans with Disabilities Act (ADA):</a:t>
            </a:r>
          </a:p>
          <a:p>
            <a:pPr marL="0" indent="0">
              <a:spcAft>
                <a:spcPts val="600"/>
              </a:spcAft>
              <a:buNone/>
            </a:pPr>
            <a:r>
              <a:rPr lang="en-US" dirty="0">
                <a:solidFill>
                  <a:schemeClr val="tx1"/>
                </a:solidFill>
                <a:latin typeface="Arial Nova" panose="020B0504020202020204" pitchFamily="34" charset="0"/>
              </a:rPr>
              <a:t>Performance Standards:</a:t>
            </a:r>
          </a:p>
          <a:p>
            <a:pPr>
              <a:spcAft>
                <a:spcPts val="600"/>
              </a:spcAft>
            </a:pPr>
            <a:r>
              <a:rPr lang="en-US" sz="1600" dirty="0">
                <a:solidFill>
                  <a:schemeClr val="tx1"/>
                </a:solidFill>
                <a:latin typeface="Arial Nova" panose="020B0504020202020204" pitchFamily="34" charset="0"/>
              </a:rPr>
              <a:t>Should be uniformly applied to all employees</a:t>
            </a:r>
          </a:p>
          <a:p>
            <a:pPr>
              <a:spcAft>
                <a:spcPts val="600"/>
              </a:spcAft>
            </a:pPr>
            <a:r>
              <a:rPr lang="en-US" sz="1600" dirty="0">
                <a:solidFill>
                  <a:schemeClr val="tx1"/>
                </a:solidFill>
                <a:latin typeface="Arial Nova" panose="020B0504020202020204" pitchFamily="34" charset="0"/>
              </a:rPr>
              <a:t>Do not have to lower as an accommodation</a:t>
            </a:r>
          </a:p>
          <a:p>
            <a:pPr>
              <a:spcAft>
                <a:spcPts val="600"/>
              </a:spcAft>
            </a:pPr>
            <a:r>
              <a:rPr lang="en-US" sz="1600" dirty="0">
                <a:solidFill>
                  <a:schemeClr val="tx1"/>
                </a:solidFill>
                <a:latin typeface="Arial Nova" panose="020B0504020202020204" pitchFamily="34" charset="0"/>
              </a:rPr>
              <a:t>Must consider accommodations</a:t>
            </a:r>
          </a:p>
          <a:p>
            <a:pPr marL="0" indent="0">
              <a:spcAft>
                <a:spcPts val="600"/>
              </a:spcAft>
              <a:buNone/>
            </a:pPr>
            <a:r>
              <a:rPr lang="en-US" dirty="0">
                <a:solidFill>
                  <a:schemeClr val="tx1"/>
                </a:solidFill>
                <a:latin typeface="Arial Nova" panose="020B0504020202020204" pitchFamily="34" charset="0"/>
              </a:rPr>
              <a:t>Conduct Standards:</a:t>
            </a:r>
          </a:p>
          <a:p>
            <a:pPr>
              <a:spcAft>
                <a:spcPts val="600"/>
              </a:spcAft>
            </a:pPr>
            <a:r>
              <a:rPr lang="en-US" sz="1600" dirty="0">
                <a:solidFill>
                  <a:schemeClr val="tx1"/>
                </a:solidFill>
                <a:latin typeface="Arial Nova" panose="020B0504020202020204" pitchFamily="34" charset="0"/>
              </a:rPr>
              <a:t>Should be uniformly applied to all employees</a:t>
            </a:r>
          </a:p>
          <a:p>
            <a:pPr>
              <a:spcAft>
                <a:spcPts val="600"/>
              </a:spcAft>
            </a:pPr>
            <a:r>
              <a:rPr lang="en-US" sz="1600" dirty="0">
                <a:solidFill>
                  <a:schemeClr val="tx1"/>
                </a:solidFill>
                <a:latin typeface="Arial Nova" panose="020B0504020202020204" pitchFamily="34" charset="0"/>
              </a:rPr>
              <a:t>If employee with disability cannot comply, must be job-related and consistent with business necessity</a:t>
            </a:r>
          </a:p>
          <a:p>
            <a:pPr>
              <a:spcAft>
                <a:spcPts val="600"/>
              </a:spcAft>
            </a:pPr>
            <a:r>
              <a:rPr lang="en-US" sz="1600" dirty="0">
                <a:solidFill>
                  <a:schemeClr val="tx1"/>
                </a:solidFill>
                <a:latin typeface="Arial Nova" panose="020B0504020202020204" pitchFamily="34" charset="0"/>
              </a:rPr>
              <a:t>Must consider accommodations</a:t>
            </a:r>
          </a:p>
        </p:txBody>
      </p:sp>
      <p:sp>
        <p:nvSpPr>
          <p:cNvPr id="6" name="TextBox 5">
            <a:extLst>
              <a:ext uri="{FF2B5EF4-FFF2-40B4-BE49-F238E27FC236}">
                <a16:creationId xmlns:a16="http://schemas.microsoft.com/office/drawing/2014/main" id="{9673D077-EB8F-C92F-B416-87B89078C2D3}"/>
              </a:ext>
            </a:extLst>
          </p:cNvPr>
          <p:cNvSpPr txBox="1"/>
          <p:nvPr/>
        </p:nvSpPr>
        <p:spPr>
          <a:xfrm>
            <a:off x="880280" y="6418316"/>
            <a:ext cx="9881419" cy="338554"/>
          </a:xfrm>
          <a:prstGeom prst="rect">
            <a:avLst/>
          </a:prstGeom>
          <a:noFill/>
        </p:spPr>
        <p:txBody>
          <a:bodyPr wrap="square">
            <a:spAutoFit/>
          </a:bodyPr>
          <a:lstStyle/>
          <a:p>
            <a:pPr marL="324000" lvl="1" indent="0">
              <a:buNone/>
            </a:pPr>
            <a:r>
              <a:rPr lang="en-US" sz="1600" b="0" dirty="0">
                <a:solidFill>
                  <a:srgbClr val="0070C0"/>
                </a:solidFill>
                <a:latin typeface="Arial Nova" panose="020B0504020202020204" pitchFamily="34" charset="0"/>
                <a:hlinkClick r:id="rId3">
                  <a:extLst>
                    <a:ext uri="{A12FA001-AC4F-418D-AE19-62706E023703}">
                      <ahyp:hlinkClr xmlns:ahyp="http://schemas.microsoft.com/office/drawing/2018/hyperlinkcolor" val="tx"/>
                    </a:ext>
                  </a:extLst>
                </a:hlinkClick>
              </a:rPr>
              <a:t>The ADA: Applying Performance and Conduct Standards to Employees with Disabilities</a:t>
            </a:r>
            <a:endParaRPr lang="en-US" sz="1600" b="0" dirty="0">
              <a:latin typeface="Arial Nova" panose="020B0504020202020204" pitchFamily="34" charset="0"/>
            </a:endParaRP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a:lstStyle/>
          <a:p>
            <a:fld id="{9FF96B15-8338-45D5-A943-561235072D66}" type="slidenum">
              <a:rPr lang="en-US" noProof="0" smtClean="0"/>
              <a:t>6</a:t>
            </a:fld>
            <a:endParaRPr lang="en-US" noProof="0" dirty="0"/>
          </a:p>
        </p:txBody>
      </p:sp>
    </p:spTree>
    <p:extLst>
      <p:ext uri="{BB962C8B-B14F-4D97-AF65-F5344CB8AC3E}">
        <p14:creationId xmlns:p14="http://schemas.microsoft.com/office/powerpoint/2010/main" val="135538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78C3-DF51-C715-4A57-3BA9134CEC36}"/>
              </a:ext>
            </a:extLst>
          </p:cNvPr>
          <p:cNvSpPr>
            <a:spLocks noGrp="1"/>
          </p:cNvSpPr>
          <p:nvPr>
            <p:ph type="title"/>
          </p:nvPr>
        </p:nvSpPr>
        <p:spPr>
          <a:xfrm>
            <a:off x="1145342" y="1067798"/>
            <a:ext cx="10284658" cy="706964"/>
          </a:xfrm>
        </p:spPr>
        <p:txBody>
          <a:bodyPr/>
          <a:lstStyle/>
          <a:p>
            <a:r>
              <a:rPr lang="en-US" dirty="0"/>
              <a:t>Performance Examples</a:t>
            </a:r>
          </a:p>
        </p:txBody>
      </p:sp>
      <p:sp>
        <p:nvSpPr>
          <p:cNvPr id="4" name="Slide Number Placeholder 3">
            <a:extLst>
              <a:ext uri="{FF2B5EF4-FFF2-40B4-BE49-F238E27FC236}">
                <a16:creationId xmlns:a16="http://schemas.microsoft.com/office/drawing/2014/main" id="{D15FC838-2E25-BD94-4EDC-73F34A9429BF}"/>
              </a:ext>
            </a:extLst>
          </p:cNvPr>
          <p:cNvSpPr>
            <a:spLocks noGrp="1"/>
          </p:cNvSpPr>
          <p:nvPr>
            <p:ph type="sldNum" sz="quarter" idx="12"/>
          </p:nvPr>
        </p:nvSpPr>
        <p:spPr/>
        <p:txBody>
          <a:bodyPr/>
          <a:lstStyle/>
          <a:p>
            <a:fld id="{9FF96B15-8338-45D5-A943-561235072D66}" type="slidenum">
              <a:rPr lang="en-US" noProof="0" smtClean="0"/>
              <a:t>7</a:t>
            </a:fld>
            <a:endParaRPr lang="en-US" noProof="0" dirty="0"/>
          </a:p>
        </p:txBody>
      </p:sp>
      <p:sp>
        <p:nvSpPr>
          <p:cNvPr id="7" name="Content Placeholder 6">
            <a:extLst>
              <a:ext uri="{FF2B5EF4-FFF2-40B4-BE49-F238E27FC236}">
                <a16:creationId xmlns:a16="http://schemas.microsoft.com/office/drawing/2014/main" id="{2059D4F5-3566-2AB7-4538-F178F19BFCA1}"/>
              </a:ext>
            </a:extLst>
          </p:cNvPr>
          <p:cNvSpPr>
            <a:spLocks noGrp="1"/>
          </p:cNvSpPr>
          <p:nvPr>
            <p:ph idx="1"/>
          </p:nvPr>
        </p:nvSpPr>
        <p:spPr>
          <a:xfrm>
            <a:off x="1154954" y="2603500"/>
            <a:ext cx="5875765" cy="4091940"/>
          </a:xfrm>
        </p:spPr>
        <p:txBody>
          <a:bodyPr>
            <a:normAutofit fontScale="92500" lnSpcReduction="10000"/>
          </a:bodyPr>
          <a:lstStyle/>
          <a:p>
            <a:r>
              <a:rPr lang="en-US" sz="2400" dirty="0">
                <a:solidFill>
                  <a:schemeClr val="tx1"/>
                </a:solidFill>
                <a:latin typeface="Arial Nova" panose="020B0504020202020204" pitchFamily="34" charset="0"/>
              </a:rPr>
              <a:t>Pat’s employer requests a meeting to talk about some recent performance issues. Pat is surprised. They didn’t realize their performance was as low as the employer is stating. </a:t>
            </a:r>
          </a:p>
          <a:p>
            <a:endParaRPr lang="en-US" sz="2400" dirty="0">
              <a:solidFill>
                <a:schemeClr val="tx1"/>
              </a:solidFill>
              <a:latin typeface="Arial Nova" panose="020B0504020202020204" pitchFamily="34" charset="0"/>
            </a:endParaRPr>
          </a:p>
          <a:p>
            <a:r>
              <a:rPr lang="en-US" sz="2400" dirty="0">
                <a:solidFill>
                  <a:schemeClr val="tx1"/>
                </a:solidFill>
                <a:latin typeface="Arial Nova" panose="020B0504020202020204" pitchFamily="34" charset="0"/>
              </a:rPr>
              <a:t>Jack, an employee who worked for an online catalog retailer, was having difficulty with serving customers over the phone and asked for a reassignment to a position where he did not have to talk to people but could do online chats and emails.</a:t>
            </a:r>
          </a:p>
        </p:txBody>
      </p:sp>
      <p:pic>
        <p:nvPicPr>
          <p:cNvPr id="10" name="Picture 9">
            <a:extLst>
              <a:ext uri="{FF2B5EF4-FFF2-40B4-BE49-F238E27FC236}">
                <a16:creationId xmlns:a16="http://schemas.microsoft.com/office/drawing/2014/main" id="{BE4B9228-B750-A7F0-6CB4-A369F1FB4539}"/>
              </a:ext>
              <a:ext uri="{C183D7F6-B498-43B3-948B-1728B52AA6E4}">
                <adec:decorative xmlns:adec="http://schemas.microsoft.com/office/drawing/2017/decorative" val="1"/>
              </a:ext>
            </a:extLst>
          </p:cNvPr>
          <p:cNvPicPr>
            <a:picLocks noChangeAspect="1"/>
          </p:cNvPicPr>
          <p:nvPr/>
        </p:nvPicPr>
        <p:blipFill rotWithShape="1">
          <a:blip r:embed="rId2"/>
          <a:srcRect l="16697" r="8577"/>
          <a:stretch/>
        </p:blipFill>
        <p:spPr>
          <a:xfrm>
            <a:off x="7711440" y="2389823"/>
            <a:ext cx="3972560" cy="3548256"/>
          </a:xfrm>
          <a:prstGeom prst="rect">
            <a:avLst/>
          </a:prstGeom>
        </p:spPr>
      </p:pic>
    </p:spTree>
    <p:extLst>
      <p:ext uri="{BB962C8B-B14F-4D97-AF65-F5344CB8AC3E}">
        <p14:creationId xmlns:p14="http://schemas.microsoft.com/office/powerpoint/2010/main" val="67338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A111-36F4-ABE0-AD89-269502937168}"/>
              </a:ext>
            </a:extLst>
          </p:cNvPr>
          <p:cNvSpPr>
            <a:spLocks noGrp="1"/>
          </p:cNvSpPr>
          <p:nvPr>
            <p:ph type="title"/>
          </p:nvPr>
        </p:nvSpPr>
        <p:spPr/>
        <p:txBody>
          <a:bodyPr/>
          <a:lstStyle/>
          <a:p>
            <a:r>
              <a:rPr lang="en-US" dirty="0"/>
              <a:t>Conduct Examples</a:t>
            </a:r>
          </a:p>
        </p:txBody>
      </p:sp>
      <p:sp>
        <p:nvSpPr>
          <p:cNvPr id="3" name="Content Placeholder 2">
            <a:extLst>
              <a:ext uri="{FF2B5EF4-FFF2-40B4-BE49-F238E27FC236}">
                <a16:creationId xmlns:a16="http://schemas.microsoft.com/office/drawing/2014/main" id="{7D94FAB4-9B7D-0917-AEE3-6CAD1810CE1B}"/>
              </a:ext>
            </a:extLst>
          </p:cNvPr>
          <p:cNvSpPr>
            <a:spLocks noGrp="1"/>
          </p:cNvSpPr>
          <p:nvPr>
            <p:ph idx="1"/>
          </p:nvPr>
        </p:nvSpPr>
        <p:spPr>
          <a:xfrm>
            <a:off x="4734560" y="2540317"/>
            <a:ext cx="6974339" cy="3416300"/>
          </a:xfrm>
        </p:spPr>
        <p:txBody>
          <a:bodyPr>
            <a:normAutofit/>
          </a:bodyPr>
          <a:lstStyle/>
          <a:p>
            <a:r>
              <a:rPr lang="en-US" sz="2200" dirty="0">
                <a:solidFill>
                  <a:schemeClr val="tx1"/>
                </a:solidFill>
                <a:latin typeface="Arial Nova" panose="020B0504020202020204" pitchFamily="34" charset="0"/>
              </a:rPr>
              <a:t>After a few uncharacteristic outbursts, Jai rigged up makeshift partitions out of mailing boxes around his centrally located desk. His supervisor determined it was time to speak with him about his actions. </a:t>
            </a:r>
          </a:p>
          <a:p>
            <a:endParaRPr lang="en-US" sz="2200" dirty="0">
              <a:solidFill>
                <a:schemeClr val="tx1"/>
              </a:solidFill>
              <a:latin typeface="Arial Nova" panose="020B0504020202020204" pitchFamily="34" charset="0"/>
            </a:endParaRPr>
          </a:p>
          <a:p>
            <a:r>
              <a:rPr lang="en-US" sz="2200" dirty="0">
                <a:solidFill>
                  <a:schemeClr val="tx1"/>
                </a:solidFill>
                <a:latin typeface="Arial Nova" panose="020B0504020202020204" pitchFamily="34" charset="0"/>
              </a:rPr>
              <a:t>Al is extremely upset because his employer has written him up for being late. His next occurrence will result in termination. </a:t>
            </a:r>
          </a:p>
        </p:txBody>
      </p:sp>
      <p:sp>
        <p:nvSpPr>
          <p:cNvPr id="4" name="Slide Number Placeholder 3">
            <a:extLst>
              <a:ext uri="{FF2B5EF4-FFF2-40B4-BE49-F238E27FC236}">
                <a16:creationId xmlns:a16="http://schemas.microsoft.com/office/drawing/2014/main" id="{81C2DD4A-ACC6-7DB0-6F23-FDC8672F8D9C}"/>
              </a:ext>
            </a:extLst>
          </p:cNvPr>
          <p:cNvSpPr>
            <a:spLocks noGrp="1"/>
          </p:cNvSpPr>
          <p:nvPr>
            <p:ph type="sldNum" sz="quarter" idx="12"/>
          </p:nvPr>
        </p:nvSpPr>
        <p:spPr/>
        <p:txBody>
          <a:bodyPr/>
          <a:lstStyle/>
          <a:p>
            <a:fld id="{9FF96B15-8338-45D5-A943-561235072D66}" type="slidenum">
              <a:rPr lang="en-US" noProof="0" smtClean="0"/>
              <a:t>8</a:t>
            </a:fld>
            <a:endParaRPr lang="en-US" noProof="0" dirty="0"/>
          </a:p>
        </p:txBody>
      </p:sp>
      <p:pic>
        <p:nvPicPr>
          <p:cNvPr id="6" name="Picture 5">
            <a:extLst>
              <a:ext uri="{FF2B5EF4-FFF2-40B4-BE49-F238E27FC236}">
                <a16:creationId xmlns:a16="http://schemas.microsoft.com/office/drawing/2014/main" id="{C27DAAD8-A434-62CE-6FB7-7BD96DE359C1}"/>
              </a:ext>
              <a:ext uri="{C183D7F6-B498-43B3-948B-1728B52AA6E4}">
                <adec:decorative xmlns:adec="http://schemas.microsoft.com/office/drawing/2017/decorative" val="1"/>
              </a:ext>
            </a:extLst>
          </p:cNvPr>
          <p:cNvPicPr>
            <a:picLocks noChangeAspect="1"/>
          </p:cNvPicPr>
          <p:nvPr/>
        </p:nvPicPr>
        <p:blipFill rotWithShape="1">
          <a:blip r:embed="rId2"/>
          <a:srcRect l="8901" r="15750"/>
          <a:stretch/>
        </p:blipFill>
        <p:spPr>
          <a:xfrm>
            <a:off x="483101" y="2477135"/>
            <a:ext cx="4023360" cy="3542665"/>
          </a:xfrm>
          <a:prstGeom prst="rect">
            <a:avLst/>
          </a:prstGeom>
        </p:spPr>
      </p:pic>
    </p:spTree>
    <p:extLst>
      <p:ext uri="{BB962C8B-B14F-4D97-AF65-F5344CB8AC3E}">
        <p14:creationId xmlns:p14="http://schemas.microsoft.com/office/powerpoint/2010/main" val="328211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064A-7531-F6C4-D97B-3290423C6CAA}"/>
              </a:ext>
            </a:extLst>
          </p:cNvPr>
          <p:cNvSpPr>
            <a:spLocks noGrp="1"/>
          </p:cNvSpPr>
          <p:nvPr>
            <p:ph type="title"/>
          </p:nvPr>
        </p:nvSpPr>
        <p:spPr/>
        <p:txBody>
          <a:bodyPr/>
          <a:lstStyle/>
          <a:p>
            <a:r>
              <a:rPr lang="en-US" dirty="0"/>
              <a:t>Ensuring Safety/Direct Threat</a:t>
            </a:r>
          </a:p>
        </p:txBody>
      </p:sp>
      <p:sp>
        <p:nvSpPr>
          <p:cNvPr id="3" name="Content Placeholder 2">
            <a:extLst>
              <a:ext uri="{FF2B5EF4-FFF2-40B4-BE49-F238E27FC236}">
                <a16:creationId xmlns:a16="http://schemas.microsoft.com/office/drawing/2014/main" id="{DB6096BF-2B85-4174-E1FC-160D187573CD}"/>
              </a:ext>
            </a:extLst>
          </p:cNvPr>
          <p:cNvSpPr>
            <a:spLocks noGrp="1"/>
          </p:cNvSpPr>
          <p:nvPr>
            <p:ph idx="1"/>
          </p:nvPr>
        </p:nvSpPr>
        <p:spPr>
          <a:xfrm>
            <a:off x="1154954" y="2425149"/>
            <a:ext cx="9778089" cy="4359110"/>
          </a:xfrm>
        </p:spPr>
        <p:txBody>
          <a:bodyPr>
            <a:normAutofit fontScale="92500" lnSpcReduction="20000"/>
          </a:bodyPr>
          <a:lstStyle/>
          <a:p>
            <a:pPr marL="0" indent="0">
              <a:lnSpc>
                <a:spcPct val="110000"/>
              </a:lnSpc>
              <a:buNone/>
            </a:pPr>
            <a:r>
              <a:rPr lang="en-US" sz="1900" dirty="0">
                <a:solidFill>
                  <a:schemeClr val="tx1"/>
                </a:solidFill>
                <a:latin typeface="Arial Nova" panose="020B0504020202020204" pitchFamily="34" charset="0"/>
              </a:rPr>
              <a:t>An employer may require as a qualification standard that an individual not pose a "direct threat" to the health or safety of the individual or others, if this standard is applied to all applicants for a particular job. However, an employer must meet very specific and stringent requirements under the ADA to establish that such a "direct threat" exists.</a:t>
            </a:r>
          </a:p>
          <a:p>
            <a:pPr marL="0" indent="0">
              <a:lnSpc>
                <a:spcPct val="110000"/>
              </a:lnSpc>
              <a:buNone/>
            </a:pPr>
            <a:r>
              <a:rPr lang="en-US" b="1" dirty="0">
                <a:solidFill>
                  <a:schemeClr val="tx1"/>
                </a:solidFill>
                <a:latin typeface="Arial Nova" panose="020B0504020202020204" pitchFamily="34" charset="0"/>
              </a:rPr>
              <a:t>The employer must be prepared to show that there is: </a:t>
            </a:r>
          </a:p>
          <a:p>
            <a:pPr>
              <a:lnSpc>
                <a:spcPct val="110000"/>
              </a:lnSpc>
            </a:pPr>
            <a:r>
              <a:rPr lang="en-US" dirty="0">
                <a:solidFill>
                  <a:schemeClr val="tx1"/>
                </a:solidFill>
                <a:latin typeface="Arial Nova" panose="020B0504020202020204" pitchFamily="34" charset="0"/>
              </a:rPr>
              <a:t>significant risk of substantial harm;</a:t>
            </a:r>
          </a:p>
          <a:p>
            <a:pPr>
              <a:lnSpc>
                <a:spcPct val="110000"/>
              </a:lnSpc>
            </a:pPr>
            <a:r>
              <a:rPr lang="en-US" dirty="0">
                <a:solidFill>
                  <a:schemeClr val="tx1"/>
                </a:solidFill>
                <a:latin typeface="Arial Nova" panose="020B0504020202020204" pitchFamily="34" charset="0"/>
              </a:rPr>
              <a:t>the specific risk must be identified;</a:t>
            </a:r>
          </a:p>
          <a:p>
            <a:pPr>
              <a:lnSpc>
                <a:spcPct val="110000"/>
              </a:lnSpc>
            </a:pPr>
            <a:r>
              <a:rPr lang="en-US" dirty="0">
                <a:solidFill>
                  <a:schemeClr val="tx1"/>
                </a:solidFill>
                <a:latin typeface="Arial Nova" panose="020B0504020202020204" pitchFamily="34" charset="0"/>
              </a:rPr>
              <a:t>it must be a current risk, not one that is speculative or remote;</a:t>
            </a:r>
          </a:p>
          <a:p>
            <a:pPr>
              <a:lnSpc>
                <a:spcPct val="110000"/>
              </a:lnSpc>
            </a:pPr>
            <a:r>
              <a:rPr lang="en-US" dirty="0">
                <a:solidFill>
                  <a:schemeClr val="tx1"/>
                </a:solidFill>
                <a:latin typeface="Arial Nova" panose="020B0504020202020204" pitchFamily="34" charset="0"/>
              </a:rPr>
              <a:t>the assessment of risk must be based on objective medical or other factual evidence regarding a particular individual; and</a:t>
            </a:r>
          </a:p>
          <a:p>
            <a:pPr>
              <a:lnSpc>
                <a:spcPct val="110000"/>
              </a:lnSpc>
            </a:pPr>
            <a:r>
              <a:rPr lang="en-US" dirty="0">
                <a:solidFill>
                  <a:schemeClr val="tx1"/>
                </a:solidFill>
                <a:latin typeface="Arial Nova" panose="020B0504020202020204" pitchFamily="34" charset="0"/>
              </a:rPr>
              <a:t>even if a genuine significant risk of substantial harm exists, the employer must consider whether the risk can be eliminated or reduced below the level of a "direct threat" by reasonable accommodation.</a:t>
            </a:r>
          </a:p>
          <a:p>
            <a:pPr marL="0" indent="0">
              <a:lnSpc>
                <a:spcPct val="110000"/>
              </a:lnSpc>
              <a:buNone/>
            </a:pPr>
            <a:r>
              <a:rPr lang="en-US" sz="1800"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2"/>
              </a:rPr>
              <a:t>Technical Assistance Manual for Title I of the ADA</a:t>
            </a:r>
            <a:r>
              <a:rPr lang="en-US" sz="1800" kern="100" dirty="0">
                <a:effectLst/>
                <a:latin typeface="Arial Nova" panose="020B0504020202020204" pitchFamily="34" charset="0"/>
                <a:ea typeface="Calibri" panose="020F0502020204030204" pitchFamily="34" charset="0"/>
                <a:cs typeface="Times New Roman" panose="02020603050405020304" pitchFamily="18" charset="0"/>
              </a:rPr>
              <a:t> </a:t>
            </a:r>
          </a:p>
          <a:p>
            <a:pPr marL="0" indent="0">
              <a:buNone/>
            </a:pPr>
            <a:endParaRPr lang="en-US" dirty="0">
              <a:solidFill>
                <a:schemeClr val="tx1"/>
              </a:solidFill>
              <a:latin typeface="Arial Nova" panose="020B0504020202020204" pitchFamily="34" charset="0"/>
            </a:endParaRPr>
          </a:p>
          <a:p>
            <a:pPr marL="0" indent="0">
              <a:buNone/>
            </a:pPr>
            <a:endParaRPr lang="en-US"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121417DD-1677-C53B-1434-DE581029A0DB}"/>
              </a:ext>
            </a:extLst>
          </p:cNvPr>
          <p:cNvSpPr>
            <a:spLocks noGrp="1"/>
          </p:cNvSpPr>
          <p:nvPr>
            <p:ph type="sldNum" sz="quarter" idx="12"/>
          </p:nvPr>
        </p:nvSpPr>
        <p:spPr/>
        <p:txBody>
          <a:bodyPr/>
          <a:lstStyle/>
          <a:p>
            <a:fld id="{9FF96B15-8338-45D5-A943-561235072D66}" type="slidenum">
              <a:rPr lang="en-US" noProof="0" smtClean="0"/>
              <a:t>9</a:t>
            </a:fld>
            <a:endParaRPr lang="en-US" noProof="0" dirty="0"/>
          </a:p>
        </p:txBody>
      </p:sp>
    </p:spTree>
    <p:extLst>
      <p:ext uri="{BB962C8B-B14F-4D97-AF65-F5344CB8AC3E}">
        <p14:creationId xmlns:p14="http://schemas.microsoft.com/office/powerpoint/2010/main" val="3144631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ccommodating Employees with  Diverse Cognitive and Neurological Needs April 11, 2024&amp;quot;&quot;/&gt;&lt;property id=&quot;20307&quot; value=&quot;256&quot;/&gt;&lt;/object&gt;&lt;object type=&quot;3&quot; unique_id=&quot;10004&quot;&gt;&lt;property id=&quot;20148&quot; value=&quot;5&quot;/&gt;&lt;property id=&quot;20300&quot; value=&quot;Slide 2 - &amp;quot;Training Overview&amp;quot;&quot;/&gt;&lt;property id=&quot;20307&quot; value=&quot;268&quot;/&gt;&lt;/object&gt;&lt;object type=&quot;3&quot; unique_id=&quot;10005&quot;&gt;&lt;property id=&quot;20148&quot; value=&quot;5&quot;/&gt;&lt;property id=&quot;20300&quot; value=&quot;Slide 3 - &amp;quot;Housekeeping&amp;quot;&quot;/&gt;&lt;property id=&quot;20307&quot; value=&quot;267&quot;/&gt;&lt;/object&gt;&lt;object type=&quot;3&quot; unique_id=&quot;10006&quot;&gt;&lt;property id=&quot;20148&quot; value=&quot;5&quot;/&gt;&lt;property id=&quot;20300&quot; value=&quot;Slide 4 - &amp;quot;Agenda&amp;quot;&quot;/&gt;&lt;property id=&quot;20307&quot; value=&quot;273&quot;/&gt;&lt;/object&gt;&lt;object type=&quot;3&quot; unique_id=&quot;10007&quot;&gt;&lt;property id=&quot;20148&quot; value=&quot;5&quot;/&gt;&lt;property id=&quot;20300&quot; value=&quot;Slide 5 - &amp;quot;Mental Health: Common Limitations&amp;quot;&quot;/&gt;&lt;property id=&quot;20307&quot; value=&quot;274&quot;/&gt;&lt;/object&gt;&lt;object type=&quot;3&quot; unique_id=&quot;10012&quot;&gt;&lt;property id=&quot;20148&quot; value=&quot;5&quot;/&gt;&lt;property id=&quot;20300&quot; value=&quot;Slide 7 - &amp;quot;Performance Examples&amp;quot;&quot;/&gt;&lt;property id=&quot;20307&quot; value=&quot;302&quot;/&gt;&lt;/object&gt;&lt;object type=&quot;3&quot; unique_id=&quot;10019&quot;&gt;&lt;property id=&quot;20148&quot; value=&quot;5&quot;/&gt;&lt;property id=&quot;20300&quot; value=&quot;Slide 19 - &amp;quot;#MentalHealthAtWork&amp;quot;&quot;/&gt;&lt;property id=&quot;20307&quot; value=&quot;283&quot;/&gt;&lt;/object&gt;&lt;object type=&quot;3&quot; unique_id=&quot;10034&quot;&gt;&lt;property id=&quot;20148&quot; value=&quot;5&quot;/&gt;&lt;property id=&quot;20300&quot; value=&quot;Slide 22 - &amp;quot;Next JAN Webcast  Ask JAN! Q&amp;amp;A: Cognitive/Neurological Team Edition May 9, 2024  Training Information AskJAN.org/E&quot;/&gt;&lt;property id=&quot;20307&quot; value=&quot;297&quot;/&gt;&lt;/object&gt;&lt;object type=&quot;3&quot; unique_id=&quot;10035&quot;&gt;&lt;property id=&quot;20148&quot; value=&quot;5&quot;/&gt;&lt;property id=&quot;20300&quot; value=&quot;Slide 23 - &amp;quot;Ask JAN! We can help.&amp;quot;&quot;/&gt;&lt;property id=&quot;20307&quot; value=&quot;272&quot;/&gt;&lt;/object&gt;&lt;object type=&quot;3&quot; unique_id=&quot;10036&quot;&gt;&lt;property id=&quot;20148&quot; value=&quot;5&quot;/&gt;&lt;property id=&quot;20300&quot; value=&quot;Slide 24 - &amp;quot;Social Media&amp;quot;&quot;/&gt;&lt;property id=&quot;20307&quot; value=&quot;301&quot;/&gt;&lt;/object&gt;&lt;object type=&quot;3&quot; unique_id=&quot;10037&quot;&gt;&lt;property id=&quot;20148&quot; value=&quot;5&quot;/&gt;&lt;property id=&quot;20300&quot; value=&quot;Slide 25 - &amp;quot;Thank you  for attending!  Please complete the webcast evaluation  1 HR Certification Institute CEU is available a&quot;/&gt;&lt;property id=&quot;20307&quot; value=&quot;305&quot;/&gt;&lt;/object&gt;&lt;object type=&quot;3&quot; unique_id=&quot;10081&quot;&gt;&lt;property id=&quot;20148&quot; value=&quot;5&quot;/&gt;&lt;property id=&quot;20300&quot; value=&quot;Slide 6 - &amp;quot;Performance and Conduct Standards&amp;quot;&quot;/&gt;&lt;property id=&quot;20307&quot; value=&quot;313&quot;/&gt;&lt;/object&gt;&lt;object type=&quot;3&quot; unique_id=&quot;10082&quot;&gt;&lt;property id=&quot;20148&quot; value=&quot;5&quot;/&gt;&lt;property id=&quot;20300&quot; value=&quot;Slide 8 - &amp;quot;Conduct Examples&amp;quot;&quot;/&gt;&lt;property id=&quot;20307&quot; value=&quot;325&quot;/&gt;&lt;/object&gt;&lt;object type=&quot;3&quot; unique_id=&quot;10083&quot;&gt;&lt;property id=&quot;20148&quot; value=&quot;5&quot;/&gt;&lt;property id=&quot;20300&quot; value=&quot;Slide 9 - &amp;quot;Ensuring Safety/Direct Threat&amp;quot;&quot;/&gt;&lt;property id=&quot;20307&quot; value=&quot;317&quot;/&gt;&lt;/object&gt;&lt;object type=&quot;3&quot; unique_id=&quot;10084&quot;&gt;&lt;property id=&quot;20148&quot; value=&quot;5&quot;/&gt;&lt;property id=&quot;20300&quot; value=&quot;Slide 10 - &amp;quot;Safety/Direct Threat Examples&amp;quot;&quot;/&gt;&lt;property id=&quot;20307&quot; value=&quot;316&quot;/&gt;&lt;/object&gt;&lt;object type=&quot;3&quot; unique_id=&quot;10085&quot;&gt;&lt;property id=&quot;20148&quot; value=&quot;5&quot;/&gt;&lt;property id=&quot;20300&quot; value=&quot;Slide 11 - &amp;quot;Preserving Confidentiality &amp;quot;&quot;/&gt;&lt;property id=&quot;20307&quot; value=&quot;318&quot;/&gt;&lt;/object&gt;&lt;object type=&quot;3&quot; unique_id=&quot;10086&quot;&gt;&lt;property id=&quot;20148&quot; value=&quot;5&quot;/&gt;&lt;property id=&quot;20300&quot; value=&quot;Slide 12 - &amp;quot;Confidentiality Examples&amp;quot;&quot;/&gt;&lt;property id=&quot;20307&quot; value=&quot;319&quot;/&gt;&lt;/object&gt;&lt;object type=&quot;3&quot; unique_id=&quot;10087&quot;&gt;&lt;property id=&quot;20148&quot; value=&quot;5&quot;/&gt;&lt;property id=&quot;20300&quot; value=&quot;Slide 13 - &amp;quot;Leave&amp;quot;&quot;/&gt;&lt;property id=&quot;20307&quot; value=&quot;320&quot;/&gt;&lt;/object&gt;&lt;object type=&quot;3&quot; unique_id=&quot;10088&quot;&gt;&lt;property id=&quot;20148&quot; value=&quot;5&quot;/&gt;&lt;property id=&quot;20300&quot; value=&quot;Slide 14 - &amp;quot;Leave Examples&amp;quot;&quot;/&gt;&lt;property id=&quot;20307&quot; value=&quot;321&quot;/&gt;&lt;/object&gt;&lt;object type=&quot;3&quot; unique_id=&quot;10089&quot;&gt;&lt;property id=&quot;20148&quot; value=&quot;5&quot;/&gt;&lt;property id=&quot;20300&quot; value=&quot;Slide 15 - &amp;quot;Communication&amp;quot;&quot;/&gt;&lt;property id=&quot;20307&quot; value=&quot;322&quot;/&gt;&lt;/object&gt;&lt;object type=&quot;3&quot; unique_id=&quot;10090&quot;&gt;&lt;property id=&quot;20148&quot; value=&quot;5&quot;/&gt;&lt;property id=&quot;20300&quot; value=&quot;Slide 16 - &amp;quot;Communication Examples&amp;quot;&quot;/&gt;&lt;property id=&quot;20307&quot; value=&quot;323&quot;/&gt;&lt;/object&gt;&lt;object type=&quot;3&quot; unique_id=&quot;10091&quot;&gt;&lt;property id=&quot;20148&quot; value=&quot;5&quot;/&gt;&lt;property id=&quot;20300&quot; value=&quot;Slide 17 - &amp;quot;Medical Documentation&amp;quot;&quot;/&gt;&lt;property id=&quot;20307&quot; value=&quot;324&quot;/&gt;&lt;/object&gt;&lt;object type=&quot;3&quot; unique_id=&quot;10092&quot;&gt;&lt;property id=&quot;20148&quot; value=&quot;5&quot;/&gt;&lt;property id=&quot;20300&quot; value=&quot;Slide 20 - &amp;quot;JAN and EEOC Resources &amp;quot;&quot;/&gt;&lt;property id=&quot;20307&quot; value=&quot;312&quot;/&gt;&lt;/object&gt;&lt;object type=&quot;3&quot; unique_id=&quot;10093&quot;&gt;&lt;property id=&quot;20148&quot; value=&quot;5&quot;/&gt;&lt;property id=&quot;20300&quot; value=&quot;Slide 21 - &amp;quot;Questions?&amp;quot;&quot;/&gt;&lt;property id=&quot;20307&quot; value=&quot;309&quot;/&gt;&lt;/object&gt;&lt;object type=&quot;3&quot; unique_id=&quot;10095&quot;&gt;&lt;property id=&quot;20148&quot; value=&quot;5&quot;/&gt;&lt;property id=&quot;20300&quot; value=&quot;Slide 18 - &amp;quot;Documentation Examples&amp;quot;&quot;/&gt;&lt;property id=&quot;20307&quot; value=&quot;326&quot;/&gt;&lt;/object&gt;&lt;/object&gt;&lt;object type=&quot;8&quot; unique_id=&quot;10080&quot;&gt;&lt;/object&gt;&lt;/object&gt;&lt;/database&gt;"/>
  <p:tag name="MMPROD_NEXTUNIQUEID" val="100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55">
      <a:dk1>
        <a:sysClr val="windowText" lastClr="000000"/>
      </a:dk1>
      <a:lt1>
        <a:sysClr val="window" lastClr="FFFFFF"/>
      </a:lt1>
      <a:dk2>
        <a:srgbClr val="1C3566"/>
      </a:dk2>
      <a:lt2>
        <a:srgbClr val="EBEBEB"/>
      </a:lt2>
      <a:accent1>
        <a:srgbClr val="0070C0"/>
      </a:accent1>
      <a:accent2>
        <a:srgbClr val="E6C133"/>
      </a:accent2>
      <a:accent3>
        <a:srgbClr val="666666"/>
      </a:accent3>
      <a:accent4>
        <a:srgbClr val="65D6A0"/>
      </a:accent4>
      <a:accent5>
        <a:srgbClr val="75CEEC"/>
      </a:accent5>
      <a:accent6>
        <a:srgbClr val="65D6A0"/>
      </a:accent6>
      <a:hlink>
        <a:srgbClr val="0070C0"/>
      </a:hlink>
      <a:folHlink>
        <a:srgbClr val="0070C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9AE35-8A31-4380-94A6-86E5DFCDD123}">
  <ds:schemaRefs>
    <ds:schemaRef ds:uri="http://schemas.microsoft.com/sharepoint/v3/contenttype/forms"/>
  </ds:schemaRefs>
</ds:datastoreItem>
</file>

<file path=customXml/itemProps2.xml><?xml version="1.0" encoding="utf-8"?>
<ds:datastoreItem xmlns:ds="http://schemas.openxmlformats.org/officeDocument/2006/customXml" ds:itemID="{F983CA34-C6E2-49BA-ACFF-78ADEC0C28F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70D0EAE-52CD-493E-A174-3A7CD0E9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Beginning of the year procedures</Template>
  <TotalTime>2331</TotalTime>
  <Words>1662</Words>
  <Application>Microsoft Office PowerPoint</Application>
  <PresentationFormat>Widescreen</PresentationFormat>
  <Paragraphs>191</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Nova</vt:lpstr>
      <vt:lpstr>Calibri</vt:lpstr>
      <vt:lpstr>Century Gothic</vt:lpstr>
      <vt:lpstr>Wingdings 3</vt:lpstr>
      <vt:lpstr>Ion Boardroom</vt:lpstr>
      <vt:lpstr>Accommodating Employees with  Diverse Cognitive and Neurological Needs April 11, 2024</vt:lpstr>
      <vt:lpstr>Training Overview</vt:lpstr>
      <vt:lpstr>Housekeeping</vt:lpstr>
      <vt:lpstr>Agenda</vt:lpstr>
      <vt:lpstr>Mental Health: Common Limitations</vt:lpstr>
      <vt:lpstr>Performance and Conduct Standards</vt:lpstr>
      <vt:lpstr>Performance Examples</vt:lpstr>
      <vt:lpstr>Conduct Examples</vt:lpstr>
      <vt:lpstr>Ensuring Safety/Direct Threat</vt:lpstr>
      <vt:lpstr>Safety/Direct Threat Examples</vt:lpstr>
      <vt:lpstr>Preserving Confidentiality </vt:lpstr>
      <vt:lpstr>Confidentiality Examples</vt:lpstr>
      <vt:lpstr>Leave</vt:lpstr>
      <vt:lpstr>Leave Examples</vt:lpstr>
      <vt:lpstr>Communication</vt:lpstr>
      <vt:lpstr>Communication Examples</vt:lpstr>
      <vt:lpstr>Medical Documentation</vt:lpstr>
      <vt:lpstr>Documentation Examples</vt:lpstr>
      <vt:lpstr>#MentalHealthAtWork</vt:lpstr>
      <vt:lpstr>JAN and EEOC Resources </vt:lpstr>
      <vt:lpstr>Questions?</vt:lpstr>
      <vt:lpstr>Next JAN Webcast  Ask JAN! Q&amp;A: Cognitive/Neurological Team Edition May 9, 2024  Training Information AskJAN.org/Events/Training.cfm</vt:lpstr>
      <vt:lpstr>Ask JAN! We can help.</vt:lpstr>
      <vt:lpstr>Social Media</vt:lpstr>
      <vt:lpstr>Thank you  for attending!  Please complete the webcast evaluation  1 HR Certification Institute CEU is available after attending the  live webcast (04/11/2024)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&amp; Beyond Compliance Considerations: Medical Documentation January 11, 2024</dc:title>
  <dc:creator>Tracie DeFreitas</dc:creator>
  <cp:lastModifiedBy>Tracie DeFreitas</cp:lastModifiedBy>
  <cp:revision>188</cp:revision>
  <dcterms:created xsi:type="dcterms:W3CDTF">2023-12-20T16:15:15Z</dcterms:created>
  <dcterms:modified xsi:type="dcterms:W3CDTF">2024-04-04T16:37:47Z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