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9"/>
  </p:notesMasterIdLst>
  <p:sldIdLst>
    <p:sldId id="256" r:id="rId3"/>
    <p:sldId id="297" r:id="rId4"/>
    <p:sldId id="298" r:id="rId5"/>
    <p:sldId id="257" r:id="rId6"/>
    <p:sldId id="329" r:id="rId7"/>
    <p:sldId id="343" r:id="rId8"/>
    <p:sldId id="378" r:id="rId9"/>
    <p:sldId id="379" r:id="rId10"/>
    <p:sldId id="344" r:id="rId11"/>
    <p:sldId id="380" r:id="rId12"/>
    <p:sldId id="381" r:id="rId13"/>
    <p:sldId id="382" r:id="rId14"/>
    <p:sldId id="383" r:id="rId15"/>
    <p:sldId id="384" r:id="rId16"/>
    <p:sldId id="385" r:id="rId17"/>
    <p:sldId id="386" r:id="rId18"/>
    <p:sldId id="388" r:id="rId19"/>
    <p:sldId id="390" r:id="rId20"/>
    <p:sldId id="391" r:id="rId21"/>
    <p:sldId id="351" r:id="rId22"/>
    <p:sldId id="369" r:id="rId23"/>
    <p:sldId id="352" r:id="rId24"/>
    <p:sldId id="370" r:id="rId25"/>
    <p:sldId id="353" r:id="rId26"/>
    <p:sldId id="354" r:id="rId27"/>
    <p:sldId id="371" r:id="rId28"/>
    <p:sldId id="355" r:id="rId29"/>
    <p:sldId id="356" r:id="rId30"/>
    <p:sldId id="372" r:id="rId31"/>
    <p:sldId id="357" r:id="rId32"/>
    <p:sldId id="358" r:id="rId33"/>
    <p:sldId id="373" r:id="rId34"/>
    <p:sldId id="359" r:id="rId35"/>
    <p:sldId id="360" r:id="rId36"/>
    <p:sldId id="374" r:id="rId37"/>
    <p:sldId id="392" r:id="rId38"/>
    <p:sldId id="393" r:id="rId39"/>
    <p:sldId id="394" r:id="rId40"/>
    <p:sldId id="398" r:id="rId41"/>
    <p:sldId id="395" r:id="rId42"/>
    <p:sldId id="396" r:id="rId43"/>
    <p:sldId id="397" r:id="rId44"/>
    <p:sldId id="1132" r:id="rId45"/>
    <p:sldId id="342" r:id="rId46"/>
    <p:sldId id="299" r:id="rId47"/>
    <p:sldId id="296"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79906" autoAdjust="0"/>
  </p:normalViewPr>
  <p:slideViewPr>
    <p:cSldViewPr snapToGrid="0">
      <p:cViewPr varScale="1">
        <p:scale>
          <a:sx n="91" d="100"/>
          <a:sy n="91" d="100"/>
        </p:scale>
        <p:origin x="1200" y="84"/>
      </p:cViewPr>
      <p:guideLst/>
    </p:cSldViewPr>
  </p:slideViewPr>
  <p:outlineViewPr>
    <p:cViewPr>
      <p:scale>
        <a:sx n="33" d="100"/>
        <a:sy n="33" d="100"/>
      </p:scale>
      <p:origin x="0" y="-24862"/>
    </p:cViewPr>
  </p:outlineViewPr>
  <p:notesTextViewPr>
    <p:cViewPr>
      <p:scale>
        <a:sx n="1" d="1"/>
        <a:sy n="1" d="1"/>
      </p:scale>
      <p:origin x="0" y="0"/>
    </p:cViewPr>
  </p:notesTextViewPr>
  <p:sorterViewPr>
    <p:cViewPr>
      <p:scale>
        <a:sx n="100" d="100"/>
        <a:sy n="100" d="100"/>
      </p:scale>
      <p:origin x="0" y="-2004"/>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dirty="0">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dirty="0" err="1">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dirty="0">
            <a:solidFill>
              <a:srgbClr val="4590B8"/>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Questions for Presenters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a:latin typeface="Arial" panose="020B0604020202020204" pitchFamily="34" charset="0"/>
              <a:cs typeface="Arial" panose="020B0604020202020204" pitchFamily="34" charset="0"/>
            </a:rPr>
            <a:t>PPT Slides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Link to the PPT is included in the webcast login email you received</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Use the closed caption (CC) option or captioning link shared in the webcast chat</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EDAF1369-2C17-4152-919D-A03B196884A3}">
      <dgm:prSet/>
      <dgm:spPr/>
      <dgm:t>
        <a:bodyPr/>
        <a:lstStyle/>
        <a:p>
          <a:pPr>
            <a:spcAft>
              <a:spcPts val="600"/>
            </a:spcAft>
            <a:buFont typeface="Wingdings" panose="05000000000000000000" pitchFamily="2" charset="2"/>
            <a:buChar char="§"/>
          </a:pPr>
          <a:r>
            <a:rPr lang="en-US" b="0" dirty="0">
              <a:solidFill>
                <a:schemeClr val="accent1"/>
              </a:solidFill>
              <a:latin typeface="Arial" panose="020B0604020202020204" pitchFamily="34" charset="0"/>
              <a:cs typeface="Arial" panose="020B0604020202020204" pitchFamily="34" charset="0"/>
            </a:rPr>
            <a:t>Transcript will be available with webcast archive</a:t>
          </a:r>
        </a:p>
      </dgm:t>
    </dgm:pt>
    <dgm:pt modelId="{AEAC4712-6614-413E-A159-0AC9A92C17E1}" type="parTrans" cxnId="{CCF2DAD2-70E4-4648-BBB7-606146F6EE58}">
      <dgm:prSet/>
      <dgm:spPr/>
      <dgm:t>
        <a:bodyPr/>
        <a:lstStyle/>
        <a:p>
          <a:endParaRPr lang="en-US"/>
        </a:p>
      </dgm:t>
    </dgm:pt>
    <dgm:pt modelId="{C3793A9A-0218-4CAF-91FB-0C088ACAC0C0}" type="sibTrans" cxnId="{CCF2DAD2-70E4-4648-BBB7-606146F6EE58}">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9C8EDB2F-7583-4FC7-893B-8F3F0E34B1A3}" type="presOf" srcId="{EDAF1369-2C17-4152-919D-A03B196884A3}" destId="{D395A932-415F-4401-9F15-706E3511CF60}" srcOrd="0" destOrd="1"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CCF2DAD2-70E4-4648-BBB7-606146F6EE58}" srcId="{60AB98D6-AF39-48B1-9FDA-980A27825AAB}" destId="{EDAF1369-2C17-4152-919D-A03B196884A3}" srcOrd="1" destOrd="0" parTransId="{AEAC4712-6614-413E-A159-0AC9A92C17E1}" sibTransId="{C3793A9A-0218-4CAF-91FB-0C088ACAC0C0}"/>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a:latin typeface="Arial" panose="020B0604020202020204" pitchFamily="34" charset="0"/>
              <a:cs typeface="Arial" panose="020B0604020202020204" pitchFamily="34" charset="0"/>
            </a:rPr>
            <a:t>Chat</a:t>
          </a:r>
          <a:endParaRPr lang="en-US" sz="2800" dirty="0">
            <a:latin typeface="Arial" panose="020B0604020202020204" pitchFamily="34" charset="0"/>
            <a:cs typeface="Arial" panose="020B0604020202020204" pitchFamily="34" charset="0"/>
          </a:endParaRP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0F2101F2-27C5-4E71-A29E-E4B873E6F0B2}">
      <dgm:prSet custT="1"/>
      <dgm:spPr/>
      <dgm:t>
        <a:bodyPr/>
        <a:lstStyle/>
        <a:p>
          <a:r>
            <a:rPr lang="en-US" sz="2800">
              <a:latin typeface="Arial" panose="020B0604020202020204" pitchFamily="34" charset="0"/>
              <a:cs typeface="Arial" panose="020B0604020202020204" pitchFamily="34" charset="0"/>
            </a:rPr>
            <a:t>Submit</a:t>
          </a:r>
          <a:endParaRPr lang="en-US" sz="2800" dirty="0">
            <a:latin typeface="Arial" panose="020B0604020202020204" pitchFamily="34" charset="0"/>
            <a:cs typeface="Arial" panose="020B0604020202020204" pitchFamily="34" charset="0"/>
          </a:endParaRPr>
        </a:p>
      </dgm:t>
    </dgm:pt>
    <dgm:pt modelId="{E08C1E6C-A335-4AB5-B21C-E740AC2BFFD2}" type="parTrans" cxnId="{CD4510A8-D286-4696-9748-60F6DB825C52}">
      <dgm:prSet/>
      <dgm:spPr/>
      <dgm:t>
        <a:bodyPr/>
        <a:lstStyle/>
        <a:p>
          <a:endParaRPr lang="en-US"/>
        </a:p>
      </dgm:t>
    </dgm:pt>
    <dgm:pt modelId="{B3E1215E-4378-4C8D-A305-8DDA65BE0A7F}" type="sibTrans" cxnId="{CD4510A8-D286-4696-9748-60F6DB825C52}">
      <dgm:prSet/>
      <dgm:spPr/>
      <dgm:t>
        <a:bodyPr/>
        <a:lstStyle/>
        <a:p>
          <a:endParaRPr lang="en-US"/>
        </a:p>
      </dgm:t>
    </dgm:pt>
    <dgm:pt modelId="{FC1FEFC9-2F04-4DD2-AD6D-E59FCD44276C}">
      <dgm:prSet custT="1"/>
      <dgm:spPr/>
      <dgm:t>
        <a:bodyPr/>
        <a:lstStyle/>
        <a:p>
          <a:r>
            <a:rPr lang="en-US" sz="2200" dirty="0">
              <a:solidFill>
                <a:srgbClr val="002060"/>
              </a:solidFill>
              <a:latin typeface="Arial" panose="020B0604020202020204" pitchFamily="34" charset="0"/>
              <a:cs typeface="Arial" panose="020B0604020202020204" pitchFamily="34" charset="0"/>
            </a:rPr>
            <a:t>JAN on Demand Inquiry @ AskJAN.org/</a:t>
          </a:r>
          <a:r>
            <a:rPr lang="en-US" sz="2200" dirty="0" err="1">
              <a:solidFill>
                <a:srgbClr val="002060"/>
              </a:solidFill>
              <a:latin typeface="Arial" panose="020B0604020202020204" pitchFamily="34" charset="0"/>
              <a:cs typeface="Arial" panose="020B0604020202020204" pitchFamily="34" charset="0"/>
            </a:rPr>
            <a:t>JANonDemand.cfm</a:t>
          </a:r>
          <a:r>
            <a:rPr lang="en-US" sz="2200" dirty="0">
              <a:solidFill>
                <a:srgbClr val="002060"/>
              </a:solidFill>
              <a:latin typeface="Arial" panose="020B0604020202020204" pitchFamily="34" charset="0"/>
              <a:cs typeface="Arial" panose="020B0604020202020204" pitchFamily="34" charset="0"/>
            </a:rPr>
            <a:t> </a:t>
          </a: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DE193B17-01D5-4947-90DB-A57ED874F09C}">
      <dgm:prSet custT="1"/>
      <dgm:spPr/>
      <dgm:t>
        <a:bodyPr/>
        <a:lstStyle/>
        <a:p>
          <a:r>
            <a:rPr lang="en-US" sz="2800">
              <a:latin typeface="Arial" panose="020B0604020202020204" pitchFamily="34" charset="0"/>
              <a:cs typeface="Arial" panose="020B0604020202020204" pitchFamily="34" charset="0"/>
            </a:rPr>
            <a:t>Email</a:t>
          </a:r>
          <a:endParaRPr lang="en-US" sz="2800" dirty="0">
            <a:latin typeface="Arial" panose="020B0604020202020204" pitchFamily="34" charset="0"/>
            <a:cs typeface="Arial" panose="020B0604020202020204" pitchFamily="34" charset="0"/>
          </a:endParaRPr>
        </a:p>
      </dgm:t>
    </dgm:pt>
    <dgm:pt modelId="{53E79153-36A7-4DDC-B94F-76B1DD1C830F}" type="parTrans" cxnId="{2F305330-A6D6-4813-9A87-CFEADE0D5169}">
      <dgm:prSet/>
      <dgm:spPr/>
      <dgm:t>
        <a:bodyPr/>
        <a:lstStyle/>
        <a:p>
          <a:endParaRPr lang="en-US"/>
        </a:p>
      </dgm:t>
    </dgm:pt>
    <dgm:pt modelId="{1EAE51DA-8FD0-469B-8254-58BE8A8BCD7F}" type="sibTrans" cxnId="{2F305330-A6D6-4813-9A87-CFEADE0D5169}">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a:latin typeface="Arial" panose="020B0604020202020204" pitchFamily="34" charset="0"/>
              <a:cs typeface="Arial" panose="020B0604020202020204" pitchFamily="34" charset="0"/>
            </a:rPr>
            <a:t>Social Media</a:t>
          </a:r>
          <a:endParaRPr lang="en-US" sz="2700" dirty="0">
            <a:latin typeface="Arial" panose="020B0604020202020204" pitchFamily="34" charset="0"/>
            <a:cs typeface="Arial" panose="020B0604020202020204" pitchFamily="34" charset="0"/>
          </a:endParaRP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07F21B6-A495-48B8-991F-B4DD4A8F36E0}">
      <dgm:prSet custT="1"/>
      <dgm:spPr/>
      <dgm:t>
        <a:bodyPr/>
        <a:lstStyle/>
        <a:p>
          <a:r>
            <a:rPr lang="en-US" sz="2000" dirty="0">
              <a:solidFill>
                <a:srgbClr val="002060"/>
              </a:solidFill>
              <a:latin typeface="Arial" panose="020B0604020202020204" pitchFamily="34" charset="0"/>
              <a:cs typeface="Arial" panose="020B0604020202020204" pitchFamily="34" charset="0"/>
            </a:rPr>
            <a:t>Twitter – @JANatJAN</a:t>
          </a:r>
        </a:p>
      </dgm:t>
    </dgm:pt>
    <dgm:pt modelId="{AEB55431-079F-4060-8325-45C8985BB4FB}" type="parTrans" cxnId="{C1C7F5A0-9F79-4CF0-B6D5-B241EE22800F}">
      <dgm:prSet/>
      <dgm:spPr/>
      <dgm:t>
        <a:bodyPr/>
        <a:lstStyle/>
        <a:p>
          <a:endParaRPr lang="en-US"/>
        </a:p>
      </dgm:t>
    </dgm:pt>
    <dgm:pt modelId="{0A0CE8DC-701A-4FB0-A387-7B73FA5941FC}" type="sibTrans" cxnId="{C1C7F5A0-9F79-4CF0-B6D5-B241EE22800F}">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6">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6">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6">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6">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6">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6">
        <dgm:presLayoutVars>
          <dgm:bulletEnabled/>
        </dgm:presLayoutVars>
      </dgm:prSet>
      <dgm:spPr/>
    </dgm:pt>
    <dgm:pt modelId="{D2B87F09-8361-4C2F-AD4C-8FBE177A8870}" type="pres">
      <dgm:prSet presAssocID="{3AB7D0E4-AB9E-4C03-8A4F-65B0D35EFBB4}" presName="sp" presStyleCnt="0"/>
      <dgm:spPr/>
    </dgm:pt>
    <dgm:pt modelId="{749DFA5F-FE2C-4E8B-82EF-94F99093B362}" type="pres">
      <dgm:prSet presAssocID="{0F2101F2-27C5-4E71-A29E-E4B873E6F0B2}" presName="linNode" presStyleCnt="0"/>
      <dgm:spPr/>
    </dgm:pt>
    <dgm:pt modelId="{B9D9ECEE-7E9D-4D8F-9945-F74524EE4B48}" type="pres">
      <dgm:prSet presAssocID="{0F2101F2-27C5-4E71-A29E-E4B873E6F0B2}" presName="parentText" presStyleLbl="alignNode1" presStyleIdx="3" presStyleCnt="6">
        <dgm:presLayoutVars>
          <dgm:chMax val="1"/>
          <dgm:bulletEnabled/>
        </dgm:presLayoutVars>
      </dgm:prSet>
      <dgm:spPr/>
    </dgm:pt>
    <dgm:pt modelId="{A68A7108-3C82-4F5D-AB06-92F61E61814E}" type="pres">
      <dgm:prSet presAssocID="{0F2101F2-27C5-4E71-A29E-E4B873E6F0B2}" presName="descendantText" presStyleLbl="alignAccFollowNode1" presStyleIdx="3" presStyleCnt="6">
        <dgm:presLayoutVars>
          <dgm:bulletEnabled/>
        </dgm:presLayoutVars>
      </dgm:prSet>
      <dgm:spPr/>
    </dgm:pt>
    <dgm:pt modelId="{06F8BABB-5AB8-4614-AA31-3A84EF3EE51A}" type="pres">
      <dgm:prSet presAssocID="{B3E1215E-4378-4C8D-A305-8DDA65BE0A7F}" presName="sp" presStyleCnt="0"/>
      <dgm:spPr/>
    </dgm:pt>
    <dgm:pt modelId="{4D35BAB7-99A3-4AE9-AA76-F796BC27E643}" type="pres">
      <dgm:prSet presAssocID="{DE193B17-01D5-4947-90DB-A57ED874F09C}" presName="linNode" presStyleCnt="0"/>
      <dgm:spPr/>
    </dgm:pt>
    <dgm:pt modelId="{051C44A9-3278-4885-B7A3-86C8B082BE7F}" type="pres">
      <dgm:prSet presAssocID="{DE193B17-01D5-4947-90DB-A57ED874F09C}" presName="parentText" presStyleLbl="alignNode1" presStyleIdx="4" presStyleCnt="6">
        <dgm:presLayoutVars>
          <dgm:chMax val="1"/>
          <dgm:bulletEnabled/>
        </dgm:presLayoutVars>
      </dgm:prSet>
      <dgm:spPr/>
    </dgm:pt>
    <dgm:pt modelId="{C49C9E06-E01A-4F9A-9052-D4D0C76AD074}" type="pres">
      <dgm:prSet presAssocID="{DE193B17-01D5-4947-90DB-A57ED874F09C}" presName="descendantText" presStyleLbl="alignAccFollowNode1" presStyleIdx="4" presStyleCnt="6">
        <dgm:presLayoutVars>
          <dgm:bulletEnabled/>
        </dgm:presLayoutVars>
      </dgm:prSet>
      <dgm:spPr/>
    </dgm:pt>
    <dgm:pt modelId="{B65AE4B0-37B2-47E3-AD3F-1DDBCAD6F4BE}" type="pres">
      <dgm:prSet presAssocID="{1EAE51DA-8FD0-469B-8254-58BE8A8BCD7F}"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5" presStyleCnt="6">
        <dgm:presLayoutVars>
          <dgm:chMax val="1"/>
          <dgm:bulletEnabled/>
        </dgm:presLayoutVars>
      </dgm:prSet>
      <dgm:spPr/>
    </dgm:pt>
    <dgm:pt modelId="{CBFB381D-2314-4C74-93DF-1C615E841C82}" type="pres">
      <dgm:prSet presAssocID="{A3006EF7-0D45-4DEE-873A-90334446B58B}" presName="descendantText" presStyleLbl="alignAccFollowNode1" presStyleIdx="5" presStyleCnt="6">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DE193B17-01D5-4947-90DB-A57ED874F09C}" destId="{2A7A1DD2-1722-4E18-869B-B01993198337}" srcOrd="0" destOrd="0" parTransId="{E4467723-727E-40C0-9C05-BD16F5975C67}" sibTransId="{C3A54CE1-1038-42D5-9E47-68A356DBD999}"/>
    <dgm:cxn modelId="{2F305330-A6D6-4813-9A87-CFEADE0D5169}" srcId="{E1B7B5C9-E85B-4562-B0C3-16DA6BBF8EE6}" destId="{DE193B17-01D5-4947-90DB-A57ED874F09C}" srcOrd="4" destOrd="0" parTransId="{53E79153-36A7-4DDC-B94F-76B1DD1C830F}" sibTransId="{1EAE51DA-8FD0-469B-8254-58BE8A8BCD7F}"/>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5" destOrd="0" parTransId="{C57C3AB1-86FA-4DBB-9137-8A6F7965C6F2}" sibTransId="{BF37630E-EA3F-462E-86D5-951B26ABCABC}"/>
    <dgm:cxn modelId="{043A1339-E234-4F45-B238-02A331705187}" type="presOf" srcId="{FC1FEFC9-2F04-4DD2-AD6D-E59FCD44276C}" destId="{A68A7108-3C82-4F5D-AB06-92F61E61814E}" srcOrd="0" destOrd="0" presId="urn:microsoft.com/office/officeart/2016/7/layout/VerticalSolidActionList"/>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9CF9E252-3EC1-424B-A474-9D84222A55A0}" type="presOf" srcId="{2A7A1DD2-1722-4E18-869B-B01993198337}" destId="{C49C9E06-E01A-4F9A-9052-D4D0C76AD074}" srcOrd="0" destOrd="0"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9FD2DD94-338A-4E25-8A95-DBF25B508E09}" type="presOf" srcId="{007F21B6-A495-48B8-991F-B4DD4A8F36E0}" destId="{CBFB381D-2314-4C74-93DF-1C615E841C82}" srcOrd="0" destOrd="1" presId="urn:microsoft.com/office/officeart/2016/7/layout/VerticalSolidActionList"/>
    <dgm:cxn modelId="{4EBD27A0-B7A2-4737-91DE-52E36C39BFAC}" type="presOf" srcId="{E1B7B5C9-E85B-4562-B0C3-16DA6BBF8EE6}" destId="{07FFBE56-8E5C-47B4-826F-78B60D33A189}" srcOrd="0" destOrd="0" presId="urn:microsoft.com/office/officeart/2016/7/layout/VerticalSolidActionList"/>
    <dgm:cxn modelId="{C1C7F5A0-9F79-4CF0-B6D5-B241EE22800F}" srcId="{A3006EF7-0D45-4DEE-873A-90334446B58B}" destId="{007F21B6-A495-48B8-991F-B4DD4A8F36E0}" srcOrd="1" destOrd="0" parTransId="{AEB55431-079F-4060-8325-45C8985BB4FB}" sibTransId="{0A0CE8DC-701A-4FB0-A387-7B73FA5941FC}"/>
    <dgm:cxn modelId="{0ADB29A4-5E19-4B83-8643-2B44AD75DA58}" type="presOf" srcId="{0F2101F2-27C5-4E71-A29E-E4B873E6F0B2}" destId="{B9D9ECEE-7E9D-4D8F-9945-F74524EE4B48}" srcOrd="0" destOrd="0" presId="urn:microsoft.com/office/officeart/2016/7/layout/VerticalSolidActionList"/>
    <dgm:cxn modelId="{CD4510A8-D286-4696-9748-60F6DB825C52}" srcId="{E1B7B5C9-E85B-4562-B0C3-16DA6BBF8EE6}" destId="{0F2101F2-27C5-4E71-A29E-E4B873E6F0B2}" srcOrd="3" destOrd="0" parTransId="{E08C1E6C-A335-4AB5-B21C-E740AC2BFFD2}" sibTransId="{B3E1215E-4378-4C8D-A305-8DDA65BE0A7F}"/>
    <dgm:cxn modelId="{266B58B9-3270-4854-A1D2-27D94B021DC2}" type="presOf" srcId="{DE193B17-01D5-4947-90DB-A57ED874F09C}" destId="{051C44A9-3278-4885-B7A3-86C8B082BE7F}"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0F2101F2-27C5-4E71-A29E-E4B873E6F0B2}" destId="{FC1FEFC9-2F04-4DD2-AD6D-E59FCD44276C}" srcOrd="0"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8E8FC08B-A0A2-4F37-8C79-F0A156079B1C}" type="presParOf" srcId="{07FFBE56-8E5C-47B4-826F-78B60D33A189}" destId="{749DFA5F-FE2C-4E8B-82EF-94F99093B362}" srcOrd="6" destOrd="0" presId="urn:microsoft.com/office/officeart/2016/7/layout/VerticalSolidActionList"/>
    <dgm:cxn modelId="{091C856C-80BD-4081-8D91-61DE0BFBBA60}" type="presParOf" srcId="{749DFA5F-FE2C-4E8B-82EF-94F99093B362}" destId="{B9D9ECEE-7E9D-4D8F-9945-F74524EE4B48}" srcOrd="0" destOrd="0" presId="urn:microsoft.com/office/officeart/2016/7/layout/VerticalSolidActionList"/>
    <dgm:cxn modelId="{BFB63EE7-460D-4AB1-93B8-67AB95162A9A}" type="presParOf" srcId="{749DFA5F-FE2C-4E8B-82EF-94F99093B362}" destId="{A68A7108-3C82-4F5D-AB06-92F61E61814E}" srcOrd="1" destOrd="0" presId="urn:microsoft.com/office/officeart/2016/7/layout/VerticalSolidActionList"/>
    <dgm:cxn modelId="{B1372C5D-8833-4EEB-9D27-EB891B98D7C1}" type="presParOf" srcId="{07FFBE56-8E5C-47B4-826F-78B60D33A189}" destId="{06F8BABB-5AB8-4614-AA31-3A84EF3EE51A}" srcOrd="7" destOrd="0" presId="urn:microsoft.com/office/officeart/2016/7/layout/VerticalSolidActionList"/>
    <dgm:cxn modelId="{AE959499-F2ED-4332-BFBF-6268BB9FDAA9}" type="presParOf" srcId="{07FFBE56-8E5C-47B4-826F-78B60D33A189}" destId="{4D35BAB7-99A3-4AE9-AA76-F796BC27E643}" srcOrd="8" destOrd="0" presId="urn:microsoft.com/office/officeart/2016/7/layout/VerticalSolidActionList"/>
    <dgm:cxn modelId="{F71DC57A-5706-4C29-9616-CF0AD1BBFEC2}" type="presParOf" srcId="{4D35BAB7-99A3-4AE9-AA76-F796BC27E643}" destId="{051C44A9-3278-4885-B7A3-86C8B082BE7F}" srcOrd="0" destOrd="0" presId="urn:microsoft.com/office/officeart/2016/7/layout/VerticalSolidActionList"/>
    <dgm:cxn modelId="{018ED6FB-E695-4914-AA98-8658A9D4F4D1}" type="presParOf" srcId="{4D35BAB7-99A3-4AE9-AA76-F796BC27E643}" destId="{C49C9E06-E01A-4F9A-9052-D4D0C76AD074}" srcOrd="1" destOrd="0" presId="urn:microsoft.com/office/officeart/2016/7/layout/VerticalSolidActionList"/>
    <dgm:cxn modelId="{7C39E653-7AAA-494D-90E3-7C8B2FA37FC0}" type="presParOf" srcId="{07FFBE56-8E5C-47B4-826F-78B60D33A189}" destId="{B65AE4B0-37B2-47E3-AD3F-1DDBCAD6F4BE}" srcOrd="9" destOrd="0" presId="urn:microsoft.com/office/officeart/2016/7/layout/VerticalSolidActionList"/>
    <dgm:cxn modelId="{4DC21BDA-2C2A-4003-8742-0A93CC841699}" type="presParOf" srcId="{07FFBE56-8E5C-47B4-826F-78B60D33A189}" destId="{017F28BA-9260-49B2-84FB-A1981724ACE6}" srcOrd="10"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kern="1200" dirty="0">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kern="1200" dirty="0" err="1">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kern="1200" dirty="0">
            <a:solidFill>
              <a:srgbClr val="4590B8"/>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Questions for Presenters</a:t>
          </a:r>
          <a:endParaRPr lang="en-US" sz="2400" b="1" kern="1200" dirty="0">
            <a:latin typeface="Arial" panose="020B0604020202020204" pitchFamily="34" charset="0"/>
            <a:cs typeface="Arial" panose="020B0604020202020204" pitchFamily="34" charset="0"/>
          </a:endParaRP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17511"/>
          <a:ext cx="11029950" cy="10017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the PPT is included in the webcast login email you received</a:t>
          </a:r>
          <a:endParaRPr lang="en-US" sz="2400" kern="1200" dirty="0">
            <a:solidFill>
              <a:schemeClr val="accent1"/>
            </a:solidFill>
            <a:latin typeface="Arial" panose="020B0604020202020204" pitchFamily="34" charset="0"/>
            <a:cs typeface="Arial" panose="020B0604020202020204" pitchFamily="34" charset="0"/>
          </a:endParaRPr>
        </a:p>
      </dsp:txBody>
      <dsp:txXfrm>
        <a:off x="0" y="417511"/>
        <a:ext cx="11029950" cy="1001700"/>
      </dsp:txXfrm>
    </dsp:sp>
    <dsp:sp modelId="{C33B9B2B-6CAA-4302-BE0D-981D8F0C9B10}">
      <dsp:nvSpPr>
        <dsp:cNvPr id="0" name=""/>
        <dsp:cNvSpPr/>
      </dsp:nvSpPr>
      <dsp:spPr>
        <a:xfrm>
          <a:off x="551497" y="68728"/>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PPT Slides</a:t>
          </a:r>
          <a:endParaRPr lang="en-US" sz="2400" b="1" kern="1200" dirty="0">
            <a:latin typeface="Arial" panose="020B0604020202020204" pitchFamily="34" charset="0"/>
            <a:cs typeface="Arial" panose="020B0604020202020204" pitchFamily="34" charset="0"/>
          </a:endParaRPr>
        </a:p>
      </dsp:txBody>
      <dsp:txXfrm>
        <a:off x="586082" y="103313"/>
        <a:ext cx="7651795" cy="639310"/>
      </dsp:txXfrm>
    </dsp:sp>
    <dsp:sp modelId="{D395A932-415F-4401-9F15-706E3511CF60}">
      <dsp:nvSpPr>
        <dsp:cNvPr id="0" name=""/>
        <dsp:cNvSpPr/>
      </dsp:nvSpPr>
      <dsp:spPr>
        <a:xfrm>
          <a:off x="0" y="1908509"/>
          <a:ext cx="11029950" cy="170100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499872"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shared in the webcast chat</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Transcript will be available with webcast archive</a:t>
          </a:r>
        </a:p>
      </dsp:txBody>
      <dsp:txXfrm>
        <a:off x="0" y="1908509"/>
        <a:ext cx="11029950" cy="1701000"/>
      </dsp:txXfrm>
    </dsp:sp>
    <dsp:sp modelId="{BF394396-594D-48B4-88B6-57E0EB5F2607}">
      <dsp:nvSpPr>
        <dsp:cNvPr id="0" name=""/>
        <dsp:cNvSpPr/>
      </dsp:nvSpPr>
      <dsp:spPr>
        <a:xfrm>
          <a:off x="551497" y="1554269"/>
          <a:ext cx="7720965" cy="70848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6082" y="1588854"/>
        <a:ext cx="7651795"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449"/>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449"/>
        <a:ext cx="8823960" cy="583704"/>
      </dsp:txXfrm>
    </dsp:sp>
    <dsp:sp modelId="{358F9B01-4B8A-49E6-8182-92064EE7D17C}">
      <dsp:nvSpPr>
        <dsp:cNvPr id="0" name=""/>
        <dsp:cNvSpPr/>
      </dsp:nvSpPr>
      <dsp:spPr>
        <a:xfrm>
          <a:off x="0" y="449"/>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449"/>
        <a:ext cx="2205990" cy="583704"/>
      </dsp:txXfrm>
    </dsp:sp>
    <dsp:sp modelId="{1DC4E024-7BBB-4D38-86F8-4194D5DE58DA}">
      <dsp:nvSpPr>
        <dsp:cNvPr id="0" name=""/>
        <dsp:cNvSpPr/>
      </dsp:nvSpPr>
      <dsp:spPr>
        <a:xfrm>
          <a:off x="2205990" y="619176"/>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619176"/>
        <a:ext cx="8823960" cy="583704"/>
      </dsp:txXfrm>
    </dsp:sp>
    <dsp:sp modelId="{F603894A-3084-49F9-A36C-5951C1EE89B2}">
      <dsp:nvSpPr>
        <dsp:cNvPr id="0" name=""/>
        <dsp:cNvSpPr/>
      </dsp:nvSpPr>
      <dsp:spPr>
        <a:xfrm>
          <a:off x="0" y="619176"/>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619176"/>
        <a:ext cx="2205990" cy="583704"/>
      </dsp:txXfrm>
    </dsp:sp>
    <dsp:sp modelId="{616151C3-E234-47B5-9F99-ABAAD403D986}">
      <dsp:nvSpPr>
        <dsp:cNvPr id="0" name=""/>
        <dsp:cNvSpPr/>
      </dsp:nvSpPr>
      <dsp:spPr>
        <a:xfrm>
          <a:off x="2205990" y="1237903"/>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990" y="1237903"/>
        <a:ext cx="8823960" cy="583704"/>
      </dsp:txXfrm>
    </dsp:sp>
    <dsp:sp modelId="{D6616D64-945C-4031-9A6D-F593D1F33F19}">
      <dsp:nvSpPr>
        <dsp:cNvPr id="0" name=""/>
        <dsp:cNvSpPr/>
      </dsp:nvSpPr>
      <dsp:spPr>
        <a:xfrm>
          <a:off x="0" y="1237903"/>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Chat</a:t>
          </a:r>
          <a:endParaRPr lang="en-US" sz="2800" kern="1200" dirty="0">
            <a:latin typeface="Arial" panose="020B0604020202020204" pitchFamily="34" charset="0"/>
            <a:cs typeface="Arial" panose="020B0604020202020204" pitchFamily="34" charset="0"/>
          </a:endParaRPr>
        </a:p>
      </dsp:txBody>
      <dsp:txXfrm>
        <a:off x="0" y="1237903"/>
        <a:ext cx="2205990" cy="583704"/>
      </dsp:txXfrm>
    </dsp:sp>
    <dsp:sp modelId="{A68A7108-3C82-4F5D-AB06-92F61E61814E}">
      <dsp:nvSpPr>
        <dsp:cNvPr id="0" name=""/>
        <dsp:cNvSpPr/>
      </dsp:nvSpPr>
      <dsp:spPr>
        <a:xfrm>
          <a:off x="2205990" y="1856630"/>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 on Demand Inquiry @ AskJAN.org/</a:t>
          </a:r>
          <a:r>
            <a:rPr lang="en-US" sz="2200" kern="1200" dirty="0" err="1">
              <a:solidFill>
                <a:srgbClr val="002060"/>
              </a:solidFill>
              <a:latin typeface="Arial" panose="020B0604020202020204" pitchFamily="34" charset="0"/>
              <a:cs typeface="Arial" panose="020B0604020202020204" pitchFamily="34" charset="0"/>
            </a:rPr>
            <a:t>JANonDemand.cfm</a:t>
          </a:r>
          <a:r>
            <a:rPr lang="en-US" sz="2200" kern="1200" dirty="0">
              <a:solidFill>
                <a:srgbClr val="002060"/>
              </a:solidFill>
              <a:latin typeface="Arial" panose="020B0604020202020204" pitchFamily="34" charset="0"/>
              <a:cs typeface="Arial" panose="020B0604020202020204" pitchFamily="34" charset="0"/>
            </a:rPr>
            <a:t> </a:t>
          </a:r>
        </a:p>
      </dsp:txBody>
      <dsp:txXfrm>
        <a:off x="2205990" y="1856630"/>
        <a:ext cx="8823960" cy="583704"/>
      </dsp:txXfrm>
    </dsp:sp>
    <dsp:sp modelId="{B9D9ECEE-7E9D-4D8F-9945-F74524EE4B48}">
      <dsp:nvSpPr>
        <dsp:cNvPr id="0" name=""/>
        <dsp:cNvSpPr/>
      </dsp:nvSpPr>
      <dsp:spPr>
        <a:xfrm>
          <a:off x="0" y="1856630"/>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Submit</a:t>
          </a:r>
          <a:endParaRPr lang="en-US" sz="2800" kern="1200" dirty="0">
            <a:latin typeface="Arial" panose="020B0604020202020204" pitchFamily="34" charset="0"/>
            <a:cs typeface="Arial" panose="020B0604020202020204" pitchFamily="34" charset="0"/>
          </a:endParaRPr>
        </a:p>
      </dsp:txBody>
      <dsp:txXfrm>
        <a:off x="0" y="1856630"/>
        <a:ext cx="2205990" cy="583704"/>
      </dsp:txXfrm>
    </dsp:sp>
    <dsp:sp modelId="{C49C9E06-E01A-4F9A-9052-D4D0C76AD074}">
      <dsp:nvSpPr>
        <dsp:cNvPr id="0" name=""/>
        <dsp:cNvSpPr/>
      </dsp:nvSpPr>
      <dsp:spPr>
        <a:xfrm>
          <a:off x="2205990" y="2475357"/>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990" y="2475357"/>
        <a:ext cx="8823960" cy="583704"/>
      </dsp:txXfrm>
    </dsp:sp>
    <dsp:sp modelId="{051C44A9-3278-4885-B7A3-86C8B082BE7F}">
      <dsp:nvSpPr>
        <dsp:cNvPr id="0" name=""/>
        <dsp:cNvSpPr/>
      </dsp:nvSpPr>
      <dsp:spPr>
        <a:xfrm>
          <a:off x="0" y="2475357"/>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Email</a:t>
          </a:r>
          <a:endParaRPr lang="en-US" sz="2800" kern="1200" dirty="0">
            <a:latin typeface="Arial" panose="020B0604020202020204" pitchFamily="34" charset="0"/>
            <a:cs typeface="Arial" panose="020B0604020202020204" pitchFamily="34" charset="0"/>
          </a:endParaRPr>
        </a:p>
      </dsp:txBody>
      <dsp:txXfrm>
        <a:off x="0" y="2475357"/>
        <a:ext cx="2205990" cy="583704"/>
      </dsp:txXfrm>
    </dsp:sp>
    <dsp:sp modelId="{CBFB381D-2314-4C74-93DF-1C615E841C82}">
      <dsp:nvSpPr>
        <dsp:cNvPr id="0" name=""/>
        <dsp:cNvSpPr/>
      </dsp:nvSpPr>
      <dsp:spPr>
        <a:xfrm>
          <a:off x="2205990" y="3094084"/>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p>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94084"/>
        <a:ext cx="8823960" cy="583704"/>
      </dsp:txXfrm>
    </dsp:sp>
    <dsp:sp modelId="{74143DC2-0AFE-4F3A-AA20-35BD260D12F0}">
      <dsp:nvSpPr>
        <dsp:cNvPr id="0" name=""/>
        <dsp:cNvSpPr/>
      </dsp:nvSpPr>
      <dsp:spPr>
        <a:xfrm>
          <a:off x="0" y="3094084"/>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Social Media</a:t>
          </a:r>
          <a:endParaRPr lang="en-US" sz="2700" kern="1200" dirty="0">
            <a:latin typeface="Arial" panose="020B0604020202020204" pitchFamily="34" charset="0"/>
            <a:cs typeface="Arial" panose="020B0604020202020204" pitchFamily="34" charset="0"/>
          </a:endParaRPr>
        </a:p>
      </dsp:txBody>
      <dsp:txXfrm>
        <a:off x="0" y="3094084"/>
        <a:ext cx="2205990" cy="5837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a:t>
            </a:fld>
            <a:endParaRPr lang="en-US"/>
          </a:p>
        </p:txBody>
      </p:sp>
    </p:spTree>
    <p:extLst>
      <p:ext uri="{BB962C8B-B14F-4D97-AF65-F5344CB8AC3E}">
        <p14:creationId xmlns:p14="http://schemas.microsoft.com/office/powerpoint/2010/main" val="55983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10</a:t>
            </a:fld>
            <a:endParaRPr lang="en-US"/>
          </a:p>
        </p:txBody>
      </p:sp>
    </p:spTree>
    <p:extLst>
      <p:ext uri="{BB962C8B-B14F-4D97-AF65-F5344CB8AC3E}">
        <p14:creationId xmlns:p14="http://schemas.microsoft.com/office/powerpoint/2010/main" val="3692608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387172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12</a:t>
            </a:fld>
            <a:endParaRPr lang="en-US"/>
          </a:p>
        </p:txBody>
      </p:sp>
    </p:spTree>
    <p:extLst>
      <p:ext uri="{BB962C8B-B14F-4D97-AF65-F5344CB8AC3E}">
        <p14:creationId xmlns:p14="http://schemas.microsoft.com/office/powerpoint/2010/main" val="299832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13</a:t>
            </a:fld>
            <a:endParaRPr lang="en-US"/>
          </a:p>
        </p:txBody>
      </p:sp>
    </p:spTree>
    <p:extLst>
      <p:ext uri="{BB962C8B-B14F-4D97-AF65-F5344CB8AC3E}">
        <p14:creationId xmlns:p14="http://schemas.microsoft.com/office/powerpoint/2010/main" val="151189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14</a:t>
            </a:fld>
            <a:endParaRPr lang="en-US"/>
          </a:p>
        </p:txBody>
      </p:sp>
    </p:spTree>
    <p:extLst>
      <p:ext uri="{BB962C8B-B14F-4D97-AF65-F5344CB8AC3E}">
        <p14:creationId xmlns:p14="http://schemas.microsoft.com/office/powerpoint/2010/main" val="422400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15</a:t>
            </a:fld>
            <a:endParaRPr lang="en-US"/>
          </a:p>
        </p:txBody>
      </p:sp>
    </p:spTree>
    <p:extLst>
      <p:ext uri="{BB962C8B-B14F-4D97-AF65-F5344CB8AC3E}">
        <p14:creationId xmlns:p14="http://schemas.microsoft.com/office/powerpoint/2010/main" val="1554282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16</a:t>
            </a:fld>
            <a:endParaRPr lang="en-US"/>
          </a:p>
        </p:txBody>
      </p:sp>
    </p:spTree>
    <p:extLst>
      <p:ext uri="{BB962C8B-B14F-4D97-AF65-F5344CB8AC3E}">
        <p14:creationId xmlns:p14="http://schemas.microsoft.com/office/powerpoint/2010/main" val="3229966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17</a:t>
            </a:fld>
            <a:endParaRPr lang="en-US"/>
          </a:p>
        </p:txBody>
      </p:sp>
    </p:spTree>
    <p:extLst>
      <p:ext uri="{BB962C8B-B14F-4D97-AF65-F5344CB8AC3E}">
        <p14:creationId xmlns:p14="http://schemas.microsoft.com/office/powerpoint/2010/main" val="74859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18</a:t>
            </a:fld>
            <a:endParaRPr lang="en-US"/>
          </a:p>
        </p:txBody>
      </p:sp>
    </p:spTree>
    <p:extLst>
      <p:ext uri="{BB962C8B-B14F-4D97-AF65-F5344CB8AC3E}">
        <p14:creationId xmlns:p14="http://schemas.microsoft.com/office/powerpoint/2010/main" val="2064234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19</a:t>
            </a:fld>
            <a:endParaRPr lang="en-US"/>
          </a:p>
        </p:txBody>
      </p:sp>
    </p:spTree>
    <p:extLst>
      <p:ext uri="{BB962C8B-B14F-4D97-AF65-F5344CB8AC3E}">
        <p14:creationId xmlns:p14="http://schemas.microsoft.com/office/powerpoint/2010/main" val="104902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a:t>
            </a:fld>
            <a:endParaRPr lang="en-US"/>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20</a:t>
            </a:fld>
            <a:endParaRPr lang="en-US"/>
          </a:p>
        </p:txBody>
      </p:sp>
    </p:spTree>
    <p:extLst>
      <p:ext uri="{BB962C8B-B14F-4D97-AF65-F5344CB8AC3E}">
        <p14:creationId xmlns:p14="http://schemas.microsoft.com/office/powerpoint/2010/main" val="1078722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21</a:t>
            </a:fld>
            <a:endParaRPr lang="en-US"/>
          </a:p>
        </p:txBody>
      </p:sp>
    </p:spTree>
    <p:extLst>
      <p:ext uri="{BB962C8B-B14F-4D97-AF65-F5344CB8AC3E}">
        <p14:creationId xmlns:p14="http://schemas.microsoft.com/office/powerpoint/2010/main" val="2057383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22</a:t>
            </a:fld>
            <a:endParaRPr lang="en-US"/>
          </a:p>
        </p:txBody>
      </p:sp>
    </p:spTree>
    <p:extLst>
      <p:ext uri="{BB962C8B-B14F-4D97-AF65-F5344CB8AC3E}">
        <p14:creationId xmlns:p14="http://schemas.microsoft.com/office/powerpoint/2010/main" val="328558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23</a:t>
            </a:fld>
            <a:endParaRPr lang="en-US"/>
          </a:p>
        </p:txBody>
      </p:sp>
    </p:spTree>
    <p:extLst>
      <p:ext uri="{BB962C8B-B14F-4D97-AF65-F5344CB8AC3E}">
        <p14:creationId xmlns:p14="http://schemas.microsoft.com/office/powerpoint/2010/main" val="3250198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24</a:t>
            </a:fld>
            <a:endParaRPr lang="en-US"/>
          </a:p>
        </p:txBody>
      </p:sp>
    </p:spTree>
    <p:extLst>
      <p:ext uri="{BB962C8B-B14F-4D97-AF65-F5344CB8AC3E}">
        <p14:creationId xmlns:p14="http://schemas.microsoft.com/office/powerpoint/2010/main" val="315153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25</a:t>
            </a:fld>
            <a:endParaRPr lang="en-US"/>
          </a:p>
        </p:txBody>
      </p:sp>
    </p:spTree>
    <p:extLst>
      <p:ext uri="{BB962C8B-B14F-4D97-AF65-F5344CB8AC3E}">
        <p14:creationId xmlns:p14="http://schemas.microsoft.com/office/powerpoint/2010/main" val="1185403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26</a:t>
            </a:fld>
            <a:endParaRPr lang="en-US"/>
          </a:p>
        </p:txBody>
      </p:sp>
    </p:spTree>
    <p:extLst>
      <p:ext uri="{BB962C8B-B14F-4D97-AF65-F5344CB8AC3E}">
        <p14:creationId xmlns:p14="http://schemas.microsoft.com/office/powerpoint/2010/main" val="44614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27</a:t>
            </a:fld>
            <a:endParaRPr lang="en-US"/>
          </a:p>
        </p:txBody>
      </p:sp>
    </p:spTree>
    <p:extLst>
      <p:ext uri="{BB962C8B-B14F-4D97-AF65-F5344CB8AC3E}">
        <p14:creationId xmlns:p14="http://schemas.microsoft.com/office/powerpoint/2010/main" val="2413376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28</a:t>
            </a:fld>
            <a:endParaRPr lang="en-US"/>
          </a:p>
        </p:txBody>
      </p:sp>
    </p:spTree>
    <p:extLst>
      <p:ext uri="{BB962C8B-B14F-4D97-AF65-F5344CB8AC3E}">
        <p14:creationId xmlns:p14="http://schemas.microsoft.com/office/powerpoint/2010/main" val="2111988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29</a:t>
            </a:fld>
            <a:endParaRPr lang="en-US"/>
          </a:p>
        </p:txBody>
      </p:sp>
    </p:spTree>
    <p:extLst>
      <p:ext uri="{BB962C8B-B14F-4D97-AF65-F5344CB8AC3E}">
        <p14:creationId xmlns:p14="http://schemas.microsoft.com/office/powerpoint/2010/main" val="13938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a:t>
            </a:fld>
            <a:endParaRPr lang="en-US"/>
          </a:p>
        </p:txBody>
      </p:sp>
    </p:spTree>
    <p:extLst>
      <p:ext uri="{BB962C8B-B14F-4D97-AF65-F5344CB8AC3E}">
        <p14:creationId xmlns:p14="http://schemas.microsoft.com/office/powerpoint/2010/main" val="2430427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30</a:t>
            </a:fld>
            <a:endParaRPr lang="en-US"/>
          </a:p>
        </p:txBody>
      </p:sp>
    </p:spTree>
    <p:extLst>
      <p:ext uri="{BB962C8B-B14F-4D97-AF65-F5344CB8AC3E}">
        <p14:creationId xmlns:p14="http://schemas.microsoft.com/office/powerpoint/2010/main" val="250089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31</a:t>
            </a:fld>
            <a:endParaRPr lang="en-US"/>
          </a:p>
        </p:txBody>
      </p:sp>
    </p:spTree>
    <p:extLst>
      <p:ext uri="{BB962C8B-B14F-4D97-AF65-F5344CB8AC3E}">
        <p14:creationId xmlns:p14="http://schemas.microsoft.com/office/powerpoint/2010/main" val="484313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32</a:t>
            </a:fld>
            <a:endParaRPr lang="en-US"/>
          </a:p>
        </p:txBody>
      </p:sp>
    </p:spTree>
    <p:extLst>
      <p:ext uri="{BB962C8B-B14F-4D97-AF65-F5344CB8AC3E}">
        <p14:creationId xmlns:p14="http://schemas.microsoft.com/office/powerpoint/2010/main" val="1251480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33</a:t>
            </a:fld>
            <a:endParaRPr lang="en-US"/>
          </a:p>
        </p:txBody>
      </p:sp>
    </p:spTree>
    <p:extLst>
      <p:ext uri="{BB962C8B-B14F-4D97-AF65-F5344CB8AC3E}">
        <p14:creationId xmlns:p14="http://schemas.microsoft.com/office/powerpoint/2010/main" val="1002057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34</a:t>
            </a:fld>
            <a:endParaRPr lang="en-US"/>
          </a:p>
        </p:txBody>
      </p:sp>
    </p:spTree>
    <p:extLst>
      <p:ext uri="{BB962C8B-B14F-4D97-AF65-F5344CB8AC3E}">
        <p14:creationId xmlns:p14="http://schemas.microsoft.com/office/powerpoint/2010/main" val="3769740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35</a:t>
            </a:fld>
            <a:endParaRPr lang="en-US"/>
          </a:p>
        </p:txBody>
      </p:sp>
    </p:spTree>
    <p:extLst>
      <p:ext uri="{BB962C8B-B14F-4D97-AF65-F5344CB8AC3E}">
        <p14:creationId xmlns:p14="http://schemas.microsoft.com/office/powerpoint/2010/main" val="1178083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36</a:t>
            </a:fld>
            <a:endParaRPr lang="en-US"/>
          </a:p>
        </p:txBody>
      </p:sp>
    </p:spTree>
    <p:extLst>
      <p:ext uri="{BB962C8B-B14F-4D97-AF65-F5344CB8AC3E}">
        <p14:creationId xmlns:p14="http://schemas.microsoft.com/office/powerpoint/2010/main" val="3701661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37</a:t>
            </a:fld>
            <a:endParaRPr lang="en-US"/>
          </a:p>
        </p:txBody>
      </p:sp>
    </p:spTree>
    <p:extLst>
      <p:ext uri="{BB962C8B-B14F-4D97-AF65-F5344CB8AC3E}">
        <p14:creationId xmlns:p14="http://schemas.microsoft.com/office/powerpoint/2010/main" val="2305004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38</a:t>
            </a:fld>
            <a:endParaRPr lang="en-US"/>
          </a:p>
        </p:txBody>
      </p:sp>
    </p:spTree>
    <p:extLst>
      <p:ext uri="{BB962C8B-B14F-4D97-AF65-F5344CB8AC3E}">
        <p14:creationId xmlns:p14="http://schemas.microsoft.com/office/powerpoint/2010/main" val="2376418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39</a:t>
            </a:fld>
            <a:endParaRPr lang="en-US"/>
          </a:p>
        </p:txBody>
      </p:sp>
    </p:spTree>
    <p:extLst>
      <p:ext uri="{BB962C8B-B14F-4D97-AF65-F5344CB8AC3E}">
        <p14:creationId xmlns:p14="http://schemas.microsoft.com/office/powerpoint/2010/main" val="34416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a:t>
            </a:fld>
            <a:endParaRPr lang="en-US"/>
          </a:p>
        </p:txBody>
      </p:sp>
    </p:spTree>
    <p:extLst>
      <p:ext uri="{BB962C8B-B14F-4D97-AF65-F5344CB8AC3E}">
        <p14:creationId xmlns:p14="http://schemas.microsoft.com/office/powerpoint/2010/main" val="4290768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40</a:t>
            </a:fld>
            <a:endParaRPr lang="en-US"/>
          </a:p>
        </p:txBody>
      </p:sp>
    </p:spTree>
    <p:extLst>
      <p:ext uri="{BB962C8B-B14F-4D97-AF65-F5344CB8AC3E}">
        <p14:creationId xmlns:p14="http://schemas.microsoft.com/office/powerpoint/2010/main" val="3077925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41</a:t>
            </a:fld>
            <a:endParaRPr lang="en-US"/>
          </a:p>
        </p:txBody>
      </p:sp>
    </p:spTree>
    <p:extLst>
      <p:ext uri="{BB962C8B-B14F-4D97-AF65-F5344CB8AC3E}">
        <p14:creationId xmlns:p14="http://schemas.microsoft.com/office/powerpoint/2010/main" val="3496140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42</a:t>
            </a:fld>
            <a:endParaRPr lang="en-US"/>
          </a:p>
        </p:txBody>
      </p:sp>
    </p:spTree>
    <p:extLst>
      <p:ext uri="{BB962C8B-B14F-4D97-AF65-F5344CB8AC3E}">
        <p14:creationId xmlns:p14="http://schemas.microsoft.com/office/powerpoint/2010/main" val="824613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71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89249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5</a:t>
            </a:fld>
            <a:endParaRPr lang="en-US"/>
          </a:p>
        </p:txBody>
      </p:sp>
    </p:spTree>
    <p:extLst>
      <p:ext uri="{BB962C8B-B14F-4D97-AF65-F5344CB8AC3E}">
        <p14:creationId xmlns:p14="http://schemas.microsoft.com/office/powerpoint/2010/main" val="74130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6</a:t>
            </a:fld>
            <a:endParaRPr lang="en-US"/>
          </a:p>
        </p:txBody>
      </p:sp>
    </p:spTree>
    <p:extLst>
      <p:ext uri="{BB962C8B-B14F-4D97-AF65-F5344CB8AC3E}">
        <p14:creationId xmlns:p14="http://schemas.microsoft.com/office/powerpoint/2010/main" val="317239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7</a:t>
            </a:fld>
            <a:endParaRPr lang="en-US"/>
          </a:p>
        </p:txBody>
      </p:sp>
    </p:spTree>
    <p:extLst>
      <p:ext uri="{BB962C8B-B14F-4D97-AF65-F5344CB8AC3E}">
        <p14:creationId xmlns:p14="http://schemas.microsoft.com/office/powerpoint/2010/main" val="155017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8</a:t>
            </a:fld>
            <a:endParaRPr lang="en-US"/>
          </a:p>
        </p:txBody>
      </p:sp>
    </p:spTree>
    <p:extLst>
      <p:ext uri="{BB962C8B-B14F-4D97-AF65-F5344CB8AC3E}">
        <p14:creationId xmlns:p14="http://schemas.microsoft.com/office/powerpoint/2010/main" val="231198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9</a:t>
            </a:fld>
            <a:endParaRPr lang="en-US"/>
          </a:p>
        </p:txBody>
      </p:sp>
    </p:spTree>
    <p:extLst>
      <p:ext uri="{BB962C8B-B14F-4D97-AF65-F5344CB8AC3E}">
        <p14:creationId xmlns:p14="http://schemas.microsoft.com/office/powerpoint/2010/main" val="4029955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4/7/2022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4/7/2022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58739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526904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973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968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0357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34044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146668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7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03546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446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551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198361482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17202108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1714762580"/>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975892313"/>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725220991"/>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570326813"/>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833381696"/>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4/7/2022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579468465"/>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359756960"/>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925883704"/>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736645053"/>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846080974"/>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2550181906"/>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177784803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5905431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318921382"/>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462321061"/>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662911805"/>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27902989"/>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56704898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507398857"/>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734443659"/>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3845309256"/>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2429777442"/>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358976085"/>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932713681"/>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89116551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4/7/2022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198479896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0415691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1326114204"/>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336793491"/>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288150"/>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4/7/2022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4/7/2022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4/7/2022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661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askjan.org/solutions/Environmental-Sound-Machines-Tinnitus-Maskers-White-Noise-Machines.cfm" TargetMode="External"/><Relationship Id="rId3" Type="http://schemas.openxmlformats.org/officeDocument/2006/relationships/image" Target="../media/image12.jpeg"/><Relationship Id="rId7" Type="http://schemas.openxmlformats.org/officeDocument/2006/relationships/hyperlink" Target="https://askjan.org/solutions/Monitor-Risers.cf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skjan.org/solutions/Ergonomic-and-Adjustable-Office-Chairs.cfm" TargetMode="External"/><Relationship Id="rId5" Type="http://schemas.openxmlformats.org/officeDocument/2006/relationships/hyperlink" Target="https://askjan.org/solutions/Air-Deflectors.cfm" TargetMode="External"/><Relationship Id="rId4" Type="http://schemas.openxmlformats.org/officeDocument/2006/relationships/hyperlink" Target="https://askjan.org/solutions/Adjustable-Desk-Top-Workstations-for-Office-Settings.cf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askjan.org/solutions/Odor-Control.cfm" TargetMode="External"/><Relationship Id="rId3" Type="http://schemas.openxmlformats.org/officeDocument/2006/relationships/image" Target="../media/image20.jpeg"/><Relationship Id="rId7" Type="http://schemas.openxmlformats.org/officeDocument/2006/relationships/hyperlink" Target="https://askjan.org/solutions/Odor-Absorption.cf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askjan.org/solutions/Fans.cfm" TargetMode="External"/><Relationship Id="rId5" Type="http://schemas.openxmlformats.org/officeDocument/2006/relationships/hyperlink" Target="https://askjan.org/solutions/Air-Deflectors.cfm" TargetMode="External"/><Relationship Id="rId4" Type="http://schemas.openxmlformats.org/officeDocument/2006/relationships/hyperlink" Target="https://askjan.org/solutions/Air-Cleaners-Chemical-Odor-Removal.cf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askjan.org/solutions/Wearable-Anti-fatigue-Matting.cfm" TargetMode="External"/><Relationship Id="rId3" Type="http://schemas.openxmlformats.org/officeDocument/2006/relationships/image" Target="../media/image28.jpg"/><Relationship Id="rId7" Type="http://schemas.openxmlformats.org/officeDocument/2006/relationships/hyperlink" Target="https://askjan.org/solutions/Stand-lean-Stools.cf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askjan.org/solutions/Low-Task-Chair.cfm" TargetMode="External"/><Relationship Id="rId5" Type="http://schemas.openxmlformats.org/officeDocument/2006/relationships/hyperlink" Target="https://askjan.org/solutions/Anti-fatigue-Matting.cfm" TargetMode="External"/><Relationship Id="rId4" Type="http://schemas.openxmlformats.org/officeDocument/2006/relationships/hyperlink" Target="https://askjan.org/solutions/Adjustable-Workstations-for-Office-Settings.cf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hyperlink" Target="https://askjan.org/events/register/2021-2022-webcast-series.cf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askjan.org/evaluationreg.cfm"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niddk.nih.gov/about-niddk/strategic-plans-reports/opportunities-challenges-digestive-diseases-research-recommendations-national-commiss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603F-415C-4735-A489-3C793DEF27EE}"/>
              </a:ext>
            </a:extLst>
          </p:cNvPr>
          <p:cNvSpPr>
            <a:spLocks noGrp="1"/>
          </p:cNvSpPr>
          <p:nvPr>
            <p:ph type="ctrTitle"/>
          </p:nvPr>
        </p:nvSpPr>
        <p:spPr/>
        <p:txBody>
          <a:bodyPr>
            <a:normAutofit/>
          </a:bodyPr>
          <a:lstStyle/>
          <a:p>
            <a:r>
              <a:rPr lang="en-US" sz="3200" dirty="0"/>
              <a:t>Accommodation solutions for </a:t>
            </a:r>
            <a:br>
              <a:rPr lang="en-US" sz="3200" dirty="0"/>
            </a:br>
            <a:r>
              <a:rPr lang="en-US" sz="3200" dirty="0"/>
              <a:t>gastrointestinal disorders</a:t>
            </a:r>
          </a:p>
        </p:txBody>
      </p:sp>
      <p:sp>
        <p:nvSpPr>
          <p:cNvPr id="3" name="Subtitle 2">
            <a:extLst>
              <a:ext uri="{FF2B5EF4-FFF2-40B4-BE49-F238E27FC236}">
                <a16:creationId xmlns:a16="http://schemas.microsoft.com/office/drawing/2014/main" id="{773B7CA3-0060-4837-84FC-0E5575398655}"/>
              </a:ext>
            </a:extLst>
          </p:cNvPr>
          <p:cNvSpPr>
            <a:spLocks noGrp="1"/>
          </p:cNvSpPr>
          <p:nvPr>
            <p:ph type="subTitle" idx="1"/>
          </p:nvPr>
        </p:nvSpPr>
        <p:spPr/>
        <p:txBody>
          <a:bodyPr>
            <a:normAutofit/>
          </a:bodyPr>
          <a:lstStyle/>
          <a:p>
            <a:r>
              <a:rPr lang="en-US" sz="1400" dirty="0">
                <a:solidFill>
                  <a:srgbClr val="002060"/>
                </a:solidFill>
                <a:latin typeface="Arial Nova" panose="020B0504020202020204" pitchFamily="34" charset="0"/>
              </a:rPr>
              <a:t>Job Accommodation Network (JAN) Accommodation and Compliance webcast Series</a:t>
            </a:r>
            <a:br>
              <a:rPr lang="en-US" sz="1400" dirty="0">
                <a:solidFill>
                  <a:srgbClr val="002060"/>
                </a:solidFill>
                <a:latin typeface="Arial Nova" panose="020B0504020202020204" pitchFamily="34" charset="0"/>
              </a:rPr>
            </a:br>
            <a:r>
              <a:rPr lang="en-US" sz="1200" cap="none" dirty="0">
                <a:solidFill>
                  <a:srgbClr val="002060"/>
                </a:solidFill>
                <a:latin typeface="Arial Nova" panose="020B0504020202020204" pitchFamily="34" charset="0"/>
              </a:rPr>
              <a:t>Matthew McCord, MS, Senior Consultant, and Julie Davis, MS, Consultant</a:t>
            </a:r>
            <a:endParaRPr lang="en-US" sz="1400" dirty="0">
              <a:solidFill>
                <a:srgbClr val="002060"/>
              </a:solidFill>
              <a:latin typeface="Arial Nova" panose="020B0504020202020204" pitchFamily="34" charset="0"/>
            </a:endParaRPr>
          </a:p>
        </p:txBody>
      </p:sp>
      <p:sp>
        <p:nvSpPr>
          <p:cNvPr id="5" name="Footer Placeholder 4">
            <a:extLst>
              <a:ext uri="{FF2B5EF4-FFF2-40B4-BE49-F238E27FC236}">
                <a16:creationId xmlns:a16="http://schemas.microsoft.com/office/drawing/2014/main" id="{B14FD746-51A6-4CE2-91D6-110B346F61C7}"/>
              </a:ext>
            </a:extLst>
          </p:cNvPr>
          <p:cNvSpPr>
            <a:spLocks noGrp="1"/>
          </p:cNvSpPr>
          <p:nvPr>
            <p:ph type="ftr" sz="quarter" idx="11"/>
          </p:nvPr>
        </p:nvSpPr>
        <p:spPr/>
        <p:txBody>
          <a:bodyPr/>
          <a:lstStyle/>
          <a:p>
            <a:r>
              <a:rPr lang="en-US" sz="1400" b="0" cap="none" dirty="0"/>
              <a:t>JAN is a service of the U.S. Department of Labor’s Office of Disability Employment Policy/ODEP.  </a:t>
            </a:r>
            <a:endParaRPr lang="en-US" sz="1400" b="0" dirty="0"/>
          </a:p>
        </p:txBody>
      </p:sp>
    </p:spTree>
    <p:extLst>
      <p:ext uri="{BB962C8B-B14F-4D97-AF65-F5344CB8AC3E}">
        <p14:creationId xmlns:p14="http://schemas.microsoft.com/office/powerpoint/2010/main" val="183999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Accommodations:</a:t>
            </a:r>
            <a:br>
              <a:rPr lang="en-US" dirty="0"/>
            </a:br>
            <a:r>
              <a:rPr lang="en-US" dirty="0"/>
              <a:t>Workplace Modifications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a:lnSpc>
                <a:spcPct val="120000"/>
              </a:lnSpc>
              <a:spcAft>
                <a:spcPts val="1200"/>
              </a:spcAft>
            </a:pPr>
            <a:r>
              <a:rPr lang="en-US" sz="2400" dirty="0"/>
              <a:t>Closer access to restroom, breakroom, office equipment, </a:t>
            </a:r>
            <a:br>
              <a:rPr lang="en-US" sz="2400" dirty="0"/>
            </a:br>
            <a:r>
              <a:rPr lang="en-US" sz="2400" dirty="0"/>
              <a:t>and employee parking lot</a:t>
            </a:r>
          </a:p>
          <a:p>
            <a:pPr>
              <a:lnSpc>
                <a:spcPct val="120000"/>
              </a:lnSpc>
              <a:spcAft>
                <a:spcPts val="1200"/>
              </a:spcAft>
            </a:pPr>
            <a:r>
              <a:rPr lang="en-US" sz="2400" dirty="0"/>
              <a:t>Limit long meetings/calls, if possible</a:t>
            </a:r>
          </a:p>
          <a:p>
            <a:pPr>
              <a:lnSpc>
                <a:spcPct val="120000"/>
              </a:lnSpc>
              <a:spcAft>
                <a:spcPts val="1200"/>
              </a:spcAft>
            </a:pPr>
            <a:r>
              <a:rPr lang="en-US" sz="2400" dirty="0"/>
              <a:t>Reduce clutter in the work area for easier access</a:t>
            </a:r>
          </a:p>
          <a:p>
            <a:pPr>
              <a:lnSpc>
                <a:spcPct val="120000"/>
              </a:lnSpc>
            </a:pPr>
            <a:r>
              <a:rPr lang="en-US" sz="2400" dirty="0"/>
              <a:t>Relocate employee to private area away from high traffic areas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10</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42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Workplace Modifications 2</a:t>
            </a:r>
          </a:p>
        </p:txBody>
      </p:sp>
      <p:sp>
        <p:nvSpPr>
          <p:cNvPr id="11" name="Rectangle 10">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FCE751-B820-49EA-9116-9C730F194B1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756" b="1"/>
          <a:stretch/>
        </p:blipFill>
        <p:spPr>
          <a:xfrm>
            <a:off x="657225" y="2361056"/>
            <a:ext cx="3305175" cy="3649219"/>
          </a:xfrm>
          <a:prstGeom prst="rect">
            <a:avLst/>
          </a:prstGeom>
          <a:scene3d>
            <a:camera prst="perspectiveFront" fov="5400000"/>
            <a:lightRig rig="threePt" dir="t">
              <a:rot lat="0" lon="0" rev="19200000"/>
            </a:lightRig>
          </a:scene3d>
          <a:sp3d extrusionH="25400">
            <a:bevelT w="304800" h="152400" prst="hardEdge"/>
            <a:extrusionClr>
              <a:srgbClr val="FFFFFF"/>
            </a:extrusion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505325" y="2180496"/>
            <a:ext cx="7105481" cy="4045683"/>
          </a:xfrm>
        </p:spPr>
        <p:txBody>
          <a:bodyPr>
            <a:normAutofit/>
          </a:bodyPr>
          <a:lstStyle/>
          <a:p>
            <a:pPr marL="0" indent="0">
              <a:spcAft>
                <a:spcPts val="1200"/>
              </a:spcAft>
              <a:buNone/>
            </a:pPr>
            <a:r>
              <a:rPr lang="en-US" sz="2800" b="1" dirty="0"/>
              <a:t>Assistive Technology Options</a:t>
            </a:r>
          </a:p>
          <a:p>
            <a:r>
              <a:rPr lang="en-US" sz="2400" dirty="0">
                <a:hlinkClick r:id="rId4"/>
              </a:rPr>
              <a:t>Adjustable Desk Top Workstations</a:t>
            </a:r>
            <a:endParaRPr lang="en-US" sz="2400" dirty="0"/>
          </a:p>
          <a:p>
            <a:r>
              <a:rPr lang="en-US" sz="2400" dirty="0">
                <a:hlinkClick r:id="rId5"/>
              </a:rPr>
              <a:t>Air Deflectors</a:t>
            </a:r>
            <a:endParaRPr lang="en-US" sz="2400" dirty="0"/>
          </a:p>
          <a:p>
            <a:r>
              <a:rPr lang="en-US" sz="2400" dirty="0">
                <a:hlinkClick r:id="rId6"/>
              </a:rPr>
              <a:t>Ergonomic and Adjustable Office Chairs</a:t>
            </a:r>
            <a:endParaRPr lang="en-US" sz="2400" dirty="0"/>
          </a:p>
          <a:p>
            <a:r>
              <a:rPr lang="en-US" sz="2400" dirty="0">
                <a:hlinkClick r:id="rId7"/>
              </a:rPr>
              <a:t>Monitor Risers</a:t>
            </a:r>
            <a:endParaRPr lang="en-US" sz="2400" dirty="0"/>
          </a:p>
          <a:p>
            <a:r>
              <a:rPr lang="en-US" sz="2400" dirty="0">
                <a:hlinkClick r:id="rId8"/>
              </a:rPr>
              <a:t>White Noise Machines</a:t>
            </a:r>
            <a:endParaRPr lang="en-US"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9493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11</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390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Workplace Modifications</a:t>
            </a:r>
          </a:p>
        </p:txBody>
      </p:sp>
      <p:sp>
        <p:nvSpPr>
          <p:cNvPr id="12" name="Rectangle 1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n using laptop">
            <a:extLst>
              <a:ext uri="{FF2B5EF4-FFF2-40B4-BE49-F238E27FC236}">
                <a16:creationId xmlns:a16="http://schemas.microsoft.com/office/drawing/2014/main" id="{780C5F1B-4533-4729-B7A9-9DB18B46496F}"/>
              </a:ext>
            </a:extLst>
          </p:cNvPr>
          <p:cNvPicPr>
            <a:picLocks noChangeAspect="1"/>
          </p:cNvPicPr>
          <p:nvPr/>
        </p:nvPicPr>
        <p:blipFill rotWithShape="1">
          <a:blip r:embed="rId3"/>
          <a:srcRect l="10928" r="-2" b="-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Aft>
                <a:spcPts val="1200"/>
              </a:spcAft>
              <a:buNone/>
            </a:pPr>
            <a:r>
              <a:rPr lang="en-US" sz="2800" b="1" dirty="0"/>
              <a:t>Scenario</a:t>
            </a:r>
          </a:p>
          <a:p>
            <a:pPr marL="0" indent="0">
              <a:buNone/>
            </a:pPr>
            <a:r>
              <a:rPr lang="en-US" sz="2400" dirty="0"/>
              <a:t>Employee stated that being able to alternate between sitting and standing alleviated their gastrointestinal symptoms.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705444" y="6556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12</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63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Workplace Modifications</a:t>
            </a:r>
          </a:p>
        </p:txBody>
      </p:sp>
      <p:sp>
        <p:nvSpPr>
          <p:cNvPr id="32" name="Rectangle 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AE85A5-231E-4F9B-8F78-9C68B885AE7A}"/>
              </a:ext>
              <a:ext uri="{C183D7F6-B498-43B3-948B-1728B52AA6E4}">
                <adec:decorative xmlns:adec="http://schemas.microsoft.com/office/drawing/2017/decorative" val="1"/>
              </a:ext>
            </a:extLst>
          </p:cNvPr>
          <p:cNvPicPr>
            <a:picLocks noChangeAspect="1"/>
          </p:cNvPicPr>
          <p:nvPr/>
        </p:nvPicPr>
        <p:blipFill rotWithShape="1">
          <a:blip r:embed="rId3"/>
          <a:srcRect l="9228" r="-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Aft>
                <a:spcPts val="1200"/>
              </a:spcAft>
              <a:buNone/>
            </a:pPr>
            <a:r>
              <a:rPr lang="en-US" sz="2800" b="1" dirty="0"/>
              <a:t>Solution</a:t>
            </a:r>
          </a:p>
          <a:p>
            <a:pPr marL="0" indent="0">
              <a:buNone/>
            </a:pPr>
            <a:r>
              <a:rPr lang="en-US" sz="2400" dirty="0"/>
              <a:t>Employer purchased a sit-stand desk so employee could complete the job duties while alternating between sitting and standing.</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8442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13</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95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Schedule Modifications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a:spcAft>
                <a:spcPts val="1200"/>
              </a:spcAft>
            </a:pPr>
            <a:r>
              <a:rPr lang="en-US" sz="2400" dirty="0"/>
              <a:t>Flexible schedule</a:t>
            </a:r>
          </a:p>
          <a:p>
            <a:pPr>
              <a:spcAft>
                <a:spcPts val="1200"/>
              </a:spcAft>
            </a:pPr>
            <a:r>
              <a:rPr lang="en-US" sz="2400" dirty="0"/>
              <a:t>Modified break schedule</a:t>
            </a:r>
          </a:p>
          <a:p>
            <a:pPr>
              <a:spcAft>
                <a:spcPts val="1200"/>
              </a:spcAft>
            </a:pPr>
            <a:r>
              <a:rPr lang="en-US" sz="2400" dirty="0"/>
              <a:t>Part-time or reduced hours</a:t>
            </a:r>
          </a:p>
          <a:p>
            <a:pPr>
              <a:spcAft>
                <a:spcPts val="1200"/>
              </a:spcAft>
            </a:pPr>
            <a:r>
              <a:rPr lang="en-US" sz="2400" dirty="0"/>
              <a:t>Teleconferencing meeting</a:t>
            </a:r>
          </a:p>
          <a:p>
            <a:r>
              <a:rPr lang="en-US" sz="2400" dirty="0"/>
              <a:t>Telework</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95131" y="55053"/>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14</a:t>
            </a:fld>
            <a:endParaRPr lang="en-US" sz="1600"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AD3CDF5-9174-42AB-B0D8-4A8062B03067}"/>
              </a:ext>
              <a:ext uri="{C183D7F6-B498-43B3-948B-1728B52AA6E4}">
                <adec:decorative xmlns:adec="http://schemas.microsoft.com/office/drawing/2017/decorative" val="1"/>
              </a:ext>
            </a:extLst>
          </p:cNvPr>
          <p:cNvPicPr>
            <a:picLocks noChangeAspect="1"/>
          </p:cNvPicPr>
          <p:nvPr/>
        </p:nvPicPr>
        <p:blipFill rotWithShape="1">
          <a:blip r:embed="rId3"/>
          <a:srcRect l="45420" r="1" b="1"/>
          <a:stretch/>
        </p:blipFill>
        <p:spPr>
          <a:xfrm>
            <a:off x="7806267" y="2007682"/>
            <a:ext cx="3148940" cy="3851117"/>
          </a:xfrm>
          <a:prstGeom prst="rect">
            <a:avLst/>
          </a:prstGeom>
        </p:spPr>
      </p:pic>
    </p:spTree>
    <p:extLst>
      <p:ext uri="{BB962C8B-B14F-4D97-AF65-F5344CB8AC3E}">
        <p14:creationId xmlns:p14="http://schemas.microsoft.com/office/powerpoint/2010/main" val="1901701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Schedule Modifications</a:t>
            </a:r>
          </a:p>
        </p:txBody>
      </p:sp>
      <p:sp>
        <p:nvSpPr>
          <p:cNvPr id="17" name="Rectangle 1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F29C87-B973-4E7F-8A78-901E09ED1527}"/>
              </a:ext>
              <a:ext uri="{C183D7F6-B498-43B3-948B-1728B52AA6E4}">
                <adec:decorative xmlns:adec="http://schemas.microsoft.com/office/drawing/2017/decorative" val="1"/>
              </a:ext>
            </a:extLst>
          </p:cNvPr>
          <p:cNvPicPr>
            <a:picLocks noChangeAspect="1"/>
          </p:cNvPicPr>
          <p:nvPr/>
        </p:nvPicPr>
        <p:blipFill rotWithShape="1">
          <a:blip r:embed="rId3"/>
          <a:srcRect r="922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Aft>
                <a:spcPts val="1200"/>
              </a:spcAft>
              <a:buNone/>
            </a:pPr>
            <a:r>
              <a:rPr lang="en-US" sz="2800" b="1" dirty="0"/>
              <a:t>Scenario</a:t>
            </a:r>
          </a:p>
          <a:p>
            <a:pPr marL="0" indent="0">
              <a:buNone/>
            </a:pPr>
            <a:r>
              <a:rPr lang="en-US" sz="2400" dirty="0"/>
              <a:t>An employee who works in a call center has a gastrointestinal disorder and must take frequent restroom breaks. Productivity is measured by the number of calls taken.</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73914"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15</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69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Schedule Modifications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04017" y="2031317"/>
            <a:ext cx="11029615" cy="4124527"/>
          </a:xfrm>
        </p:spPr>
        <p:txBody>
          <a:bodyPr>
            <a:normAutofit/>
          </a:bodyPr>
          <a:lstStyle/>
          <a:p>
            <a:pPr marL="0" indent="0">
              <a:lnSpc>
                <a:spcPct val="120000"/>
              </a:lnSpc>
              <a:spcAft>
                <a:spcPts val="1200"/>
              </a:spcAft>
              <a:buNone/>
            </a:pPr>
            <a:r>
              <a:rPr lang="en-US" sz="2800" b="1" dirty="0"/>
              <a:t>Solution</a:t>
            </a:r>
          </a:p>
          <a:p>
            <a:pPr marL="0" indent="0">
              <a:lnSpc>
                <a:spcPct val="120000"/>
              </a:lnSpc>
              <a:spcAft>
                <a:spcPts val="1200"/>
              </a:spcAft>
              <a:buNone/>
            </a:pPr>
            <a:r>
              <a:rPr lang="en-US" sz="2400" dirty="0"/>
              <a:t>The employer continued to require all employees to meet productivity standards but moved the employee closer to the restroom and allowed him to take flexible breaks. He was also allowed to make up time for breaks taken beyond what all employees are entitled to.</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16</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65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Accommodations:</a:t>
            </a:r>
            <a:br>
              <a:rPr lang="en-US" dirty="0"/>
            </a:br>
            <a:r>
              <a:rPr lang="en-US" dirty="0"/>
              <a:t>Dignity Issues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a:lnSpc>
                <a:spcPct val="120000"/>
              </a:lnSpc>
              <a:spcAft>
                <a:spcPts val="1200"/>
              </a:spcAft>
            </a:pPr>
            <a:r>
              <a:rPr lang="en-US" sz="2400" dirty="0"/>
              <a:t>Don’t draw attention to employee when they are late or must leave early</a:t>
            </a:r>
          </a:p>
          <a:p>
            <a:pPr>
              <a:lnSpc>
                <a:spcPct val="120000"/>
              </a:lnSpc>
              <a:spcAft>
                <a:spcPts val="1200"/>
              </a:spcAft>
            </a:pPr>
            <a:r>
              <a:rPr lang="en-US" sz="2400" dirty="0"/>
              <a:t>Employee should not have to request to use the restroom</a:t>
            </a:r>
          </a:p>
          <a:p>
            <a:pPr>
              <a:lnSpc>
                <a:spcPct val="120000"/>
              </a:lnSpc>
              <a:spcAft>
                <a:spcPts val="1200"/>
              </a:spcAft>
            </a:pPr>
            <a:r>
              <a:rPr lang="en-US" sz="2400" dirty="0"/>
              <a:t>Establish a discreet way to document breaks, coming in late</a:t>
            </a:r>
          </a:p>
          <a:p>
            <a:pPr>
              <a:lnSpc>
                <a:spcPct val="120000"/>
              </a:lnSpc>
              <a:spcAft>
                <a:spcPts val="1200"/>
              </a:spcAft>
            </a:pPr>
            <a:r>
              <a:rPr lang="en-US" sz="2400" dirty="0"/>
              <a:t>Limit requesting medical details about issues</a:t>
            </a:r>
          </a:p>
          <a:p>
            <a:pPr>
              <a:lnSpc>
                <a:spcPct val="120000"/>
              </a:lnSpc>
            </a:pPr>
            <a:r>
              <a:rPr lang="en-US" sz="2400" dirty="0"/>
              <a:t>Offer privacy to address issues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17</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436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dignity Issues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5724357" cy="3678303"/>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Employee with a food allergy had an accident after eating contaminated food and needed to change their clothes.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283613" y="48785"/>
            <a:ext cx="431801" cy="377662"/>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18</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8173B66-0486-42DC-8390-EA325310BC4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9138" y="2432556"/>
            <a:ext cx="3654475" cy="31741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72483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dignity Issues</a:t>
            </a:r>
          </a:p>
        </p:txBody>
      </p:sp>
      <p:sp>
        <p:nvSpPr>
          <p:cNvPr id="16" name="Rectangle 15">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F5B2135-A0AC-494E-8969-0091D75029C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 r="-2" b="-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Aft>
                <a:spcPts val="1200"/>
              </a:spcAft>
              <a:buNone/>
            </a:pPr>
            <a:r>
              <a:rPr lang="en-US" sz="2800" b="1" dirty="0"/>
              <a:t>Solution</a:t>
            </a:r>
          </a:p>
          <a:p>
            <a:pPr marL="0" indent="0">
              <a:buNone/>
            </a:pPr>
            <a:r>
              <a:rPr lang="en-US" sz="2400" dirty="0"/>
              <a:t>Employer discreetly let the employee go home to change and telework for the remainder of the day.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8442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19</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23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sp>
        <p:nvSpPr>
          <p:cNvPr id="4" name="Slide Number Placeholder 3">
            <a:extLst>
              <a:ext uri="{FF2B5EF4-FFF2-40B4-BE49-F238E27FC236}">
                <a16:creationId xmlns:a16="http://schemas.microsoft.com/office/drawing/2014/main" id="{5AAA4C37-1AED-4F4E-AF40-81719900D239}"/>
              </a:ext>
            </a:extLst>
          </p:cNvPr>
          <p:cNvSpPr>
            <a:spLocks noGrp="1"/>
          </p:cNvSpPr>
          <p:nvPr>
            <p:ph type="sldNum" sz="quarter" idx="12"/>
          </p:nvPr>
        </p:nvSpPr>
        <p:spPr>
          <a:xfrm>
            <a:off x="10665305" y="54324"/>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a:t>
            </a:fld>
            <a:endParaRPr lang="en-US" sz="1600" dirty="0">
              <a:solidFill>
                <a:srgbClr val="002060"/>
              </a:solidFill>
              <a:latin typeface="Arial" panose="020B0604020202020204" pitchFamily="34" charset="0"/>
              <a:cs typeface="Arial" panose="020B0604020202020204" pitchFamily="34" charset="0"/>
            </a:endParaRP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2090832304"/>
              </p:ext>
            </p:extLst>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513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body odor</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6683206" cy="3678303"/>
          </a:xfrm>
        </p:spPr>
        <p:txBody>
          <a:bodyPr>
            <a:normAutofit/>
          </a:bodyPr>
          <a:lstStyle/>
          <a:p>
            <a:pPr>
              <a:spcAft>
                <a:spcPts val="1200"/>
              </a:spcAft>
            </a:pPr>
            <a:r>
              <a:rPr lang="en-US" sz="2400" dirty="0"/>
              <a:t>Additional breaks to improve hygiene</a:t>
            </a:r>
          </a:p>
          <a:p>
            <a:pPr>
              <a:spcAft>
                <a:spcPts val="1200"/>
              </a:spcAft>
            </a:pPr>
            <a:r>
              <a:rPr lang="en-US" sz="2400" dirty="0"/>
              <a:t>Adjusting schedule to work when others</a:t>
            </a:r>
            <a:br>
              <a:rPr lang="en-US" sz="2400" dirty="0"/>
            </a:br>
            <a:r>
              <a:rPr lang="en-US" sz="2400" dirty="0"/>
              <a:t>are not present</a:t>
            </a:r>
          </a:p>
          <a:p>
            <a:pPr>
              <a:spcAft>
                <a:spcPts val="1200"/>
              </a:spcAft>
            </a:pPr>
            <a:r>
              <a:rPr lang="en-US" sz="2400" dirty="0"/>
              <a:t>Personal attendant to assist in maintaining hygiene</a:t>
            </a:r>
          </a:p>
          <a:p>
            <a:pPr>
              <a:spcAft>
                <a:spcPts val="1200"/>
              </a:spcAft>
            </a:pPr>
            <a:r>
              <a:rPr lang="en-US" sz="2400" dirty="0"/>
              <a:t>Private area where hygiene needs are met</a:t>
            </a:r>
          </a:p>
          <a:p>
            <a:r>
              <a:rPr lang="en-US" sz="2400" dirty="0"/>
              <a:t>Working remotely</a:t>
            </a:r>
          </a:p>
        </p:txBody>
      </p:sp>
      <p:pic>
        <p:nvPicPr>
          <p:cNvPr id="6" name="Picture 5">
            <a:extLst>
              <a:ext uri="{FF2B5EF4-FFF2-40B4-BE49-F238E27FC236}">
                <a16:creationId xmlns:a16="http://schemas.microsoft.com/office/drawing/2014/main" id="{EDD474F7-E6B0-495D-AFA7-AF826D4084B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3379" y="2288523"/>
            <a:ext cx="3724107" cy="3462247"/>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95049" y="93119"/>
            <a:ext cx="544875" cy="339562"/>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20</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27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body odor 2</a:t>
            </a:r>
          </a:p>
        </p:txBody>
      </p:sp>
      <p:sp>
        <p:nvSpPr>
          <p:cNvPr id="17" name="Rectangle 1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DDAC82-8D1E-4783-A40E-54FB0B5050E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9224" b="-4"/>
          <a:stretch/>
        </p:blipFill>
        <p:spPr>
          <a:xfrm>
            <a:off x="657225" y="2361056"/>
            <a:ext cx="4962525" cy="3649219"/>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spcAft>
                <a:spcPts val="1200"/>
              </a:spcAft>
              <a:buNone/>
            </a:pPr>
            <a:r>
              <a:rPr lang="en-US" sz="2800" b="1" dirty="0"/>
              <a:t>Assistive Technology Options</a:t>
            </a:r>
          </a:p>
          <a:p>
            <a:r>
              <a:rPr lang="en-US" sz="2400" dirty="0">
                <a:hlinkClick r:id="rId4"/>
              </a:rPr>
              <a:t>Air Cleaners – Chemical/Odor Removal</a:t>
            </a:r>
            <a:endParaRPr lang="en-US" sz="2400" dirty="0"/>
          </a:p>
          <a:p>
            <a:r>
              <a:rPr lang="en-US" sz="2400" dirty="0">
                <a:hlinkClick r:id="rId5"/>
              </a:rPr>
              <a:t>Air Deflectors</a:t>
            </a:r>
            <a:endParaRPr lang="en-US" sz="2400" dirty="0"/>
          </a:p>
          <a:p>
            <a:r>
              <a:rPr lang="en-US" sz="2400" dirty="0">
                <a:hlinkClick r:id="rId6"/>
              </a:rPr>
              <a:t>Fans</a:t>
            </a:r>
            <a:endParaRPr lang="en-US" sz="2400" dirty="0"/>
          </a:p>
          <a:p>
            <a:r>
              <a:rPr lang="en-US" sz="2400" dirty="0">
                <a:hlinkClick r:id="rId7"/>
              </a:rPr>
              <a:t>Odor Absorption</a:t>
            </a:r>
            <a:endParaRPr lang="en-US" sz="2400" dirty="0"/>
          </a:p>
          <a:p>
            <a:r>
              <a:rPr lang="en-US" sz="2400" dirty="0">
                <a:hlinkClick r:id="rId8"/>
              </a:rPr>
              <a:t>Odor Control</a:t>
            </a:r>
            <a:endParaRPr lang="en-US" sz="2400"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8442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21</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2758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body odor</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057108"/>
            <a:ext cx="6486358" cy="3678303"/>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An employer was seeking additional options to accommodate an individual who had bowel incontinence after surgery.</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89925" y="76880"/>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22</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9DD5A33-2D9C-4FC2-AFCA-F57C68BEB58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7652362" y="2089534"/>
            <a:ext cx="3810000" cy="3645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842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body odor</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168431" cy="4124527"/>
          </a:xfrm>
        </p:spPr>
        <p:txBody>
          <a:bodyPr>
            <a:normAutofit/>
          </a:bodyPr>
          <a:lstStyle/>
          <a:p>
            <a:pPr marL="0" indent="0">
              <a:lnSpc>
                <a:spcPct val="120000"/>
              </a:lnSpc>
              <a:spcAft>
                <a:spcPts val="1200"/>
              </a:spcAft>
              <a:buNone/>
            </a:pPr>
            <a:r>
              <a:rPr lang="en-US" sz="2800" b="1" dirty="0"/>
              <a:t>Solution</a:t>
            </a:r>
          </a:p>
          <a:p>
            <a:pPr marL="0" indent="0">
              <a:lnSpc>
                <a:spcPct val="120000"/>
              </a:lnSpc>
              <a:spcAft>
                <a:spcPts val="1200"/>
              </a:spcAft>
              <a:buNone/>
            </a:pPr>
            <a:r>
              <a:rPr lang="en-US" sz="2400" dirty="0"/>
              <a:t>JAN staff suggested modifying the work schedule so the individual could work during hours when fewer people were around and allowing the individual to have a private space to clean themselves and to store soiled clothes while at work. </a:t>
            </a:r>
            <a:endParaRPr lang="en-US" sz="2800"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23</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79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stress</a:t>
            </a:r>
          </a:p>
        </p:txBody>
      </p:sp>
      <p:pic>
        <p:nvPicPr>
          <p:cNvPr id="6" name="Picture 5">
            <a:extLst>
              <a:ext uri="{FF2B5EF4-FFF2-40B4-BE49-F238E27FC236}">
                <a16:creationId xmlns:a16="http://schemas.microsoft.com/office/drawing/2014/main" id="{D953C4A3-3DDE-4701-8BBD-45F10A9E75C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25" y="2616267"/>
            <a:ext cx="4962525" cy="3138797"/>
          </a:xfrm>
          <a:prstGeom prst="rect">
            <a:avLst/>
          </a:prstGeom>
          <a:ln>
            <a:noFill/>
          </a:ln>
          <a:effectLst>
            <a:softEdge rad="112500"/>
          </a:effectLst>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r>
              <a:rPr lang="en-US" sz="2400" dirty="0"/>
              <a:t>Allow service animals</a:t>
            </a:r>
          </a:p>
          <a:p>
            <a:r>
              <a:rPr lang="en-US" sz="2400" dirty="0"/>
              <a:t>Be flexible on the times that employees should be working</a:t>
            </a:r>
          </a:p>
          <a:p>
            <a:r>
              <a:rPr lang="en-US" sz="2400" dirty="0"/>
              <a:t>Provide additional breaks for de-escalation when needed</a:t>
            </a:r>
          </a:p>
          <a:p>
            <a:r>
              <a:rPr lang="en-US" sz="2400" dirty="0"/>
              <a:t>Reallocate marginal duties that cause undue stress</a:t>
            </a:r>
          </a:p>
          <a:p>
            <a:r>
              <a:rPr lang="en-US" sz="2400" dirty="0"/>
              <a:t>Seek services through Employee Assistance Programs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42378"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24</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183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stress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An individual requested a hybrid telework schedule and written agendas for meetings, to assist them in reducing their stress levels at work. But the employer was not sure they could allow these accommodations long-term.</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25</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261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Solution:</a:t>
            </a:r>
            <a:br>
              <a:rPr lang="en-US" dirty="0"/>
            </a:br>
            <a:r>
              <a:rPr lang="en-US" dirty="0"/>
              <a:t>stress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marL="0" indent="0">
              <a:spcAft>
                <a:spcPts val="1200"/>
              </a:spcAft>
              <a:buNone/>
            </a:pPr>
            <a:r>
              <a:rPr lang="en-US" sz="2800" b="1" dirty="0"/>
              <a:t>Solution</a:t>
            </a:r>
          </a:p>
          <a:p>
            <a:pPr marL="0" indent="0">
              <a:spcAft>
                <a:spcPts val="1200"/>
              </a:spcAft>
              <a:buNone/>
            </a:pPr>
            <a:r>
              <a:rPr lang="en-US" sz="2400" dirty="0"/>
              <a:t>JAN staff discussed the possibility of a trial period. This way the individual’s accommodation could be approved now while the employer could evaluate their ability to handle the accommodations long term during the trial.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53227" y="55053"/>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26</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EA3AA22-FF17-49A9-8BD9-45316C14D774}"/>
              </a:ext>
              <a:ext uri="{C183D7F6-B498-43B3-948B-1728B52AA6E4}">
                <adec:decorative xmlns:adec="http://schemas.microsoft.com/office/drawing/2017/decorative" val="1"/>
              </a:ext>
            </a:extLst>
          </p:cNvPr>
          <p:cNvPicPr>
            <a:picLocks noChangeAspect="1"/>
          </p:cNvPicPr>
          <p:nvPr/>
        </p:nvPicPr>
        <p:blipFill rotWithShape="1">
          <a:blip r:embed="rId3"/>
          <a:srcRect l="6144" r="39277" b="1"/>
          <a:stretch/>
        </p:blipFill>
        <p:spPr>
          <a:xfrm>
            <a:off x="8355535" y="2180496"/>
            <a:ext cx="2797692" cy="3421544"/>
          </a:xfrm>
          <a:prstGeom prst="rect">
            <a:avLst/>
          </a:prstGeom>
        </p:spPr>
      </p:pic>
    </p:spTree>
    <p:extLst>
      <p:ext uri="{BB962C8B-B14F-4D97-AF65-F5344CB8AC3E}">
        <p14:creationId xmlns:p14="http://schemas.microsoft.com/office/powerpoint/2010/main" val="416935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dietary needs</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3AF85E-28EC-4FB4-B99B-DC1EE404343E}"/>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567" r="1" b="1"/>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27946"/>
            <a:ext cx="5275001" cy="4045683"/>
          </a:xfrm>
        </p:spPr>
        <p:txBody>
          <a:bodyPr>
            <a:normAutofit/>
          </a:bodyPr>
          <a:lstStyle/>
          <a:p>
            <a:pPr>
              <a:spcAft>
                <a:spcPts val="1200"/>
              </a:spcAft>
            </a:pPr>
            <a:r>
              <a:rPr lang="en-US" sz="2400" dirty="0"/>
              <a:t>Allow schedule flexibility around mealtimes</a:t>
            </a:r>
          </a:p>
          <a:p>
            <a:pPr>
              <a:spcAft>
                <a:spcPts val="1200"/>
              </a:spcAft>
            </a:pPr>
            <a:r>
              <a:rPr lang="en-US" sz="2400" dirty="0"/>
              <a:t>Enforce policies to prohibit triggering foods in common areas</a:t>
            </a:r>
          </a:p>
          <a:p>
            <a:pPr>
              <a:spcAft>
                <a:spcPts val="1200"/>
              </a:spcAft>
            </a:pPr>
            <a:r>
              <a:rPr lang="en-US" sz="2400" dirty="0"/>
              <a:t>Ensure viable options are provided at employer-sponsored events</a:t>
            </a:r>
          </a:p>
          <a:p>
            <a:pPr>
              <a:spcAft>
                <a:spcPts val="1200"/>
              </a:spcAft>
            </a:pPr>
            <a:r>
              <a:rPr lang="en-US" sz="2400" dirty="0"/>
              <a:t>Provide miniature refrigerators or coolers to keep food separated</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84424"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27</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160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dietary needs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9077157" cy="4124527"/>
          </a:xfrm>
        </p:spPr>
        <p:txBody>
          <a:bodyPr>
            <a:normAutofit/>
          </a:bodyPr>
          <a:lstStyle/>
          <a:p>
            <a:pPr marL="0" indent="0">
              <a:lnSpc>
                <a:spcPct val="120000"/>
              </a:lnSpc>
              <a:spcAft>
                <a:spcPts val="1200"/>
              </a:spcAft>
              <a:buNone/>
            </a:pPr>
            <a:r>
              <a:rPr lang="en-US" sz="2800" b="1" dirty="0"/>
              <a:t>Scenario</a:t>
            </a:r>
          </a:p>
          <a:p>
            <a:pPr marL="0" indent="0">
              <a:lnSpc>
                <a:spcPct val="120000"/>
              </a:lnSpc>
              <a:spcAft>
                <a:spcPts val="1200"/>
              </a:spcAft>
              <a:buNone/>
            </a:pPr>
            <a:r>
              <a:rPr lang="en-US" sz="2400" dirty="0"/>
              <a:t>An individual with Celiac’s Disease who travels for work requested accommodations because the events that they must attend for their job did not have gluten-free meal options.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28</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802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dietary needs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9724857" cy="4124527"/>
          </a:xfrm>
        </p:spPr>
        <p:txBody>
          <a:bodyPr>
            <a:normAutofit/>
          </a:bodyPr>
          <a:lstStyle/>
          <a:p>
            <a:pPr marL="0" indent="0">
              <a:lnSpc>
                <a:spcPct val="120000"/>
              </a:lnSpc>
              <a:spcAft>
                <a:spcPts val="1200"/>
              </a:spcAft>
              <a:buNone/>
            </a:pPr>
            <a:r>
              <a:rPr lang="en-US" sz="2800" b="1" dirty="0"/>
              <a:t>Solution</a:t>
            </a:r>
          </a:p>
          <a:p>
            <a:pPr marL="0" indent="0">
              <a:lnSpc>
                <a:spcPct val="120000"/>
              </a:lnSpc>
              <a:spcAft>
                <a:spcPts val="1200"/>
              </a:spcAft>
              <a:buNone/>
            </a:pPr>
            <a:r>
              <a:rPr lang="en-US" sz="2400" dirty="0"/>
              <a:t>JAN suggested that since the employer will know ahead of time the events they will be sending the individual to that will involve multiple catered meals, they could contact the event coordinators and let them know of their employee’s dietary needs.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29</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722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sp>
        <p:nvSpPr>
          <p:cNvPr id="4" name="Slide Number Placeholder 3">
            <a:extLst>
              <a:ext uri="{FF2B5EF4-FFF2-40B4-BE49-F238E27FC236}">
                <a16:creationId xmlns:a16="http://schemas.microsoft.com/office/drawing/2014/main" id="{5AAA4C37-1AED-4F4E-AF40-81719900D239}"/>
              </a:ext>
            </a:extLst>
          </p:cNvPr>
          <p:cNvSpPr>
            <a:spLocks noGrp="1"/>
          </p:cNvSpPr>
          <p:nvPr>
            <p:ph type="sldNum" sz="quarter" idx="12"/>
          </p:nvPr>
        </p:nvSpPr>
        <p:spPr>
          <a:xfrm>
            <a:off x="10665305" y="54324"/>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a:t>
            </a:fld>
            <a:endParaRPr lang="en-US" sz="1600" dirty="0">
              <a:solidFill>
                <a:srgbClr val="002060"/>
              </a:solidFill>
              <a:latin typeface="Arial" panose="020B0604020202020204" pitchFamily="34" charset="0"/>
              <a:cs typeface="Arial" panose="020B0604020202020204" pitchFamily="34" charset="0"/>
            </a:endParaRP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3266216148"/>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6333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commute</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C33881-E6CA-482C-A91F-79DEA17F7220}"/>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9770"/>
          <a:stretch/>
        </p:blipFill>
        <p:spPr>
          <a:xfrm>
            <a:off x="657225" y="2361056"/>
            <a:ext cx="4962525" cy="3649219"/>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a:spcAft>
                <a:spcPts val="1200"/>
              </a:spcAft>
            </a:pPr>
            <a:r>
              <a:rPr lang="en-US" sz="2400" dirty="0"/>
              <a:t>Allow flexibility in shift start times</a:t>
            </a:r>
          </a:p>
          <a:p>
            <a:pPr>
              <a:spcAft>
                <a:spcPts val="1200"/>
              </a:spcAft>
            </a:pPr>
            <a:r>
              <a:rPr lang="en-US" sz="2400" dirty="0"/>
              <a:t>Arrange carpools or rideshares</a:t>
            </a:r>
          </a:p>
          <a:p>
            <a:pPr>
              <a:spcAft>
                <a:spcPts val="1200"/>
              </a:spcAft>
            </a:pPr>
            <a:r>
              <a:rPr lang="en-US" sz="2400" dirty="0"/>
              <a:t>Permit working from separate office spaces closer to employee homes</a:t>
            </a:r>
          </a:p>
          <a:p>
            <a:pPr>
              <a:spcAft>
                <a:spcPts val="1200"/>
              </a:spcAft>
            </a:pPr>
            <a:r>
              <a:rPr lang="en-US" sz="2400" dirty="0"/>
              <a:t>Provide telework</a:t>
            </a:r>
            <a:endParaRPr lang="en-US" dirty="0"/>
          </a:p>
        </p:txBody>
      </p:sp>
      <p:sp>
        <p:nvSpPr>
          <p:cNvPr id="4" name="Slide Number Placeholder 3" descr="Cars in a traffic jam">
            <a:extLst>
              <a:ext uri="{FF2B5EF4-FFF2-40B4-BE49-F238E27FC236}">
                <a16:creationId xmlns:a16="http://schemas.microsoft.com/office/drawing/2014/main" id="{34A50D03-F4C6-498C-9889-B8EFA57E7397}"/>
              </a:ext>
            </a:extLst>
          </p:cNvPr>
          <p:cNvSpPr>
            <a:spLocks noGrp="1"/>
          </p:cNvSpPr>
          <p:nvPr>
            <p:ph type="sldNum" sz="quarter" idx="12"/>
          </p:nvPr>
        </p:nvSpPr>
        <p:spPr>
          <a:xfrm>
            <a:off x="1069493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30</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042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commute</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0239207" cy="4124527"/>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An employer implemented a post-COVID return to work requirement that all employees work on site 3 days a week. The individual contacted JAN because they felt like they needed to continue working from home due to the urgency they experience when needing to use the restroom.</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31</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142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commute</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lnSpc>
                <a:spcPct val="120000"/>
              </a:lnSpc>
              <a:spcAft>
                <a:spcPts val="1200"/>
              </a:spcAft>
              <a:buNone/>
            </a:pPr>
            <a:r>
              <a:rPr lang="en-US" sz="2800" b="1" dirty="0"/>
              <a:t>Solution</a:t>
            </a:r>
          </a:p>
          <a:p>
            <a:pPr marL="0" indent="0">
              <a:lnSpc>
                <a:spcPct val="120000"/>
              </a:lnSpc>
              <a:spcAft>
                <a:spcPts val="1200"/>
              </a:spcAft>
              <a:buNone/>
            </a:pPr>
            <a:r>
              <a:rPr lang="en-US" sz="2400" dirty="0"/>
              <a:t>JAN suggested that the employee detail all the barriers that working on-site would impose, and then also detailing how telework easily meets all these needs while also not incurring the employer any additional costs to implement.</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32</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966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leave</a:t>
            </a:r>
          </a:p>
        </p:txBody>
      </p:sp>
      <p:sp>
        <p:nvSpPr>
          <p:cNvPr id="16" name="Rectangle 15">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8B36D4A-B3F7-45C2-B87E-7DF178CC00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529423"/>
            <a:ext cx="4962525" cy="3312485"/>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lnSpcReduction="10000"/>
          </a:bodyPr>
          <a:lstStyle/>
          <a:p>
            <a:r>
              <a:rPr lang="en-US" sz="2400" dirty="0"/>
              <a:t>ADA leave can be used continuously or intermittently</a:t>
            </a:r>
          </a:p>
          <a:p>
            <a:r>
              <a:rPr lang="en-US" sz="2400" dirty="0"/>
              <a:t>If making up missed time later is not possible, leave can be used to cover time away </a:t>
            </a:r>
          </a:p>
          <a:p>
            <a:r>
              <a:rPr lang="en-US" sz="2400" dirty="0"/>
              <a:t>Maximum leave under ADA is not a set amount like under the Family and Medical Leave Act (FMLA)</a:t>
            </a:r>
          </a:p>
          <a:p>
            <a:r>
              <a:rPr lang="en-US" sz="2400" dirty="0"/>
              <a:t>Review for leave eligibility under </a:t>
            </a:r>
            <a:br>
              <a:rPr lang="en-US" sz="2400" dirty="0"/>
            </a:br>
            <a:r>
              <a:rPr lang="en-US" sz="2400" dirty="0"/>
              <a:t>all applicable laws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70544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33</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035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Scenario:</a:t>
            </a:r>
            <a:br>
              <a:rPr lang="en-US" dirty="0"/>
            </a:br>
            <a:r>
              <a:rPr lang="en-US" dirty="0"/>
              <a:t>leave</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lnSpc>
                <a:spcPct val="120000"/>
              </a:lnSpc>
              <a:spcAft>
                <a:spcPts val="1200"/>
              </a:spcAft>
              <a:buNone/>
            </a:pPr>
            <a:r>
              <a:rPr lang="en-US" sz="2800" b="1" dirty="0"/>
              <a:t>Scenario</a:t>
            </a:r>
          </a:p>
          <a:p>
            <a:pPr marL="0" indent="0">
              <a:lnSpc>
                <a:spcPct val="120000"/>
              </a:lnSpc>
              <a:spcAft>
                <a:spcPts val="1200"/>
              </a:spcAft>
              <a:buNone/>
            </a:pPr>
            <a:r>
              <a:rPr lang="en-US" sz="2400" dirty="0"/>
              <a:t>An individual working as a medical resident had to have their gallbladder removed. They exhausted FMLA leave but presented a note from their health care provider stating that they can return to work with several medical restrictions.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34</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123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Solution:</a:t>
            </a:r>
            <a:br>
              <a:rPr lang="en-US" dirty="0"/>
            </a:br>
            <a:r>
              <a:rPr lang="en-US" dirty="0"/>
              <a:t>leave</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a:bodyPr>
          <a:lstStyle/>
          <a:p>
            <a:pPr marL="0" indent="0">
              <a:lnSpc>
                <a:spcPct val="120000"/>
              </a:lnSpc>
              <a:spcAft>
                <a:spcPts val="1200"/>
              </a:spcAft>
              <a:buNone/>
            </a:pPr>
            <a:r>
              <a:rPr lang="en-US" sz="2800" b="1" dirty="0"/>
              <a:t>Solution</a:t>
            </a:r>
          </a:p>
          <a:p>
            <a:pPr marL="0" indent="0">
              <a:lnSpc>
                <a:spcPct val="120000"/>
              </a:lnSpc>
              <a:spcAft>
                <a:spcPts val="1200"/>
              </a:spcAft>
              <a:buNone/>
            </a:pPr>
            <a:r>
              <a:rPr lang="en-US" sz="2400" dirty="0"/>
              <a:t>As the employer was aware that the individual would be re-evaluated by their health care provider in a month, the employer extended the individual’s leave until after that appointment as an accommodation.</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35</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446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fatigue</a:t>
            </a:r>
          </a:p>
        </p:txBody>
      </p:sp>
      <p:pic>
        <p:nvPicPr>
          <p:cNvPr id="6" name="Picture 5">
            <a:extLst>
              <a:ext uri="{FF2B5EF4-FFF2-40B4-BE49-F238E27FC236}">
                <a16:creationId xmlns:a16="http://schemas.microsoft.com/office/drawing/2014/main" id="{C967F7E5-B5DD-4C1F-B088-602D905122B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72" r="4411" b="-1"/>
          <a:stretch/>
        </p:blipFill>
        <p:spPr>
          <a:xfrm>
            <a:off x="448732" y="1871133"/>
            <a:ext cx="3683001" cy="4504267"/>
          </a:xfrm>
          <a:prstGeom prst="rect">
            <a:avLst/>
          </a:prstGeom>
          <a:scene3d>
            <a:camera prst="orthographicFront"/>
            <a:lightRig rig="contrasting" dir="t">
              <a:rot lat="0" lon="0" rev="3000000"/>
            </a:lightRig>
          </a:scene3d>
          <a:sp3d contourW="7620">
            <a:bevelT w="95250" h="31750"/>
            <a:contourClr>
              <a:srgbClr val="333333"/>
            </a:contourClr>
          </a:sp3d>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475858" y="2180496"/>
            <a:ext cx="7140407" cy="3678303"/>
          </a:xfrm>
        </p:spPr>
        <p:txBody>
          <a:bodyPr>
            <a:normAutofit/>
          </a:bodyPr>
          <a:lstStyle/>
          <a:p>
            <a:pPr>
              <a:spcAft>
                <a:spcPts val="1200"/>
              </a:spcAft>
            </a:pPr>
            <a:r>
              <a:rPr lang="en-US" sz="2400" dirty="0"/>
              <a:t>Job restructuring</a:t>
            </a:r>
          </a:p>
          <a:p>
            <a:pPr>
              <a:spcAft>
                <a:spcPts val="1200"/>
              </a:spcAft>
            </a:pPr>
            <a:r>
              <a:rPr lang="en-US" sz="2400" dirty="0"/>
              <a:t>Periodic rest breaks</a:t>
            </a:r>
          </a:p>
          <a:p>
            <a:pPr>
              <a:spcAft>
                <a:spcPts val="1200"/>
              </a:spcAft>
            </a:pPr>
            <a:r>
              <a:rPr lang="en-US" sz="2400" dirty="0"/>
              <a:t>Reduced work schedule</a:t>
            </a:r>
          </a:p>
          <a:p>
            <a:pPr>
              <a:spcAft>
                <a:spcPts val="1200"/>
              </a:spcAft>
            </a:pPr>
            <a:r>
              <a:rPr lang="en-US" sz="2400" dirty="0"/>
              <a:t>Telework</a:t>
            </a:r>
          </a:p>
          <a:p>
            <a:pPr>
              <a:spcAft>
                <a:spcPts val="1200"/>
              </a:spcAft>
            </a:pPr>
            <a:r>
              <a:rPr lang="en-US" sz="2400" dirty="0"/>
              <a:t>Time for sitting, if job requires a lot of standing</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63468" y="55053"/>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36</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961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Accommodations:</a:t>
            </a:r>
            <a:br>
              <a:rPr lang="en-US" dirty="0"/>
            </a:br>
            <a:r>
              <a:rPr lang="en-US" dirty="0"/>
              <a:t>fatigue 2</a:t>
            </a:r>
          </a:p>
        </p:txBody>
      </p:sp>
      <p:sp>
        <p:nvSpPr>
          <p:cNvPr id="13" name="Rectangle 12">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D0A769-19AF-4E53-A6CC-1EC2E55B6D26}"/>
              </a:ext>
              <a:ext uri="{C183D7F6-B498-43B3-948B-1728B52AA6E4}">
                <adec:decorative xmlns:adec="http://schemas.microsoft.com/office/drawing/2017/decorative" val="1"/>
              </a:ext>
            </a:extLst>
          </p:cNvPr>
          <p:cNvPicPr>
            <a:picLocks noChangeAspect="1"/>
          </p:cNvPicPr>
          <p:nvPr/>
        </p:nvPicPr>
        <p:blipFill rotWithShape="1">
          <a:blip r:embed="rId3"/>
          <a:srcRect t="13231" r="-3" b="13232"/>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6335805" y="2180496"/>
            <a:ext cx="5275001" cy="4045683"/>
          </a:xfrm>
        </p:spPr>
        <p:txBody>
          <a:bodyPr>
            <a:normAutofit/>
          </a:bodyPr>
          <a:lstStyle/>
          <a:p>
            <a:pPr marL="0" indent="0">
              <a:buNone/>
            </a:pPr>
            <a:r>
              <a:rPr lang="en-US" sz="2800" b="1" dirty="0"/>
              <a:t>Assistive Technology Options</a:t>
            </a:r>
          </a:p>
          <a:p>
            <a:r>
              <a:rPr lang="en-US" sz="2400" dirty="0">
                <a:hlinkClick r:id="rId4"/>
              </a:rPr>
              <a:t>Adjustable Workstations</a:t>
            </a:r>
            <a:endParaRPr lang="en-US" sz="2400" dirty="0"/>
          </a:p>
          <a:p>
            <a:r>
              <a:rPr lang="en-US" sz="2400" dirty="0">
                <a:hlinkClick r:id="rId5"/>
              </a:rPr>
              <a:t>Anti-Fatigue Matting</a:t>
            </a:r>
            <a:endParaRPr lang="en-US" sz="2400" dirty="0"/>
          </a:p>
          <a:p>
            <a:r>
              <a:rPr lang="en-US" sz="2400" dirty="0">
                <a:hlinkClick r:id="rId6"/>
              </a:rPr>
              <a:t>Low Task Chairs</a:t>
            </a:r>
            <a:endParaRPr lang="en-US" sz="2400" dirty="0"/>
          </a:p>
          <a:p>
            <a:r>
              <a:rPr lang="en-US" sz="2400" dirty="0">
                <a:hlinkClick r:id="rId7"/>
              </a:rPr>
              <a:t>Stand-Lean Stools</a:t>
            </a:r>
            <a:endParaRPr lang="en-US" sz="2400" dirty="0"/>
          </a:p>
          <a:p>
            <a:r>
              <a:rPr lang="en-US" sz="2400" dirty="0">
                <a:hlinkClick r:id="rId8"/>
              </a:rPr>
              <a:t>Wearable Anti-Fatigue Matting </a:t>
            </a:r>
            <a:endParaRPr lang="en-US" sz="2400"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94935"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37</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541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fatigue </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180496"/>
            <a:ext cx="5514808" cy="3678304"/>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Employee gets nauseous and fatigued after a gastrointestinal episode.</a:t>
            </a:r>
          </a:p>
          <a:p>
            <a:pPr marL="0" indent="0">
              <a:buNone/>
            </a:pPr>
            <a:endParaRPr lang="en-US"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89925" y="76880"/>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38</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5887B5C-7297-4472-BDD5-1D021985F0C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7725170" y="2180496"/>
            <a:ext cx="3464755" cy="3347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76918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fatigue 2</a:t>
            </a:r>
          </a:p>
        </p:txBody>
      </p:sp>
      <p:sp>
        <p:nvSpPr>
          <p:cNvPr id="17" name="Rectangle 16">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ourglass">
            <a:extLst>
              <a:ext uri="{FF2B5EF4-FFF2-40B4-BE49-F238E27FC236}">
                <a16:creationId xmlns:a16="http://schemas.microsoft.com/office/drawing/2014/main" id="{43ECA919-F346-4581-A928-2F407B674532}"/>
              </a:ext>
            </a:extLst>
          </p:cNvPr>
          <p:cNvPicPr>
            <a:picLocks noChangeAspect="1"/>
          </p:cNvPicPr>
          <p:nvPr/>
        </p:nvPicPr>
        <p:blipFill rotWithShape="1">
          <a:blip r:embed="rId3"/>
          <a:srcRect l="35468" r="-2" b="-2"/>
          <a:stretch/>
        </p:blipFill>
        <p:spPr>
          <a:xfrm>
            <a:off x="657225" y="2361056"/>
            <a:ext cx="330517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505325" y="2180496"/>
            <a:ext cx="7105481" cy="4045683"/>
          </a:xfrm>
        </p:spPr>
        <p:txBody>
          <a:bodyPr>
            <a:normAutofit/>
          </a:bodyPr>
          <a:lstStyle/>
          <a:p>
            <a:pPr marL="0" indent="0">
              <a:spcAft>
                <a:spcPts val="1200"/>
              </a:spcAft>
              <a:buNone/>
            </a:pPr>
            <a:r>
              <a:rPr lang="en-US" sz="2800" b="1" dirty="0"/>
              <a:t>Solution</a:t>
            </a:r>
          </a:p>
          <a:p>
            <a:pPr marL="0" indent="0">
              <a:spcAft>
                <a:spcPts val="1200"/>
              </a:spcAft>
              <a:buNone/>
            </a:pPr>
            <a:r>
              <a:rPr lang="en-US" sz="2400" dirty="0"/>
              <a:t>Employer allows the individual to take a break and lie down until the employee feels better since it is for a short amount of time.</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84424"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39</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74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61F0-6461-469A-A8B3-807208C8866D}"/>
              </a:ext>
            </a:extLst>
          </p:cNvPr>
          <p:cNvSpPr>
            <a:spLocks noGrp="1"/>
          </p:cNvSpPr>
          <p:nvPr>
            <p:ph type="title"/>
          </p:nvPr>
        </p:nvSpPr>
        <p:spPr>
          <a:xfrm>
            <a:off x="581192" y="702156"/>
            <a:ext cx="11029616" cy="1013800"/>
          </a:xfrm>
        </p:spPr>
        <p:txBody>
          <a:bodyPr>
            <a:normAutofit/>
          </a:bodyPr>
          <a:lstStyle/>
          <a:p>
            <a:r>
              <a:rPr lang="en-US" dirty="0"/>
              <a:t>Discussion Topics</a:t>
            </a:r>
          </a:p>
        </p:txBody>
      </p:sp>
      <p:sp>
        <p:nvSpPr>
          <p:cNvPr id="27" name="Rectangle 26">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937FB0EF-A4E0-49F9-AAD0-43CAFBF6B0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878" y="2361056"/>
            <a:ext cx="3649219" cy="3649219"/>
          </a:xfrm>
          <a:prstGeom prst="rect">
            <a:avLst/>
          </a:prstGeom>
        </p:spPr>
      </p:pic>
      <p:sp>
        <p:nvSpPr>
          <p:cNvPr id="3" name="Content Placeholder 2">
            <a:extLst>
              <a:ext uri="{FF2B5EF4-FFF2-40B4-BE49-F238E27FC236}">
                <a16:creationId xmlns:a16="http://schemas.microsoft.com/office/drawing/2014/main" id="{F0C253A2-7387-4260-8328-65636F669295}"/>
              </a:ext>
            </a:extLst>
          </p:cNvPr>
          <p:cNvSpPr>
            <a:spLocks noGrp="1"/>
          </p:cNvSpPr>
          <p:nvPr>
            <p:ph idx="1"/>
          </p:nvPr>
        </p:nvSpPr>
        <p:spPr>
          <a:xfrm>
            <a:off x="6335805" y="2180496"/>
            <a:ext cx="5275001" cy="4045683"/>
          </a:xfrm>
        </p:spPr>
        <p:txBody>
          <a:bodyPr>
            <a:normAutofit/>
          </a:bodyPr>
          <a:lstStyle/>
          <a:p>
            <a:pPr marL="347472" lvl="1" indent="-347472">
              <a:buFont typeface="Wingdings" panose="05000000000000000000" pitchFamily="2" charset="2"/>
              <a:buChar char="§"/>
            </a:pPr>
            <a:r>
              <a:rPr lang="en-US" altLang="en-US" sz="2400" dirty="0"/>
              <a:t>What is a Gastrointestinal Disorder?</a:t>
            </a:r>
          </a:p>
          <a:p>
            <a:pPr marL="347472" lvl="1" indent="-347472">
              <a:buFont typeface="Wingdings" panose="05000000000000000000" pitchFamily="2" charset="2"/>
              <a:buChar char="§"/>
            </a:pPr>
            <a:r>
              <a:rPr lang="en-US" altLang="en-US" sz="2400" dirty="0"/>
              <a:t>What are some common Gastrointestinal Disorders?</a:t>
            </a:r>
          </a:p>
          <a:p>
            <a:pPr marL="347472" lvl="1" indent="-347472">
              <a:buFont typeface="Wingdings" panose="05000000000000000000" pitchFamily="2" charset="2"/>
              <a:buChar char="§"/>
            </a:pPr>
            <a:r>
              <a:rPr lang="en-US" sz="2400" dirty="0"/>
              <a:t>What sort of accommodations </a:t>
            </a:r>
            <a:br>
              <a:rPr lang="en-US" sz="2400" dirty="0"/>
            </a:br>
            <a:r>
              <a:rPr lang="en-US" sz="2400" dirty="0"/>
              <a:t>can be helpful?</a:t>
            </a:r>
          </a:p>
          <a:p>
            <a:pPr marL="347472" lvl="1" indent="-347472">
              <a:buFont typeface="Wingdings" panose="05000000000000000000" pitchFamily="2" charset="2"/>
              <a:buChar char="§"/>
            </a:pPr>
            <a:r>
              <a:rPr lang="en-US" sz="2400" dirty="0"/>
              <a:t>What does a real-life accommodation scenario </a:t>
            </a:r>
            <a:br>
              <a:rPr lang="en-US" sz="2400" dirty="0"/>
            </a:br>
            <a:r>
              <a:rPr lang="en-US" sz="2400" dirty="0"/>
              <a:t>look like?</a:t>
            </a:r>
          </a:p>
          <a:p>
            <a:endParaRPr lang="en-US" dirty="0"/>
          </a:p>
        </p:txBody>
      </p:sp>
      <p:sp>
        <p:nvSpPr>
          <p:cNvPr id="7" name="Slide Number Placeholder 6">
            <a:extLst>
              <a:ext uri="{FF2B5EF4-FFF2-40B4-BE49-F238E27FC236}">
                <a16:creationId xmlns:a16="http://schemas.microsoft.com/office/drawing/2014/main" id="{19240776-CA32-4DF8-ABF0-F3C13C6E3E24}"/>
              </a:ext>
            </a:extLst>
          </p:cNvPr>
          <p:cNvSpPr>
            <a:spLocks noGrp="1"/>
          </p:cNvSpPr>
          <p:nvPr>
            <p:ph type="sldNum" sz="quarter" idx="12"/>
          </p:nvPr>
        </p:nvSpPr>
        <p:spPr>
          <a:xfrm>
            <a:off x="10679486" y="55053"/>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4</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40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Accommodations:</a:t>
            </a:r>
            <a:br>
              <a:rPr lang="en-US" dirty="0"/>
            </a:br>
            <a:r>
              <a:rPr lang="en-US" dirty="0"/>
              <a:t>reassignment</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fontScale="92500" lnSpcReduction="10000"/>
          </a:bodyPr>
          <a:lstStyle/>
          <a:p>
            <a:pPr>
              <a:lnSpc>
                <a:spcPct val="120000"/>
              </a:lnSpc>
            </a:pPr>
            <a:endParaRPr lang="en-US" sz="2800" dirty="0"/>
          </a:p>
          <a:p>
            <a:pPr>
              <a:lnSpc>
                <a:spcPct val="120000"/>
              </a:lnSpc>
              <a:spcAft>
                <a:spcPts val="1200"/>
              </a:spcAft>
            </a:pPr>
            <a:r>
              <a:rPr lang="en-US" sz="2400" dirty="0"/>
              <a:t>Consider reassignment to a vacant position if the individual cannot be accommodated to complete the essential job duties in current role or because of undue hardship</a:t>
            </a:r>
          </a:p>
          <a:p>
            <a:pPr>
              <a:lnSpc>
                <a:spcPct val="120000"/>
              </a:lnSpc>
              <a:spcAft>
                <a:spcPts val="1200"/>
              </a:spcAft>
            </a:pPr>
            <a:r>
              <a:rPr lang="en-US" sz="2400" dirty="0"/>
              <a:t>Individual should not be required to compete for a vacant position so long as they are qualified</a:t>
            </a:r>
          </a:p>
          <a:p>
            <a:pPr>
              <a:lnSpc>
                <a:spcPct val="120000"/>
              </a:lnSpc>
              <a:spcAft>
                <a:spcPts val="1200"/>
              </a:spcAft>
            </a:pPr>
            <a:r>
              <a:rPr lang="en-US" sz="2400" dirty="0"/>
              <a:t>Individual should be placed in an equivalent position (e.g., pay, status, benefits, etc.) provided an equivalent position is available</a:t>
            </a:r>
          </a:p>
          <a:p>
            <a:pPr>
              <a:lnSpc>
                <a:spcPct val="120000"/>
              </a:lnSpc>
              <a:spcAft>
                <a:spcPts val="1200"/>
              </a:spcAft>
            </a:pPr>
            <a:r>
              <a:rPr lang="en-US" sz="2400" dirty="0"/>
              <a:t>Reassignment should be considered as an accommodation of last resort</a:t>
            </a:r>
          </a:p>
          <a:p>
            <a:pPr>
              <a:lnSpc>
                <a:spcPct val="120000"/>
              </a:lnSpc>
            </a:pPr>
            <a:endParaRPr lang="en-US" sz="2800"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40</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10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reassignment</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pPr marL="0" indent="0">
              <a:spcAft>
                <a:spcPts val="1200"/>
              </a:spcAft>
              <a:buNone/>
            </a:pPr>
            <a:r>
              <a:rPr lang="en-US" sz="2800" b="1" dirty="0"/>
              <a:t>Scenario</a:t>
            </a:r>
          </a:p>
          <a:p>
            <a:pPr marL="0" indent="0">
              <a:spcAft>
                <a:spcPts val="1200"/>
              </a:spcAft>
              <a:buNone/>
            </a:pPr>
            <a:r>
              <a:rPr lang="en-US" sz="2400" dirty="0"/>
              <a:t>Employee was a train brakeman who experienced flare-ups from colitis. They did not have the flexibility to use the restroom when needed,</a:t>
            </a:r>
            <a:br>
              <a:rPr lang="en-US" sz="2400" dirty="0"/>
            </a:br>
            <a:r>
              <a:rPr lang="en-US" sz="2400" dirty="0"/>
              <a:t>due to safety concerns.</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60523" y="55053"/>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41</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9F81DED-FF5A-46B5-9A04-9C64DA7F8AC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94484" y="2180495"/>
            <a:ext cx="3316324" cy="3678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561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Scenario:</a:t>
            </a:r>
            <a:br>
              <a:rPr lang="en-US" dirty="0"/>
            </a:br>
            <a:r>
              <a:rPr lang="en-US" dirty="0"/>
              <a:t>reassignment 2</a:t>
            </a:r>
          </a:p>
        </p:txBody>
      </p:sp>
      <p:sp>
        <p:nvSpPr>
          <p:cNvPr id="11" name="Rectangle 10">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8F8A1E-367F-4BE6-BDD3-C5547211E5F9}"/>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 b="4992"/>
          <a:stretch/>
        </p:blipFill>
        <p:spPr>
          <a:xfrm>
            <a:off x="657225" y="2361056"/>
            <a:ext cx="3305175" cy="3649219"/>
          </a:xfrm>
          <a:prstGeom prst="rect">
            <a:avLst/>
          </a:prstGeom>
        </p:spPr>
      </p:pic>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4505325" y="2180496"/>
            <a:ext cx="7105481" cy="4045683"/>
          </a:xfrm>
        </p:spPr>
        <p:txBody>
          <a:bodyPr>
            <a:normAutofit/>
          </a:bodyPr>
          <a:lstStyle/>
          <a:p>
            <a:pPr marL="0" indent="0">
              <a:spcAft>
                <a:spcPts val="1200"/>
              </a:spcAft>
              <a:buNone/>
            </a:pPr>
            <a:r>
              <a:rPr lang="en-US" sz="2800" b="1" dirty="0"/>
              <a:t>Solution</a:t>
            </a:r>
          </a:p>
          <a:p>
            <a:pPr marL="0" indent="0">
              <a:spcAft>
                <a:spcPts val="1200"/>
              </a:spcAft>
              <a:buNone/>
            </a:pPr>
            <a:r>
              <a:rPr lang="en-US" sz="2400" dirty="0"/>
              <a:t>Employer reassigned employee to an equivalent position where a restroom was easily accessed.</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0673914" y="73231"/>
            <a:ext cx="1052508"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42</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69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1F29C-99AF-4571-9A9F-8FC2B45207BD}"/>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8283EC6C-CCC7-4F9D-B5EA-281D5B152A31}"/>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3841" y="2181225"/>
            <a:ext cx="4904317" cy="3678238"/>
          </a:xfrm>
        </p:spPr>
      </p:pic>
      <p:sp>
        <p:nvSpPr>
          <p:cNvPr id="86019" name="Slide Number Placeholder 2">
            <a:extLst>
              <a:ext uri="{C183D7F6-B498-43B3-948B-1728B52AA6E4}">
                <adec:decorative xmlns:adec="http://schemas.microsoft.com/office/drawing/2017/decorative" val="0"/>
              </a:ext>
            </a:extLst>
          </p:cNvPr>
          <p:cNvSpPr>
            <a:spLocks noGrp="1"/>
          </p:cNvSpPr>
          <p:nvPr>
            <p:ph type="sldNum" sz="quarter" idx="12"/>
          </p:nvPr>
        </p:nvSpPr>
        <p:spPr bwMode="auto">
          <a:xfrm>
            <a:off x="11031989" y="90669"/>
            <a:ext cx="717635" cy="335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D0CE08-6779-4AB0-9F48-F938E4236A3B}" type="slidenum">
              <a:rPr kumimoji="0" lang="en-US" altLang="en-US" sz="1600" b="0" i="0" u="none" strike="noStrike" kern="1200" cap="none" spc="0" normalizeH="0" baseline="0" noProof="0">
                <a:ln>
                  <a:noFill/>
                </a:ln>
                <a:solidFill>
                  <a:srgbClr val="002060"/>
                </a:solidFill>
                <a:effectLst/>
                <a:uLnTx/>
                <a:uFillTx/>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73670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FCF5D0-986B-4E96-BE32-FE6DD05072B6}"/>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JAN Accommodation and Compliance Webcast Series</a:t>
            </a:r>
          </a:p>
        </p:txBody>
      </p:sp>
      <p:sp>
        <p:nvSpPr>
          <p:cNvPr id="22" name="Rectangle 21">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9" name="Content Placeholder 8">
            <a:extLst>
              <a:ext uri="{FF2B5EF4-FFF2-40B4-BE49-F238E27FC236}">
                <a16:creationId xmlns:a16="http://schemas.microsoft.com/office/drawing/2014/main" id="{DEFA4633-3C7C-4E0C-81A9-43CEC7FEAD45}"/>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C222439B-735E-4BF5-9F12-2092DE50AAAB}"/>
              </a:ext>
            </a:extLst>
          </p:cNvPr>
          <p:cNvSpPr>
            <a:spLocks noGrp="1"/>
          </p:cNvSpPr>
          <p:nvPr>
            <p:ph sz="half" idx="2"/>
          </p:nvPr>
        </p:nvSpPr>
        <p:spPr>
          <a:xfrm>
            <a:off x="4505325" y="2180496"/>
            <a:ext cx="7105481" cy="4045683"/>
          </a:xfrm>
        </p:spPr>
        <p:txBody>
          <a:bodyPr vert="horz" lIns="91440" tIns="45720" rIns="91440" bIns="45720" rtlCol="0" anchor="ctr">
            <a:normAutofit/>
          </a:bodyPr>
          <a:lstStyle/>
          <a:p>
            <a:pPr marL="0" indent="0" algn="ctr">
              <a:buNone/>
            </a:pPr>
            <a:r>
              <a:rPr lang="en-US" sz="2400" b="1" dirty="0">
                <a:solidFill>
                  <a:srgbClr val="002C5F"/>
                </a:solidFill>
                <a:latin typeface="Arial" panose="020B0604020202020204" pitchFamily="34" charset="0"/>
                <a:cs typeface="Arial" panose="020B0604020202020204" pitchFamily="34" charset="0"/>
              </a:rPr>
              <a:t>Thank you for attending JAN’s</a:t>
            </a:r>
            <a:br>
              <a:rPr lang="en-US" sz="2400" b="1" dirty="0">
                <a:solidFill>
                  <a:srgbClr val="002C5F"/>
                </a:solidFill>
                <a:latin typeface="Arial" panose="020B0604020202020204" pitchFamily="34" charset="0"/>
                <a:cs typeface="Arial" panose="020B0604020202020204" pitchFamily="34" charset="0"/>
              </a:rPr>
            </a:br>
            <a:r>
              <a:rPr lang="en-US" sz="2400" b="1" dirty="0">
                <a:solidFill>
                  <a:srgbClr val="002C5F"/>
                </a:solidFill>
                <a:latin typeface="Arial" panose="020B0604020202020204" pitchFamily="34" charset="0"/>
                <a:cs typeface="Arial" panose="020B0604020202020204" pitchFamily="34" charset="0"/>
              </a:rPr>
              <a:t>“Accommodation Solutions for </a:t>
            </a:r>
            <a:br>
              <a:rPr lang="en-US" sz="2400" b="1" dirty="0">
                <a:solidFill>
                  <a:srgbClr val="002C5F"/>
                </a:solidFill>
                <a:latin typeface="Arial" panose="020B0604020202020204" pitchFamily="34" charset="0"/>
                <a:cs typeface="Arial" panose="020B0604020202020204" pitchFamily="34" charset="0"/>
              </a:rPr>
            </a:br>
            <a:r>
              <a:rPr lang="en-US" sz="2400" b="1" dirty="0">
                <a:solidFill>
                  <a:srgbClr val="002C5F"/>
                </a:solidFill>
                <a:latin typeface="Arial" panose="020B0604020202020204" pitchFamily="34" charset="0"/>
                <a:cs typeface="Arial" panose="020B0604020202020204" pitchFamily="34" charset="0"/>
              </a:rPr>
              <a:t>Gastrointestinal Disorders”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gn="ctr">
              <a:buNone/>
            </a:pPr>
            <a:r>
              <a:rPr lang="en-US" sz="2000" b="1" dirty="0">
                <a:solidFill>
                  <a:srgbClr val="002C5F"/>
                </a:solidFill>
                <a:latin typeface="Arial" panose="020B0604020202020204" pitchFamily="34" charset="0"/>
                <a:cs typeface="Arial" panose="020B0604020202020204" pitchFamily="34" charset="0"/>
              </a:rPr>
              <a:t>Register for the next JAN webcast:</a:t>
            </a:r>
            <a:br>
              <a:rPr lang="en-US" sz="2000" b="1" dirty="0">
                <a:latin typeface="Arial" panose="020B0604020202020204" pitchFamily="34" charset="0"/>
                <a:cs typeface="Arial" panose="020B0604020202020204" pitchFamily="34" charset="0"/>
              </a:rPr>
            </a:br>
            <a:r>
              <a:rPr lang="en-US" sz="2000" dirty="0">
                <a:solidFill>
                  <a:srgbClr val="4590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AskJAN.org/Events/Register/2021-2022-Webcast-Series.cfm</a:t>
            </a:r>
            <a:endParaRPr lang="en-US" sz="2000" dirty="0">
              <a:solidFill>
                <a:srgbClr val="4590B8"/>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A4A36A3-D1EB-4A0A-9134-581A7FC00664}"/>
              </a:ext>
            </a:extLst>
          </p:cNvPr>
          <p:cNvSpPr>
            <a:spLocks noGrp="1"/>
          </p:cNvSpPr>
          <p:nvPr>
            <p:ph type="sldNum" sz="quarter" idx="12"/>
          </p:nvPr>
        </p:nvSpPr>
        <p:spPr>
          <a:xfrm>
            <a:off x="10692959" y="88518"/>
            <a:ext cx="1052508"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44</a:t>
            </a:fld>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7573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How do I claim the HR CEU?</a:t>
            </a:r>
          </a:p>
        </p:txBody>
      </p:sp>
      <p:sp>
        <p:nvSpPr>
          <p:cNvPr id="3" name="Content Placeholder 2">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idx="1"/>
          </p:nvPr>
        </p:nvSpPr>
        <p:spPr>
          <a:xfrm>
            <a:off x="6335805" y="2180496"/>
            <a:ext cx="5275001" cy="4045683"/>
          </a:xfrm>
        </p:spPr>
        <p:txBody>
          <a:bodyPr>
            <a:normAutofit/>
          </a:bodyPr>
          <a:lstStyle/>
          <a:p>
            <a:r>
              <a:rPr lang="en-US" sz="2400" dirty="0"/>
              <a:t>Don’t close the JAN webcast browser</a:t>
            </a:r>
          </a:p>
          <a:p>
            <a:r>
              <a:rPr lang="en-US" sz="2400" dirty="0"/>
              <a:t>Complete the webcast evaluation </a:t>
            </a:r>
            <a:br>
              <a:rPr lang="en-US" sz="2400" dirty="0"/>
            </a:br>
            <a:r>
              <a:rPr lang="en-US" sz="2400" dirty="0"/>
              <a:t>in new window or go to: </a:t>
            </a:r>
            <a:r>
              <a:rPr lang="en-US" sz="2200" u="sng" dirty="0">
                <a:solidFill>
                  <a:srgbClr val="0563C1"/>
                </a:solidFill>
                <a:effectLst/>
                <a:latin typeface="Arial" panose="020B0604020202020204" pitchFamily="34" charset="0"/>
                <a:ea typeface="Calibri" panose="020F0502020204030204" pitchFamily="34" charset="0"/>
                <a:hlinkClick r:id="rId3"/>
              </a:rPr>
              <a:t>AskJAN.org/</a:t>
            </a:r>
            <a:r>
              <a:rPr lang="en-US" sz="2200" u="sng" dirty="0" err="1">
                <a:solidFill>
                  <a:srgbClr val="0563C1"/>
                </a:solidFill>
                <a:effectLst/>
                <a:latin typeface="Arial" panose="020B0604020202020204" pitchFamily="34" charset="0"/>
                <a:ea typeface="Calibri" panose="020F0502020204030204" pitchFamily="34" charset="0"/>
                <a:hlinkClick r:id="rId3"/>
              </a:rPr>
              <a:t>EvaluationReg.cfm</a:t>
            </a:r>
            <a:endParaRPr lang="en-US" sz="2200" dirty="0"/>
          </a:p>
          <a:p>
            <a:r>
              <a:rPr lang="en-US" sz="2400" dirty="0"/>
              <a:t>Click on </a:t>
            </a:r>
            <a:r>
              <a:rPr lang="en-US" sz="2400" b="1" dirty="0"/>
              <a:t>View your certificate of completion</a:t>
            </a:r>
          </a:p>
        </p:txBody>
      </p:sp>
      <p:sp>
        <p:nvSpPr>
          <p:cNvPr id="4" name="Slide Number Placeholder 3">
            <a:extLst>
              <a:ext uri="{FF2B5EF4-FFF2-40B4-BE49-F238E27FC236}">
                <a16:creationId xmlns:a16="http://schemas.microsoft.com/office/drawing/2014/main" id="{F3E98E1F-68E8-4748-864C-7774480571AF}"/>
              </a:ext>
            </a:extLst>
          </p:cNvPr>
          <p:cNvSpPr>
            <a:spLocks noGrp="1"/>
          </p:cNvSpPr>
          <p:nvPr>
            <p:ph type="sldNum" sz="quarter" idx="12"/>
          </p:nvPr>
        </p:nvSpPr>
        <p:spPr>
          <a:xfrm>
            <a:off x="10675032" y="84237"/>
            <a:ext cx="1052508" cy="365125"/>
          </a:xfrm>
        </p:spPr>
        <p:txBody>
          <a:bodyPr>
            <a:normAutofit/>
          </a:bodyPr>
          <a:lstStyle/>
          <a:p>
            <a:pPr marL="0" marR="0" lvl="0" indent="0" algn="r" defTabSz="914400" rtl="0" eaLnBrk="0" fontAlgn="base" latinLnBrk="0" hangingPunct="0">
              <a:lnSpc>
                <a:spcPct val="90000"/>
              </a:lnSpc>
              <a:spcBef>
                <a:spcPct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panose="020B0604020202020204" pitchFamily="34" charset="0"/>
                <a:ea typeface="+mn-ea"/>
                <a:cs typeface="+mn-cs"/>
              </a:rPr>
              <a:pPr marL="0" marR="0" lvl="0" indent="0" algn="r" defTabSz="914400" rtl="0" eaLnBrk="0" fontAlgn="base" latinLnBrk="0" hangingPunct="0">
                <a:lnSpc>
                  <a:spcPct val="90000"/>
                </a:lnSpc>
                <a:spcBef>
                  <a:spcPct val="0"/>
                </a:spcBef>
                <a:spcAft>
                  <a:spcPts val="600"/>
                </a:spcAft>
                <a:buClrTx/>
                <a:buSzTx/>
                <a:buFontTx/>
                <a:buNone/>
                <a:tabLst/>
                <a:defRPr/>
              </a:pPr>
              <a:t>45</a:t>
            </a:fld>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1192" y="2286000"/>
            <a:ext cx="5119217" cy="3784060"/>
          </a:xfrm>
          <a:prstGeom prst="rect">
            <a:avLst/>
          </a:prstGeom>
        </p:spPr>
      </p:pic>
    </p:spTree>
    <p:extLst>
      <p:ext uri="{BB962C8B-B14F-4D97-AF65-F5344CB8AC3E}">
        <p14:creationId xmlns:p14="http://schemas.microsoft.com/office/powerpoint/2010/main" val="1265038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Questions? Contact JAN for More Information</a:t>
            </a:r>
          </a:p>
        </p:txBody>
      </p:sp>
      <p:sp>
        <p:nvSpPr>
          <p:cNvPr id="4" name="Slide Number Placeholder 3">
            <a:extLst>
              <a:ext uri="{FF2B5EF4-FFF2-40B4-BE49-F238E27FC236}">
                <a16:creationId xmlns:a16="http://schemas.microsoft.com/office/drawing/2014/main" id="{290915FE-A624-43E4-8D1A-23025311C711}"/>
              </a:ext>
            </a:extLst>
          </p:cNvPr>
          <p:cNvSpPr>
            <a:spLocks noGrp="1"/>
          </p:cNvSpPr>
          <p:nvPr>
            <p:ph type="sldNum" sz="quarter" idx="12"/>
          </p:nvPr>
        </p:nvSpPr>
        <p:spPr>
          <a:xfrm>
            <a:off x="10665304" y="104396"/>
            <a:ext cx="1052508" cy="365125"/>
          </a:xfrm>
        </p:spPr>
        <p:txBody>
          <a:bodyPr>
            <a:normAutofit/>
          </a:bodyPr>
          <a:lstStyle/>
          <a:p>
            <a:pPr marL="0" marR="0" lvl="0" indent="0" algn="r" defTabSz="914400" rtl="0" eaLnBrk="0" fontAlgn="base" latinLnBrk="0" hangingPunct="0">
              <a:lnSpc>
                <a:spcPct val="90000"/>
              </a:lnSpc>
              <a:spcBef>
                <a:spcPct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panose="020B0604020202020204" pitchFamily="34" charset="0"/>
                <a:ea typeface="+mn-ea"/>
                <a:cs typeface="+mn-cs"/>
              </a:rPr>
              <a:pPr marL="0" marR="0" lvl="0" indent="0" algn="r" defTabSz="914400" rtl="0" eaLnBrk="0" fontAlgn="base" latinLnBrk="0" hangingPunct="0">
                <a:lnSpc>
                  <a:spcPct val="90000"/>
                </a:lnSpc>
                <a:spcBef>
                  <a:spcPct val="0"/>
                </a:spcBef>
                <a:spcAft>
                  <a:spcPts val="600"/>
                </a:spcAft>
                <a:buClrTx/>
                <a:buSzTx/>
                <a:buFontTx/>
                <a:buNone/>
                <a:tabLst/>
                <a:defRPr/>
              </a:pPr>
              <a:t>46</a:t>
            </a:fld>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844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About Gastrointestinal disorders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fontScale="85000" lnSpcReduction="10000"/>
          </a:bodyPr>
          <a:lstStyle/>
          <a:p>
            <a:pPr>
              <a:lnSpc>
                <a:spcPct val="120000"/>
              </a:lnSpc>
            </a:pPr>
            <a:r>
              <a:rPr lang="en-US" sz="2800" dirty="0"/>
              <a:t>People with gastrointestinal disorders will often have complications with the digestive processes of absorbing nutrients and eliminating bodily waste.</a:t>
            </a:r>
          </a:p>
          <a:p>
            <a:pPr>
              <a:lnSpc>
                <a:spcPct val="120000"/>
              </a:lnSpc>
            </a:pPr>
            <a:r>
              <a:rPr lang="en-US" sz="2800" dirty="0"/>
              <a:t>Approximately 60~70 million Americans are affected by at least one annually.</a:t>
            </a:r>
          </a:p>
          <a:p>
            <a:pPr>
              <a:lnSpc>
                <a:spcPct val="120000"/>
              </a:lnSpc>
            </a:pPr>
            <a:r>
              <a:rPr lang="en-US" sz="2800" dirty="0"/>
              <a:t>About 10% of all annual hospitalizations are attributed to treating them.</a:t>
            </a:r>
          </a:p>
          <a:p>
            <a:pPr>
              <a:lnSpc>
                <a:spcPct val="120000"/>
              </a:lnSpc>
            </a:pPr>
            <a:r>
              <a:rPr lang="en-US" sz="2800" dirty="0"/>
              <a:t>The direct medical costs for treating them is estimated to exceed $100 billion each year.</a:t>
            </a:r>
            <a:endParaRPr lang="en-US" sz="2000" i="1" dirty="0">
              <a:hlinkClick r:id="rId3"/>
            </a:endParaRPr>
          </a:p>
          <a:p>
            <a:pPr marL="0" indent="0">
              <a:buNone/>
            </a:pPr>
            <a:r>
              <a:rPr lang="en-US" sz="2400" i="1" dirty="0">
                <a:effectLst/>
                <a:hlinkClick r:id="rId3"/>
              </a:rPr>
              <a:t>Opportunities and Challenges in Digestive Diseases Research: Recommendations of the National Commission on Digestive Diseases</a:t>
            </a:r>
            <a:r>
              <a:rPr lang="en-US" sz="2400" dirty="0">
                <a:effectLst/>
                <a:hlinkClick r:id="rId3"/>
              </a:rPr>
              <a:t>. National Institute of Diabetes and Digestive </a:t>
            </a:r>
            <a:br>
              <a:rPr lang="en-US" sz="2400" dirty="0">
                <a:effectLst/>
                <a:hlinkClick r:id="rId3"/>
              </a:rPr>
            </a:br>
            <a:r>
              <a:rPr lang="en-US" sz="2400" dirty="0">
                <a:effectLst/>
                <a:hlinkClick r:id="rId3"/>
              </a:rPr>
              <a:t>and Kidney Diseases</a:t>
            </a:r>
            <a:r>
              <a:rPr lang="en-US" sz="2400" dirty="0">
                <a:effectLst/>
              </a:rPr>
              <a:t>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5</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95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Gastrointestinal disorders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fontScale="92500" lnSpcReduction="10000"/>
          </a:bodyPr>
          <a:lstStyle/>
          <a:p>
            <a:pPr marL="0" indent="0">
              <a:lnSpc>
                <a:spcPct val="120000"/>
              </a:lnSpc>
              <a:buNone/>
            </a:pPr>
            <a:r>
              <a:rPr lang="en-US" sz="2600" b="1" dirty="0"/>
              <a:t>Celiac’s Disease</a:t>
            </a:r>
          </a:p>
          <a:p>
            <a:pPr lvl="1">
              <a:lnSpc>
                <a:spcPct val="120000"/>
              </a:lnSpc>
            </a:pPr>
            <a:r>
              <a:rPr lang="en-US" sz="2200" dirty="0"/>
              <a:t>Common symptoms include bloating, cramping, constipation, diarrhea, fatigue, nausea, weight loss, and vomiting.</a:t>
            </a:r>
          </a:p>
          <a:p>
            <a:pPr marL="0" indent="0">
              <a:lnSpc>
                <a:spcPct val="120000"/>
              </a:lnSpc>
              <a:buNone/>
            </a:pPr>
            <a:r>
              <a:rPr lang="en-US" sz="2600" b="1" dirty="0"/>
              <a:t>Crohn’s Disease</a:t>
            </a:r>
          </a:p>
          <a:p>
            <a:pPr lvl="1">
              <a:lnSpc>
                <a:spcPct val="120000"/>
              </a:lnSpc>
            </a:pPr>
            <a:r>
              <a:rPr lang="en-US" sz="2200" dirty="0"/>
              <a:t>Common symptoms include blood in the stool, cramping, diarrhea, fatigue, fever, and weight loss.</a:t>
            </a:r>
          </a:p>
          <a:p>
            <a:pPr marL="0" indent="0">
              <a:lnSpc>
                <a:spcPct val="120000"/>
              </a:lnSpc>
              <a:buNone/>
            </a:pPr>
            <a:r>
              <a:rPr lang="en-US" sz="2600" b="1" dirty="0"/>
              <a:t>Cyclic Vomiting Syndrome</a:t>
            </a:r>
          </a:p>
          <a:p>
            <a:pPr lvl="1">
              <a:lnSpc>
                <a:spcPct val="120000"/>
              </a:lnSpc>
            </a:pPr>
            <a:r>
              <a:rPr lang="en-US" sz="2200" dirty="0"/>
              <a:t>Common symptoms include abdominal pain, diarrhea, headaches, lightheadedness, nausea, and vomiting. </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6</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47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Gastrointestinal disorders 2</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fontScale="92500" lnSpcReduction="10000"/>
          </a:bodyPr>
          <a:lstStyle/>
          <a:p>
            <a:pPr marL="0" indent="0">
              <a:lnSpc>
                <a:spcPct val="120000"/>
              </a:lnSpc>
              <a:buNone/>
            </a:pPr>
            <a:r>
              <a:rPr lang="en-US" sz="2600" b="1" dirty="0"/>
              <a:t>Diverticulitis</a:t>
            </a:r>
          </a:p>
          <a:p>
            <a:pPr lvl="1">
              <a:lnSpc>
                <a:spcPct val="120000"/>
              </a:lnSpc>
            </a:pPr>
            <a:r>
              <a:rPr lang="en-US" sz="2200" dirty="0"/>
              <a:t>Common symptoms include abdominal tenderness, abdominal pain (that can be constant and last for several days), constipation, fever, nausea, and vomiting.</a:t>
            </a:r>
          </a:p>
          <a:p>
            <a:pPr marL="0" indent="0">
              <a:lnSpc>
                <a:spcPct val="120000"/>
              </a:lnSpc>
              <a:buNone/>
            </a:pPr>
            <a:r>
              <a:rPr lang="en-US" sz="2600" b="1" dirty="0"/>
              <a:t>Food Allergies</a:t>
            </a:r>
          </a:p>
          <a:p>
            <a:pPr lvl="1">
              <a:lnSpc>
                <a:spcPct val="120000"/>
              </a:lnSpc>
            </a:pPr>
            <a:r>
              <a:rPr lang="en-US" sz="2200" dirty="0"/>
              <a:t>Common symptoms include abdominal pain, diarrhea, hives, lightheadedness, nausea, swelling of the throat, tingling in the mouth, and vomiting.</a:t>
            </a:r>
          </a:p>
          <a:p>
            <a:pPr marL="0" indent="0">
              <a:lnSpc>
                <a:spcPct val="120000"/>
              </a:lnSpc>
              <a:buNone/>
            </a:pPr>
            <a:r>
              <a:rPr lang="en-US" sz="2600" b="1" dirty="0"/>
              <a:t>Gastroesophageal Reflux Disease (GERD)</a:t>
            </a:r>
          </a:p>
          <a:p>
            <a:pPr lvl="1">
              <a:lnSpc>
                <a:spcPct val="120000"/>
              </a:lnSpc>
            </a:pPr>
            <a:r>
              <a:rPr lang="en-US" sz="2200" dirty="0"/>
              <a:t>Common symptoms include burning sensations in the chest, chest pain, coughing, and disrupted sleep.</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7</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81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p:txBody>
          <a:bodyPr/>
          <a:lstStyle/>
          <a:p>
            <a:r>
              <a:rPr lang="en-US" dirty="0"/>
              <a:t>Common Gastrointestinal disorders 3</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3" y="2012996"/>
            <a:ext cx="11029615" cy="4124527"/>
          </a:xfrm>
        </p:spPr>
        <p:txBody>
          <a:bodyPr>
            <a:normAutofit fontScale="85000" lnSpcReduction="10000"/>
          </a:bodyPr>
          <a:lstStyle/>
          <a:p>
            <a:pPr marL="0" indent="0">
              <a:lnSpc>
                <a:spcPct val="120000"/>
              </a:lnSpc>
              <a:buNone/>
            </a:pPr>
            <a:r>
              <a:rPr lang="en-US" sz="2800" b="1" dirty="0"/>
              <a:t>Gastroparesis</a:t>
            </a:r>
          </a:p>
          <a:p>
            <a:pPr lvl="1">
              <a:lnSpc>
                <a:spcPct val="120000"/>
              </a:lnSpc>
            </a:pPr>
            <a:r>
              <a:rPr lang="en-US" sz="2400" dirty="0"/>
              <a:t>Common symptoms include abdominal pain, acid reflux, bloating, feeling full despite having eaten very little, nausea, vomiting undigested food.</a:t>
            </a:r>
          </a:p>
          <a:p>
            <a:pPr marL="0" indent="0">
              <a:lnSpc>
                <a:spcPct val="120000"/>
              </a:lnSpc>
              <a:buNone/>
            </a:pPr>
            <a:r>
              <a:rPr lang="en-US" sz="2800" b="1" dirty="0"/>
              <a:t>Irritable Bowel Syndrome</a:t>
            </a:r>
          </a:p>
          <a:p>
            <a:pPr lvl="1">
              <a:lnSpc>
                <a:spcPct val="120000"/>
              </a:lnSpc>
            </a:pPr>
            <a:r>
              <a:rPr lang="en-US" sz="2400" dirty="0"/>
              <a:t>Common symptoms include abdominal cramping, bloating, changes in frequency of bowel movements, and mucus in the stool. </a:t>
            </a:r>
          </a:p>
          <a:p>
            <a:pPr marL="0" indent="0">
              <a:lnSpc>
                <a:spcPct val="120000"/>
              </a:lnSpc>
              <a:buNone/>
            </a:pPr>
            <a:r>
              <a:rPr lang="en-US" sz="2800" b="1" dirty="0"/>
              <a:t>Ulcerative Colitis</a:t>
            </a:r>
          </a:p>
          <a:p>
            <a:pPr lvl="1">
              <a:lnSpc>
                <a:spcPct val="120000"/>
              </a:lnSpc>
            </a:pPr>
            <a:r>
              <a:rPr lang="en-US" sz="2400" dirty="0"/>
              <a:t>Common symptoms include abdominal cramping, blood or pus in the stool, diarrhea, fatigue, fever, urgency to defecate, inability to defecate despite this urgency, rectal pain.</a:t>
            </a:r>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panose="020B0604020202020204" pitchFamily="34" charset="0"/>
                <a:cs typeface="Arial" panose="020B0604020202020204" pitchFamily="34" charset="0"/>
              </a:rPr>
              <a:pPr/>
              <a:t>8</a:t>
            </a:fld>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2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A428-AA2A-4690-B34E-B57F5B1F84D9}"/>
              </a:ext>
            </a:extLst>
          </p:cNvPr>
          <p:cNvSpPr>
            <a:spLocks noGrp="1"/>
          </p:cNvSpPr>
          <p:nvPr>
            <p:ph type="title"/>
          </p:nvPr>
        </p:nvSpPr>
        <p:spPr>
          <a:xfrm>
            <a:off x="581192" y="702156"/>
            <a:ext cx="11029616" cy="1013800"/>
          </a:xfrm>
        </p:spPr>
        <p:txBody>
          <a:bodyPr>
            <a:normAutofit/>
          </a:bodyPr>
          <a:lstStyle/>
          <a:p>
            <a:r>
              <a:rPr lang="en-US" dirty="0"/>
              <a:t>Workplace Limitations</a:t>
            </a:r>
          </a:p>
        </p:txBody>
      </p:sp>
      <p:sp>
        <p:nvSpPr>
          <p:cNvPr id="3" name="Content Placeholder 2">
            <a:extLst>
              <a:ext uri="{FF2B5EF4-FFF2-40B4-BE49-F238E27FC236}">
                <a16:creationId xmlns:a16="http://schemas.microsoft.com/office/drawing/2014/main" id="{BF445204-98BC-4216-96F8-06BAD06AC364}"/>
              </a:ext>
            </a:extLst>
          </p:cNvPr>
          <p:cNvSpPr>
            <a:spLocks noGrp="1"/>
          </p:cNvSpPr>
          <p:nvPr>
            <p:ph idx="1"/>
          </p:nvPr>
        </p:nvSpPr>
        <p:spPr>
          <a:xfrm>
            <a:off x="581192" y="2180496"/>
            <a:ext cx="7225075" cy="3678303"/>
          </a:xfrm>
        </p:spPr>
        <p:txBody>
          <a:bodyPr>
            <a:normAutofit/>
          </a:bodyPr>
          <a:lstStyle/>
          <a:p>
            <a:r>
              <a:rPr lang="en-US" sz="2400" dirty="0"/>
              <a:t>Arriving at work on time</a:t>
            </a:r>
          </a:p>
          <a:p>
            <a:r>
              <a:rPr lang="en-US" sz="2400" dirty="0"/>
              <a:t>Becoming fatigued easily</a:t>
            </a:r>
          </a:p>
          <a:p>
            <a:r>
              <a:rPr lang="en-US" sz="2400" dirty="0"/>
              <a:t>Commuting to and from work</a:t>
            </a:r>
          </a:p>
          <a:p>
            <a:r>
              <a:rPr lang="en-US" sz="2400" dirty="0"/>
              <a:t>Difficulty managing stressful situations</a:t>
            </a:r>
          </a:p>
          <a:p>
            <a:r>
              <a:rPr lang="en-US" sz="2400" dirty="0"/>
              <a:t>Dietary considerations for work-related events</a:t>
            </a:r>
          </a:p>
          <a:p>
            <a:r>
              <a:rPr lang="en-US" sz="2400" dirty="0"/>
              <a:t>Disruptive odors</a:t>
            </a:r>
          </a:p>
          <a:p>
            <a:r>
              <a:rPr lang="en-US" sz="2400" dirty="0"/>
              <a:t>Urgently needing access to a restroom</a:t>
            </a:r>
          </a:p>
          <a:p>
            <a:endParaRPr lang="en-US" dirty="0"/>
          </a:p>
        </p:txBody>
      </p:sp>
      <p:sp>
        <p:nvSpPr>
          <p:cNvPr id="4" name="Slide Number Placeholder 3">
            <a:extLst>
              <a:ext uri="{FF2B5EF4-FFF2-40B4-BE49-F238E27FC236}">
                <a16:creationId xmlns:a16="http://schemas.microsoft.com/office/drawing/2014/main" id="{34A50D03-F4C6-498C-9889-B8EFA57E7397}"/>
              </a:ext>
            </a:extLst>
          </p:cNvPr>
          <p:cNvSpPr>
            <a:spLocks noGrp="1"/>
          </p:cNvSpPr>
          <p:nvPr>
            <p:ph type="sldNum" sz="quarter" idx="12"/>
          </p:nvPr>
        </p:nvSpPr>
        <p:spPr>
          <a:xfrm>
            <a:off x="11195132" y="56092"/>
            <a:ext cx="544875" cy="365125"/>
          </a:xfrm>
        </p:spPr>
        <p:txBody>
          <a:bodyPr>
            <a:normAutofit/>
          </a:bodyPr>
          <a:lstStyle/>
          <a:p>
            <a:pPr>
              <a:lnSpc>
                <a:spcPct val="90000"/>
              </a:lnSpc>
              <a:spcAft>
                <a:spcPts val="600"/>
              </a:spcAft>
            </a:pPr>
            <a:fld id="{D57F1E4F-1CFF-5643-939E-217C01CDF565}" type="slidenum">
              <a:rPr lang="en-US" sz="1600" smtClean="0">
                <a:solidFill>
                  <a:srgbClr val="002060"/>
                </a:solidFill>
                <a:latin typeface="Arial" panose="020B0604020202020204" pitchFamily="34" charset="0"/>
                <a:cs typeface="Arial" panose="020B0604020202020204" pitchFamily="34" charset="0"/>
              </a:rPr>
              <a:pPr>
                <a:lnSpc>
                  <a:spcPct val="90000"/>
                </a:lnSpc>
                <a:spcAft>
                  <a:spcPts val="600"/>
                </a:spcAft>
              </a:pPr>
              <a:t>9</a:t>
            </a:fld>
            <a:endParaRPr lang="en-US" sz="160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65D5BB3-6314-40C7-9ADD-363AE3C2BD4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87" b="3"/>
          <a:stretch/>
        </p:blipFill>
        <p:spPr>
          <a:xfrm>
            <a:off x="7806267" y="2180495"/>
            <a:ext cx="3007636" cy="3678303"/>
          </a:xfrm>
          <a:prstGeom prst="rect">
            <a:avLst/>
          </a:prstGeom>
        </p:spPr>
      </p:pic>
    </p:spTree>
    <p:extLst>
      <p:ext uri="{BB962C8B-B14F-4D97-AF65-F5344CB8AC3E}">
        <p14:creationId xmlns:p14="http://schemas.microsoft.com/office/powerpoint/2010/main" val="2617031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DA and Accommodation Lessons Learned:  Stay at Work/Return to Work Edition&amp;quot;&quot;/&gt;&lt;property id=&quot;20307&quot; value=&quot;256&quot;/&gt;&lt;/object&gt;&lt;object type=&quot;3&quot; unique_id=&quot;10004&quot;&gt;&lt;property id=&quot;20148&quot; value=&quot;5&quot;/&gt;&lt;property id=&quot;20300&quot; value=&quot;Slide 2 - &amp;quot;Housekeeping&amp;quot;&quot;/&gt;&lt;property id=&quot;20307&quot; value=&quot;297&quot;/&gt;&lt;/object&gt;&lt;object type=&quot;3&quot; unique_id=&quot;10005&quot;&gt;&lt;property id=&quot;20148&quot; value=&quot;5&quot;/&gt;&lt;property id=&quot;20300&quot; value=&quot;Slide 3 - &amp;quot;Housekeeping 2&amp;quot;&quot;/&gt;&lt;property id=&quot;20307&quot; value=&quot;298&quot;/&gt;&lt;/object&gt;&lt;object type=&quot;3&quot; unique_id=&quot;10006&quot;&gt;&lt;property id=&quot;20148&quot; value=&quot;5&quot;/&gt;&lt;property id=&quot;20300&quot; value=&quot;Slide 4 - &amp;quot;Discussion Topics&amp;quot;&quot;/&gt;&lt;property id=&quot;20307&quot; value=&quot;257&quot;/&gt;&lt;/object&gt;&lt;object type=&quot;3&quot; unique_id=&quot;10007&quot;&gt;&lt;property id=&quot;20148&quot; value=&quot;5&quot;/&gt;&lt;property id=&quot;20300&quot; value=&quot;Slide 5 - &amp;quot;Purpose of SAW and RTW Programs&amp;quot;&quot;/&gt;&lt;property id=&quot;20307&quot; value=&quot;302&quot;/&gt;&lt;/object&gt;&lt;object type=&quot;3&quot; unique_id=&quot;10008&quot;&gt;&lt;property id=&quot;20148&quot; value=&quot;5&quot;/&gt;&lt;property id=&quot;20300&quot; value=&quot;Slide 6 - &amp;quot;SAW Program  benefits&amp;quot;&quot;/&gt;&lt;property id=&quot;20307&quot; value=&quot;300&quot;/&gt;&lt;/object&gt;&lt;object type=&quot;3&quot; unique_id=&quot;10009&quot;&gt;&lt;property id=&quot;20148&quot; value=&quot;5&quot;/&gt;&lt;property id=&quot;20300&quot; value=&quot;Slide 7 - &amp;quot;RTW Program benefits&amp;quot;&quot;/&gt;&lt;property id=&quot;20307&quot; value=&quot;304&quot;/&gt;&lt;/object&gt;&lt;object type=&quot;3&quot; unique_id=&quot;10010&quot;&gt;&lt;property id=&quot;20148&quot; value=&quot;5&quot;/&gt;&lt;property id=&quot;20300&quot; value=&quot;Slide 8 - &amp;quot;Key protections&amp;quot;&quot;/&gt;&lt;property id=&quot;20307&quot; value=&quot;301&quot;/&gt;&lt;/object&gt;&lt;object type=&quot;3&quot; unique_id=&quot;10011&quot;&gt;&lt;property id=&quot;20148&quot; value=&quot;5&quot;/&gt;&lt;property id=&quot;20300&quot; value=&quot;Slide 9 - &amp;quot;Overview of ADA and FMLA&amp;quot;&quot;/&gt;&lt;property id=&quot;20307&quot; value=&quot;329&quot;/&gt;&lt;/object&gt;&lt;object type=&quot;3&quot; unique_id=&quot;10012&quot;&gt;&lt;property id=&quot;20148&quot; value=&quot;5&quot;/&gt;&lt;property id=&quot;20300&quot; value=&quot;Slide 10 - &amp;quot;Overview of WC and Other protections&amp;quot;&quot;/&gt;&lt;property id=&quot;20307&quot; value=&quot;305&quot;/&gt;&lt;/object&gt;&lt;object type=&quot;3&quot; unique_id=&quot;10013&quot;&gt;&lt;property id=&quot;20148&quot; value=&quot;5&quot;/&gt;&lt;property id=&quot;20300&quot; value=&quot;Slide 11 - &amp;quot;Occupational Injury, Disability, And/or  Serious Health Condition&amp;quot;&quot;/&gt;&lt;property id=&quot;20307&quot; value=&quot;322&quot;/&gt;&lt;/object&gt;&lt;object type=&quot;3&quot; unique_id=&quot;10014&quot;&gt;&lt;property id=&quot;20148&quot; value=&quot;5&quot;/&gt;&lt;property id=&quot;20300&quot; value=&quot;Slide 12 - &amp;quot; SAW/RTW Lessons Learned Training Strategy&amp;quot;&quot;/&gt;&lt;property id=&quot;20307&quot; value=&quot;330&quot;/&gt;&lt;/object&gt;&lt;object type=&quot;3&quot; unique_id=&quot;10015&quot;&gt;&lt;property id=&quot;20148&quot; value=&quot;5&quot;/&gt;&lt;property id=&quot;20300&quot; value=&quot;Slide 13 - &amp;quot; Wrong Turns: SAW/RTW And The interactive Process&amp;quot;&quot;/&gt;&lt;property id=&quot;20307&quot; value=&quot;339&quot;/&gt;&lt;/object&gt;&lt;object type=&quot;3&quot; unique_id=&quot;10016&quot;&gt;&lt;property id=&quot;20148&quot; value=&quot;5&quot;/&gt;&lt;property id=&quot;20300&quot; value=&quot;Slide 14 - &amp;quot;Lesson 1: Follow ADA path to address SAW/RTW Issues&amp;quot;&quot;/&gt;&lt;property id=&quot;20307&quot; value=&quot;323&quot;/&gt;&lt;/object&gt;&lt;object type=&quot;3&quot; unique_id=&quot;10017&quot;&gt;&lt;property id=&quot;20148&quot; value=&quot;5&quot;/&gt;&lt;property id=&quot;20300&quot; value=&quot;Slide 15 - &amp;quot;Lesson 2: Consider Accommodating  Temporary Injuries/Impairments to Stay On Track&amp;quot;&quot;/&gt;&lt;property id=&quot;20307&quot; value=&quot;307&quot;/&gt;&lt;/object&gt;&lt;object type=&quot;3&quot; unique_id=&quot;10018&quot;&gt;&lt;property id=&quot;20148&quot; value=&quot;5&quot;/&gt;&lt;property id=&quot;20300&quot; value=&quot;Slide 16 - &amp;quot;Lesson 3: steer clear of the 100% Healed Policy&amp;quot;&quot;/&gt;&lt;property id=&quot;20307&quot; value=&quot;312&quot;/&gt;&lt;/object&gt;&lt;object type=&quot;3&quot; unique_id=&quot;10019&quot;&gt;&lt;property id=&quot;20148&quot; value=&quot;5&quot;/&gt;&lt;property id=&quot;20300&quot; value=&quot;Slide 17 - &amp;quot;Wrong Turns: SAW/RTW and Exploring Accommodations&amp;quot;&quot;/&gt;&lt;property id=&quot;20307&quot; value=&quot;325&quot;/&gt;&lt;/object&gt;&lt;object type=&quot;3&quot; unique_id=&quot;10020&quot;&gt;&lt;property id=&quot;20148&quot; value=&quot;5&quot;/&gt;&lt;property id=&quot;20300&quot; value=&quot;Slide 18 - &amp;quot;Lesson 1: Use The Job Description As a Navigational Tool&amp;quot;&quot;/&gt;&lt;property id=&quot;20307&quot; value=&quot;311&quot;/&gt;&lt;/object&gt;&lt;object type=&quot;3&quot; unique_id=&quot;10021&quot;&gt;&lt;property id=&quot;20148&quot; value=&quot;5&quot;/&gt;&lt;property id=&quot;20300&quot; value=&quot;Slide 19 - &amp;quot;Lesson 2: Modified/Light Duty Is A path&amp;quot;&quot;/&gt;&lt;property id=&quot;20307&quot; value=&quot;313&quot;/&gt;&lt;/object&gt;&lt;object type=&quot;3&quot; unique_id=&quot;10022&quot;&gt;&lt;property id=&quot;20148&quot; value=&quot;5&quot;/&gt;&lt;property id=&quot;20300&quot; value=&quot;Slide 20 - &amp;quot;Lesson 3: get around the Bump with Job Restructuring&amp;quot;&quot;/&gt;&lt;property id=&quot;20307&quot; value=&quot;314&quot;/&gt;&lt;/object&gt;&lt;object type=&quot;3&quot; unique_id=&quot;10023&quot;&gt;&lt;property id=&quot;20148&quot; value=&quot;5&quot;/&gt;&lt;property id=&quot;20300&quot; value=&quot;Slide 21 - &amp;quot;Lesson 4: Temporary Accommodations Can get You There&amp;quot;&quot;/&gt;&lt;property id=&quot;20307&quot; value=&quot;308&quot;/&gt;&lt;/object&gt;&lt;object type=&quot;3&quot; unique_id=&quot;10024&quot;&gt;&lt;property id=&quot;20148&quot; value=&quot;5&quot;/&gt;&lt;property id=&quot;20300&quot; value=&quot;Slide 22 - &amp;quot;Lesson 5: Merge with A Transitional Work Arrangement&amp;quot;&quot;/&gt;&lt;property id=&quot;20307&quot; value=&quot;315&quot;/&gt;&lt;/object&gt;&lt;object type=&quot;3&quot; unique_id=&quot;10025&quot;&gt;&lt;property id=&quot;20148&quot; value=&quot;5&quot;/&gt;&lt;property id=&quot;20300&quot; value=&quot;Slide 23 - &amp;quot;Wrong Turns: SAW/RTW and Medical Information&amp;quot;&quot;/&gt;&lt;property id=&quot;20307&quot; value=&quot;334&quot;/&gt;&lt;/object&gt;&lt;object type=&quot;3&quot; unique_id=&quot;10026&quot;&gt;&lt;property id=&quot;20148&quot; value=&quot;5&quot;/&gt;&lt;property id=&quot;20300&quot; value=&quot;Slide 24 - &amp;quot;Lesson 1: Covering Too Much Ground May Go Too Far&amp;quot;&quot;/&gt;&lt;property id=&quot;20307&quot; value=&quot;337&quot;/&gt;&lt;/object&gt;&lt;object type=&quot;3&quot; unique_id=&quot;10027&quot;&gt;&lt;property id=&quot;20148&quot; value=&quot;5&quot;/&gt;&lt;property id=&quot;20300&quot; value=&quot;Slide 25 - &amp;quot;Lesson 2: Pay attention to The signals&amp;quot;&quot;/&gt;&lt;property id=&quot;20307&quot; value=&quot;343&quot;/&gt;&lt;/object&gt;&lt;object type=&quot;3&quot; unique_id=&quot;10028&quot;&gt;&lt;property id=&quot;20148&quot; value=&quot;5&quot;/&gt;&lt;property id=&quot;20300&quot; value=&quot;Slide 26 - &amp;quot;Lesson 3: Know Before You Go — Identify the Safety Risk&amp;quot;&quot;/&gt;&lt;property id=&quot;20307&quot; value=&quot;328&quot;/&gt;&lt;/object&gt;&lt;object type=&quot;3&quot; unique_id=&quot;10029&quot;&gt;&lt;property id=&quot;20148&quot; value=&quot;5&quot;/&gt;&lt;property id=&quot;20300&quot; value=&quot;Slide 27 - &amp;quot;Wrong Turns: SAW/RTW and The Final Journey&amp;quot;&quot;/&gt;&lt;property id=&quot;20307&quot; value=&quot;335&quot;/&gt;&lt;/object&gt;&lt;object type=&quot;3&quot; unique_id=&quot;10030&quot;&gt;&lt;property id=&quot;20148&quot; value=&quot;5&quot;/&gt;&lt;property id=&quot;20300&quot; value=&quot;Slide 28 - &amp;quot;Lesson 1: Reassignment Is a Path To Discover&amp;quot;&quot;/&gt;&lt;property id=&quot;20307&quot; value=&quot;317&quot;/&gt;&lt;/object&gt;&lt;object type=&quot;3&quot; unique_id=&quot;10031&quot;&gt;&lt;property id=&quot;20148&quot; value=&quot;5&quot;/&gt;&lt;property id=&quot;20300&quot; value=&quot;Slide 29 - &amp;quot;Lesson 2: Follow Reassignment Rules&amp;quot;&quot;/&gt;&lt;property id=&quot;20307&quot; value=&quot;340&quot;/&gt;&lt;/object&gt;&lt;object type=&quot;3&quot; unique_id=&quot;10032&quot;&gt;&lt;property id=&quot;20148&quot; value=&quot;5&quot;/&gt;&lt;property id=&quot;20300&quot; value=&quot;Slide 30 - &amp;quot;Lesson 3: Leave should Lead Back to work&amp;quot;&quot;/&gt;&lt;property id=&quot;20307&quot; value=&quot;318&quot;/&gt;&lt;/object&gt;&lt;object type=&quot;3&quot; unique_id=&quot;10033&quot;&gt;&lt;property id=&quot;20148&quot; value=&quot;5&quot;/&gt;&lt;property id=&quot;20300&quot; value=&quot;Slide 31 - &amp;quot;Lesson 4: Leave should not be a Detour or SHORT CUT&amp;quot;&quot;/&gt;&lt;property id=&quot;20307&quot; value=&quot;341&quot;/&gt;&lt;/object&gt;&lt;object type=&quot;3&quot; unique_id=&quot;10034&quot;&gt;&lt;property id=&quot;20148&quot; value=&quot;5&quot;/&gt;&lt;property id=&quot;20300&quot; value=&quot;Slide 32 - &amp;quot;Follow The path that leads  to positive SAW/RTW outcomes&amp;quot;&quot;/&gt;&lt;property id=&quot;20307&quot; value=&quot;342&quot;/&gt;&lt;/object&gt;&lt;object type=&quot;3&quot; unique_id=&quot;10035&quot;&gt;&lt;property id=&quot;20148&quot; value=&quot;5&quot;/&gt;&lt;property id=&quot;20300&quot; value=&quot;Slide 33 - &amp;quot;Questions? Contact JAN for More Information&amp;quot;&quot;/&gt;&lt;property id=&quot;20307&quot; value=&quot;296&quot;/&gt;&lt;/object&gt;&lt;object type=&quot;3&quot; unique_id=&quot;10036&quot;&gt;&lt;property id=&quot;20148&quot; value=&quot;5&quot;/&gt;&lt;property id=&quot;20300&quot; value=&quot;Slide 34 - &amp;quot;How do I claim the HR CEU?&amp;quot;&quot;/&gt;&lt;property id=&quot;20307&quot; value=&quot;299&quot;/&gt;&lt;/object&gt;&lt;/object&gt;&lt;object type=&quot;8&quot; unique_id=&quot;10072&quot;&gt;&lt;/object&gt;&lt;/object&gt;&lt;/database&gt;"/>
  <p:tag name="MMPROD_NEXTUNIQUEID" val="10009"/>
  <p:tag name="SECTOMILLISECCONVERTED" val="1"/>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7103</TotalTime>
  <Words>1958</Words>
  <Application>Microsoft Office PowerPoint</Application>
  <PresentationFormat>Widescreen</PresentationFormat>
  <Paragraphs>306</Paragraphs>
  <Slides>46</Slides>
  <Notes>45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Arial Nova</vt:lpstr>
      <vt:lpstr>Calibri</vt:lpstr>
      <vt:lpstr>Gill Sans MT</vt:lpstr>
      <vt:lpstr>Wingdings</vt:lpstr>
      <vt:lpstr>Wingdings 2</vt:lpstr>
      <vt:lpstr>Dividend</vt:lpstr>
      <vt:lpstr>1_Dividend</vt:lpstr>
      <vt:lpstr>Accommodation solutions for  gastrointestinal disorders</vt:lpstr>
      <vt:lpstr>Housekeeping</vt:lpstr>
      <vt:lpstr>Housekeeping 2</vt:lpstr>
      <vt:lpstr>Discussion Topics</vt:lpstr>
      <vt:lpstr>About Gastrointestinal disorders</vt:lpstr>
      <vt:lpstr>Common Gastrointestinal disorders</vt:lpstr>
      <vt:lpstr>Common Gastrointestinal disorders 2</vt:lpstr>
      <vt:lpstr>Common Gastrointestinal disorders 3</vt:lpstr>
      <vt:lpstr>Workplace Limitations</vt:lpstr>
      <vt:lpstr>Accommodations: Workplace Modifications</vt:lpstr>
      <vt:lpstr>Accommodations: Workplace Modifications 2</vt:lpstr>
      <vt:lpstr>Scenario: Workplace Modifications</vt:lpstr>
      <vt:lpstr>Solution: Workplace Modifications</vt:lpstr>
      <vt:lpstr>Accommodations: Schedule Modifications</vt:lpstr>
      <vt:lpstr>Scenario: Schedule Modifications</vt:lpstr>
      <vt:lpstr>Solution: Schedule Modifications</vt:lpstr>
      <vt:lpstr>Accommodations: Dignity Issues</vt:lpstr>
      <vt:lpstr>Scenario: dignity Issues</vt:lpstr>
      <vt:lpstr>Solution: dignity Issues</vt:lpstr>
      <vt:lpstr>Accommodations: body odor</vt:lpstr>
      <vt:lpstr>Accommodations: body odor 2</vt:lpstr>
      <vt:lpstr>Scenario: body odor</vt:lpstr>
      <vt:lpstr>Solution: body odor</vt:lpstr>
      <vt:lpstr>Accommodations: stress</vt:lpstr>
      <vt:lpstr>Scenario: stress</vt:lpstr>
      <vt:lpstr>Solution: stress</vt:lpstr>
      <vt:lpstr>Accommodations: dietary needs</vt:lpstr>
      <vt:lpstr>Scenario: dietary needs</vt:lpstr>
      <vt:lpstr>Solution: dietary needs</vt:lpstr>
      <vt:lpstr>Accommodations: commute</vt:lpstr>
      <vt:lpstr>Scenario: commute</vt:lpstr>
      <vt:lpstr>Solution: commute</vt:lpstr>
      <vt:lpstr>Accommodations: leave</vt:lpstr>
      <vt:lpstr>Scenario: leave</vt:lpstr>
      <vt:lpstr>Solution: leave</vt:lpstr>
      <vt:lpstr>Accommodations: fatigue</vt:lpstr>
      <vt:lpstr>Accommodations: fatigue 2</vt:lpstr>
      <vt:lpstr>Scenario: fatigue </vt:lpstr>
      <vt:lpstr>Scenario: fatigue 2</vt:lpstr>
      <vt:lpstr>Accommodations: reassignment</vt:lpstr>
      <vt:lpstr>Scenario: reassignment</vt:lpstr>
      <vt:lpstr>Scenario: reassignment 2</vt:lpstr>
      <vt:lpstr>Questions?</vt:lpstr>
      <vt:lpstr>JAN Accommodation and Compliance Webcast Series</vt:lpstr>
      <vt:lpstr>How do I claim the HR CEU?</vt:lpstr>
      <vt:lpstr>Questions? Contact JAN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Play Video Series: Confidentiality and Medical Information</dc:title>
  <dc:creator>Tracie DeFreitas</dc:creator>
  <cp:lastModifiedBy>Tracie DeFreitas</cp:lastModifiedBy>
  <cp:revision>725</cp:revision>
  <dcterms:created xsi:type="dcterms:W3CDTF">2021-11-02T13:00:03Z</dcterms:created>
  <dcterms:modified xsi:type="dcterms:W3CDTF">2022-04-07T14:53:56Z</dcterms:modified>
</cp:coreProperties>
</file>