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 id="2147483693" r:id="rId2"/>
    <p:sldMasterId id="2147483708" r:id="rId3"/>
  </p:sldMasterIdLst>
  <p:notesMasterIdLst>
    <p:notesMasterId r:id="rId26"/>
  </p:notesMasterIdLst>
  <p:sldIdLst>
    <p:sldId id="256" r:id="rId4"/>
    <p:sldId id="257" r:id="rId5"/>
    <p:sldId id="762" r:id="rId6"/>
    <p:sldId id="763" r:id="rId7"/>
    <p:sldId id="340" r:id="rId8"/>
    <p:sldId id="867" r:id="rId9"/>
    <p:sldId id="779" r:id="rId10"/>
    <p:sldId id="869" r:id="rId11"/>
    <p:sldId id="863" r:id="rId12"/>
    <p:sldId id="876" r:id="rId13"/>
    <p:sldId id="846" r:id="rId14"/>
    <p:sldId id="847" r:id="rId15"/>
    <p:sldId id="880" r:id="rId16"/>
    <p:sldId id="881" r:id="rId17"/>
    <p:sldId id="882" r:id="rId18"/>
    <p:sldId id="877" r:id="rId19"/>
    <p:sldId id="878" r:id="rId20"/>
    <p:sldId id="879" r:id="rId21"/>
    <p:sldId id="875" r:id="rId22"/>
    <p:sldId id="829" r:id="rId23"/>
    <p:sldId id="828" r:id="rId24"/>
    <p:sldId id="296"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CD"/>
    <a:srgbClr val="6BA8C7"/>
    <a:srgbClr val="7FB4CF"/>
    <a:srgbClr val="E9F2F7"/>
    <a:srgbClr val="DEEBF2"/>
    <a:srgbClr val="CBE0EB"/>
    <a:srgbClr val="79A5D5"/>
    <a:srgbClr val="D6F1FA"/>
    <a:srgbClr val="D5F0FA"/>
    <a:srgbClr val="19A3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477" autoAdjust="0"/>
  </p:normalViewPr>
  <p:slideViewPr>
    <p:cSldViewPr snapToGrid="0">
      <p:cViewPr varScale="1">
        <p:scale>
          <a:sx n="107" d="100"/>
          <a:sy n="107" d="100"/>
        </p:scale>
        <p:origin x="144" y="120"/>
      </p:cViewPr>
      <p:guideLst/>
    </p:cSldViewPr>
  </p:slideViewPr>
  <p:outlineViewPr>
    <p:cViewPr>
      <p:scale>
        <a:sx n="33" d="100"/>
        <a:sy n="33" d="100"/>
      </p:scale>
      <p:origin x="0" y="-21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AskJAN.org/JANonDemand.cfm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Twitter – @JANatJAN</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4EBD27A0-B7A2-4737-91DE-52E36C39BFAC}" type="presOf" srcId="{E1B7B5C9-E85B-4562-B0C3-16DA6BBF8EE6}" destId="{07FFBE56-8E5C-47B4-826F-78B60D33A189}" srcOrd="0" destOrd="0" presId="urn:microsoft.com/office/officeart/2016/7/layout/VerticalSolidActionList"/>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AskJAN.org/JANonDemand.cfm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br>
            <a:rPr lang="en-US" sz="2000" kern="1200" dirty="0">
              <a:solidFill>
                <a:srgbClr val="002060"/>
              </a:solidFill>
              <a:latin typeface="Arial" panose="020B0604020202020204" pitchFamily="34" charset="0"/>
              <a:cs typeface="Arial" panose="020B0604020202020204" pitchFamily="34" charset="0"/>
            </a:rPr>
          </a:b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10</a:t>
            </a:fld>
            <a:endParaRPr lang="en-US"/>
          </a:p>
        </p:txBody>
      </p:sp>
    </p:spTree>
    <p:extLst>
      <p:ext uri="{BB962C8B-B14F-4D97-AF65-F5344CB8AC3E}">
        <p14:creationId xmlns:p14="http://schemas.microsoft.com/office/powerpoint/2010/main" val="17287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309D59-B350-4EE0-BC92-F420F770F4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66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309D59-B350-4EE0-BC92-F420F770F4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87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309D59-B350-4EE0-BC92-F420F770F4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95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309D59-B350-4EE0-BC92-F420F770F4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28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309D59-B350-4EE0-BC92-F420F770F4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98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415373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17</a:t>
            </a:fld>
            <a:endParaRPr lang="en-US"/>
          </a:p>
        </p:txBody>
      </p:sp>
    </p:spTree>
    <p:extLst>
      <p:ext uri="{BB962C8B-B14F-4D97-AF65-F5344CB8AC3E}">
        <p14:creationId xmlns:p14="http://schemas.microsoft.com/office/powerpoint/2010/main" val="79318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18</a:t>
            </a:fld>
            <a:endParaRPr lang="en-US"/>
          </a:p>
        </p:txBody>
      </p:sp>
    </p:spTree>
    <p:extLst>
      <p:ext uri="{BB962C8B-B14F-4D97-AF65-F5344CB8AC3E}">
        <p14:creationId xmlns:p14="http://schemas.microsoft.com/office/powerpoint/2010/main" val="254789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19</a:t>
            </a:fld>
            <a:endParaRPr lang="en-US"/>
          </a:p>
        </p:txBody>
      </p:sp>
    </p:spTree>
    <p:extLst>
      <p:ext uri="{BB962C8B-B14F-4D97-AF65-F5344CB8AC3E}">
        <p14:creationId xmlns:p14="http://schemas.microsoft.com/office/powerpoint/2010/main" val="71766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a:t>
            </a:fld>
            <a:endParaRPr lang="en-US"/>
          </a:p>
        </p:txBody>
      </p:sp>
    </p:spTree>
    <p:extLst>
      <p:ext uri="{BB962C8B-B14F-4D97-AF65-F5344CB8AC3E}">
        <p14:creationId xmlns:p14="http://schemas.microsoft.com/office/powerpoint/2010/main" val="4290768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ED0C2E-BD5F-409B-864E-402D048F0CD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928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825" indent="-292100">
              <a:defRPr>
                <a:solidFill>
                  <a:schemeClr val="tx1"/>
                </a:solidFill>
                <a:latin typeface="Calibri" panose="020F0502020204030204" pitchFamily="34" charset="0"/>
              </a:defRPr>
            </a:lvl2pPr>
            <a:lvl3pPr marL="1168400" indent="-231775">
              <a:defRPr>
                <a:solidFill>
                  <a:schemeClr val="tx1"/>
                </a:solidFill>
                <a:latin typeface="Calibri" panose="020F0502020204030204" pitchFamily="34" charset="0"/>
              </a:defRPr>
            </a:lvl3pPr>
            <a:lvl4pPr marL="1638300" indent="-231775">
              <a:defRPr>
                <a:solidFill>
                  <a:schemeClr val="tx1"/>
                </a:solidFill>
                <a:latin typeface="Calibri" panose="020F0502020204030204" pitchFamily="34" charset="0"/>
              </a:defRPr>
            </a:lvl4pPr>
            <a:lvl5pPr marL="2105025" indent="-231775">
              <a:defRPr>
                <a:solidFill>
                  <a:schemeClr val="tx1"/>
                </a:solidFill>
                <a:latin typeface="Calibri" panose="020F0502020204030204" pitchFamily="34" charset="0"/>
              </a:defRPr>
            </a:lvl5pPr>
            <a:lvl6pPr marL="2562225" indent="-231775" eaLnBrk="0" fontAlgn="base" hangingPunct="0">
              <a:spcBef>
                <a:spcPct val="0"/>
              </a:spcBef>
              <a:spcAft>
                <a:spcPct val="0"/>
              </a:spcAft>
              <a:defRPr>
                <a:solidFill>
                  <a:schemeClr val="tx1"/>
                </a:solidFill>
                <a:latin typeface="Calibri" panose="020F0502020204030204" pitchFamily="34" charset="0"/>
              </a:defRPr>
            </a:lvl6pPr>
            <a:lvl7pPr marL="3019425" indent="-231775" eaLnBrk="0" fontAlgn="base" hangingPunct="0">
              <a:spcBef>
                <a:spcPct val="0"/>
              </a:spcBef>
              <a:spcAft>
                <a:spcPct val="0"/>
              </a:spcAft>
              <a:defRPr>
                <a:solidFill>
                  <a:schemeClr val="tx1"/>
                </a:solidFill>
                <a:latin typeface="Calibri" panose="020F0502020204030204" pitchFamily="34" charset="0"/>
              </a:defRPr>
            </a:lvl7pPr>
            <a:lvl8pPr marL="3476625" indent="-231775" eaLnBrk="0" fontAlgn="base" hangingPunct="0">
              <a:spcBef>
                <a:spcPct val="0"/>
              </a:spcBef>
              <a:spcAft>
                <a:spcPct val="0"/>
              </a:spcAft>
              <a:defRPr>
                <a:solidFill>
                  <a:schemeClr val="tx1"/>
                </a:solidFill>
                <a:latin typeface="Calibri" panose="020F0502020204030204" pitchFamily="34" charset="0"/>
              </a:defRPr>
            </a:lvl8pPr>
            <a:lvl9pPr marL="393382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6002F6-39D4-43D7-91C8-DB78F724E2F3}" type="slidenum">
              <a:rPr lang="en-US" altLang="en-US" smtClean="0">
                <a:cs typeface="Arial" panose="020B0604020202020204" pitchFamily="34" charset="0"/>
              </a:rPr>
              <a:pPr fontAlgn="base">
                <a:spcBef>
                  <a:spcPct val="0"/>
                </a:spcBef>
                <a:spcAft>
                  <a:spcPct val="0"/>
                </a:spcAft>
              </a:pPr>
              <a:t>21</a:t>
            </a:fld>
            <a:endParaRPr lang="en-US" altLang="en-US">
              <a:cs typeface="Arial" panose="020B0604020202020204" pitchFamily="34" charset="0"/>
            </a:endParaRPr>
          </a:p>
        </p:txBody>
      </p:sp>
    </p:spTree>
    <p:extLst>
      <p:ext uri="{BB962C8B-B14F-4D97-AF65-F5344CB8AC3E}">
        <p14:creationId xmlns:p14="http://schemas.microsoft.com/office/powerpoint/2010/main" val="1988296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22</a:t>
            </a:fld>
            <a:endParaRPr lang="en-US"/>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6CF0DA3-A446-43B8-BB90-0B95BEC50DF7}" type="slidenum">
              <a:rPr lang="en-US" smtClean="0"/>
              <a:pPr>
                <a:defRPr/>
              </a:pPr>
              <a:t>3</a:t>
            </a:fld>
            <a:endParaRPr lang="en-US"/>
          </a:p>
        </p:txBody>
      </p:sp>
    </p:spTree>
    <p:extLst>
      <p:ext uri="{BB962C8B-B14F-4D97-AF65-F5344CB8AC3E}">
        <p14:creationId xmlns:p14="http://schemas.microsoft.com/office/powerpoint/2010/main" val="21548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6CF0DA3-A446-43B8-BB90-0B95BEC50DF7}" type="slidenum">
              <a:rPr lang="en-US" smtClean="0"/>
              <a:pPr>
                <a:defRPr/>
              </a:pPr>
              <a:t>4</a:t>
            </a:fld>
            <a:endParaRPr lang="en-US"/>
          </a:p>
        </p:txBody>
      </p:sp>
    </p:spTree>
    <p:extLst>
      <p:ext uri="{BB962C8B-B14F-4D97-AF65-F5344CB8AC3E}">
        <p14:creationId xmlns:p14="http://schemas.microsoft.com/office/powerpoint/2010/main" val="209295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E57E667-2ED4-4C82-9EA5-6BB0A1266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2E272132-7555-4CAC-AD8A-82CF992196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a:extLst>
              <a:ext uri="{FF2B5EF4-FFF2-40B4-BE49-F238E27FC236}">
                <a16:creationId xmlns:a16="http://schemas.microsoft.com/office/drawing/2014/main" id="{A404926C-8EA2-491E-BD22-247BCDC9A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CBCEC7-1A01-4D96-BC07-1085B1E53216}"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5</a:t>
            </a:fld>
            <a:endParaRPr lang="en-US" altLang="en-U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Merriam-Webster defines inclusion as, " the act or practice of including and accommodating people who have historically been excluded."</a:t>
            </a:r>
          </a:p>
          <a:p>
            <a:pPr eaLnBrk="1" hangingPunct="1">
              <a:spcBef>
                <a:spcPct val="0"/>
              </a:spcBef>
            </a:pPr>
            <a:endParaRPr lang="en-US" altLang="en-US" dirty="0"/>
          </a:p>
          <a:p>
            <a:pPr eaLnBrk="1" hangingPunct="1">
              <a:spcBef>
                <a:spcPct val="0"/>
              </a:spcBef>
            </a:pPr>
            <a:r>
              <a:rPr lang="en-US" altLang="en-US" dirty="0"/>
              <a:t>Today I'm going to talk in detail about various aspects of accessibility. Accessibility as a disability related concept is essential to including individuals with disabilities. When spaces, resources, and events are not accessible to people with disabilities people may falsely believe that they are not interested in being part of the space when in fact they were simply unable to enter it.  This can also be true for attendance at events and use of resources.  When we don't plan ahead for accessibility, we may not even realize who is been excluded.</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CAC0E81-1604-440D-A49E-860D1EA63CD6}"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extLst>
      <p:ext uri="{BB962C8B-B14F-4D97-AF65-F5344CB8AC3E}">
        <p14:creationId xmlns:p14="http://schemas.microsoft.com/office/powerpoint/2010/main" val="248146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7</a:t>
            </a:fld>
            <a:endParaRPr lang="en-US"/>
          </a:p>
        </p:txBody>
      </p:sp>
    </p:spTree>
    <p:extLst>
      <p:ext uri="{BB962C8B-B14F-4D97-AF65-F5344CB8AC3E}">
        <p14:creationId xmlns:p14="http://schemas.microsoft.com/office/powerpoint/2010/main" val="97522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148392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1224040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7/21/2022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122392999"/>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2599411497"/>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2139289821"/>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698803484"/>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610433470"/>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16678875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815841566"/>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467054944"/>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412012217"/>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4156875159"/>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510938437"/>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659880008"/>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904267455"/>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185788269"/>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910291530"/>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1343537895"/>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4095134101"/>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319455165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7/21/2022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870906218"/>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453015836"/>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3859579824"/>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781329944"/>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3224055238"/>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804766060"/>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59452D24-FA63-4026-8EB7-E1431905C0B9}"/>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Tree>
    <p:extLst>
      <p:ext uri="{BB962C8B-B14F-4D97-AF65-F5344CB8AC3E}">
        <p14:creationId xmlns:p14="http://schemas.microsoft.com/office/powerpoint/2010/main" val="770645955"/>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1377927680"/>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C865F0A3-FF89-4684-931C-1E61E97F4938}"/>
              </a:ext>
            </a:extLst>
          </p:cNvPr>
          <p:cNvSpPr>
            <a:spLocks noGrp="1"/>
          </p:cNvSpPr>
          <p:nvPr>
            <p:ph type="dt" sz="half" idx="2"/>
          </p:nvPr>
        </p:nvSpPr>
        <p:spPr>
          <a:xfrm>
            <a:off x="10896600" y="6515101"/>
            <a:ext cx="914400" cy="342899"/>
          </a:xfrm>
          <a:prstGeom prst="rect">
            <a:avLst/>
          </a:prstGeom>
        </p:spPr>
        <p:txBody>
          <a:bodyPr vert="horz" lIns="91440" tIns="45720" rIns="91440" bIns="45720" rtlCol="0" anchor="ctr"/>
          <a:lstStyle>
            <a:lvl1pPr algn="r">
              <a:defRPr lang="en-US" sz="800" kern="1200" smtClean="0">
                <a:solidFill>
                  <a:schemeClr val="accent4"/>
                </a:solidFill>
                <a:latin typeface="+mn-lt"/>
                <a:ea typeface="+mn-ea"/>
                <a:cs typeface="+mn-cs"/>
              </a:defRPr>
            </a:lvl1pPr>
          </a:lstStyle>
          <a:p>
            <a:endParaRPr lang="en-US"/>
          </a:p>
        </p:txBody>
      </p:sp>
      <p:sp>
        <p:nvSpPr>
          <p:cNvPr id="7" name="Footer Placeholder 4">
            <a:extLst>
              <a:ext uri="{FF2B5EF4-FFF2-40B4-BE49-F238E27FC236}">
                <a16:creationId xmlns:a16="http://schemas.microsoft.com/office/drawing/2014/main" id="{F33438ED-3154-4AB8-9D19-53DBE1A0A2C2}"/>
              </a:ext>
            </a:extLst>
          </p:cNvPr>
          <p:cNvSpPr>
            <a:spLocks noGrp="1"/>
          </p:cNvSpPr>
          <p:nvPr>
            <p:ph type="ftr" sz="quarter" idx="3"/>
          </p:nvPr>
        </p:nvSpPr>
        <p:spPr>
          <a:xfrm>
            <a:off x="3968011" y="6523247"/>
            <a:ext cx="4255979" cy="328367"/>
          </a:xfrm>
          <a:prstGeom prst="rect">
            <a:avLst/>
          </a:prstGeom>
        </p:spPr>
        <p:txBody>
          <a:bodyPr vert="horz" lIns="91440" tIns="45720" rIns="91440" bIns="45720" rtlCol="0" anchor="ctr"/>
          <a:lstStyle>
            <a:lvl1pPr>
              <a:defRPr lang="en-US" sz="800" smtClean="0">
                <a:solidFill>
                  <a:schemeClr val="accent4"/>
                </a:solidFill>
              </a:defRPr>
            </a:lvl1pPr>
          </a:lstStyle>
          <a:p>
            <a:pPr algn="ctr"/>
            <a:r>
              <a:rPr lang="en-US"/>
              <a:t>Copyright Paychex Inc. 2020</a:t>
            </a:r>
          </a:p>
        </p:txBody>
      </p:sp>
      <p:sp>
        <p:nvSpPr>
          <p:cNvPr id="8" name="Slide Number Placeholder 5">
            <a:extLst>
              <a:ext uri="{FF2B5EF4-FFF2-40B4-BE49-F238E27FC236}">
                <a16:creationId xmlns:a16="http://schemas.microsoft.com/office/drawing/2014/main" id="{AD464D97-BD20-4CD1-9D9E-A3EFF9735E34}"/>
              </a:ext>
            </a:extLst>
          </p:cNvPr>
          <p:cNvSpPr>
            <a:spLocks noGrp="1"/>
          </p:cNvSpPr>
          <p:nvPr>
            <p:ph type="sldNum" sz="quarter" idx="4"/>
          </p:nvPr>
        </p:nvSpPr>
        <p:spPr>
          <a:xfrm>
            <a:off x="11811000" y="6515101"/>
            <a:ext cx="381000" cy="342899"/>
          </a:xfrm>
          <a:prstGeom prst="rect">
            <a:avLst/>
          </a:prstGeom>
        </p:spPr>
        <p:txBody>
          <a:bodyPr vert="horz" lIns="91440" tIns="45720" rIns="91440" bIns="45720" rtlCol="0" anchor="ctr"/>
          <a:lstStyle>
            <a:lvl1pPr>
              <a:defRPr lang="en-US" smtClean="0"/>
            </a:lvl1pPr>
          </a:lstStyle>
          <a:p>
            <a:pPr algn="ctr"/>
            <a:fld id="{6531C53F-4421-4D4E-BED2-4E2D2B193309}" type="slidenum">
              <a:rPr lang="en-US" smtClean="0"/>
              <a:pPr algn="ctr"/>
              <a:t>‹#›</a:t>
            </a:fld>
            <a:endParaRPr lang="en-US"/>
          </a:p>
        </p:txBody>
      </p:sp>
      <p:pic>
        <p:nvPicPr>
          <p:cNvPr id="10" name="Picture 9">
            <a:extLst>
              <a:ext uri="{FF2B5EF4-FFF2-40B4-BE49-F238E27FC236}">
                <a16:creationId xmlns:a16="http://schemas.microsoft.com/office/drawing/2014/main" id="{645EB0EF-5E18-48EF-9BF3-CE2794E2A6F1}"/>
              </a:ext>
            </a:extLst>
          </p:cNvPr>
          <p:cNvPicPr>
            <a:picLocks noChangeAspect="1"/>
          </p:cNvPicPr>
          <p:nvPr userDrawn="1"/>
        </p:nvPicPr>
        <p:blipFill>
          <a:blip r:embed="rId3" cstate="screen">
            <a:biLevel thresh="50000"/>
            <a:extLst>
              <a:ext uri="{28A0092B-C50C-407E-A947-70E740481C1C}">
                <a14:useLocalDpi xmlns:a14="http://schemas.microsoft.com/office/drawing/2010/main"/>
              </a:ext>
            </a:extLst>
          </a:blip>
          <a:stretch>
            <a:fillRect/>
          </a:stretch>
        </p:blipFill>
        <p:spPr>
          <a:xfrm>
            <a:off x="122904" y="6618333"/>
            <a:ext cx="846485" cy="136434"/>
          </a:xfrm>
          <a:prstGeom prst="rect">
            <a:avLst/>
          </a:prstGeom>
        </p:spPr>
      </p:pic>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a:solidFill>
              <a:srgbClr val="F4F6F8"/>
            </a:solidFill>
          </a:ln>
        </p:spPr>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622346" y="733115"/>
            <a:ext cx="10960054" cy="821763"/>
          </a:xfrm>
          <a:noFill/>
        </p:spPr>
        <p:txBody>
          <a:bodyPr lIns="0" rIns="0" bIns="274320" anchor="b" anchorCtr="0">
            <a:spAutoFit/>
          </a:bodyPr>
          <a:lstStyle>
            <a:lvl1pPr>
              <a:defRPr lang="en-US" sz="3600" b="1" dirty="0">
                <a:solidFill>
                  <a:schemeClr val="tx1"/>
                </a:solidFill>
              </a:defRPr>
            </a:lvl1pPr>
          </a:lstStyle>
          <a:p>
            <a:pPr marL="0" lvl="0">
              <a:spcAft>
                <a:spcPts val="3600"/>
              </a:spcAft>
            </a:pPr>
            <a:r>
              <a:rPr lang="en-US"/>
              <a:t>Click to edit Master title style</a:t>
            </a:r>
          </a:p>
        </p:txBody>
      </p:sp>
      <p:sp>
        <p:nvSpPr>
          <p:cNvPr id="5" name="Text Placeholder 4">
            <a:extLst>
              <a:ext uri="{FF2B5EF4-FFF2-40B4-BE49-F238E27FC236}">
                <a16:creationId xmlns:a16="http://schemas.microsoft.com/office/drawing/2014/main" id="{EEBE5FF5-5A60-4057-A537-3F95C6BD5748}"/>
              </a:ext>
            </a:extLst>
          </p:cNvPr>
          <p:cNvSpPr>
            <a:spLocks noGrp="1"/>
          </p:cNvSpPr>
          <p:nvPr>
            <p:ph type="body" sz="quarter" idx="10"/>
          </p:nvPr>
        </p:nvSpPr>
        <p:spPr>
          <a:xfrm>
            <a:off x="609600" y="347354"/>
            <a:ext cx="10984410" cy="378834"/>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9" name="Text Placeholder 8">
            <a:extLst>
              <a:ext uri="{FF2B5EF4-FFF2-40B4-BE49-F238E27FC236}">
                <a16:creationId xmlns:a16="http://schemas.microsoft.com/office/drawing/2014/main" id="{D1DA8312-519A-4240-BB11-AD91A0F7ED4C}"/>
              </a:ext>
            </a:extLst>
          </p:cNvPr>
          <p:cNvSpPr>
            <a:spLocks noGrp="1"/>
          </p:cNvSpPr>
          <p:nvPr>
            <p:ph type="body" sz="quarter" idx="11"/>
          </p:nvPr>
        </p:nvSpPr>
        <p:spPr>
          <a:xfrm>
            <a:off x="628650" y="2273245"/>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61A53875-0EBA-411E-AB68-2421CF94000A}"/>
              </a:ext>
            </a:extLst>
          </p:cNvPr>
          <p:cNvSpPr>
            <a:spLocks noGrp="1"/>
          </p:cNvSpPr>
          <p:nvPr>
            <p:ph type="body" sz="quarter" idx="12"/>
          </p:nvPr>
        </p:nvSpPr>
        <p:spPr>
          <a:xfrm>
            <a:off x="3457762" y="2281095"/>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4BB26232-8169-444E-996D-E59B4CC5522D}"/>
              </a:ext>
            </a:extLst>
          </p:cNvPr>
          <p:cNvSpPr>
            <a:spLocks noGrp="1"/>
          </p:cNvSpPr>
          <p:nvPr>
            <p:ph type="body" sz="quarter" idx="13"/>
          </p:nvPr>
        </p:nvSpPr>
        <p:spPr>
          <a:xfrm>
            <a:off x="6286874" y="2273243"/>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17DA0A64-DA4F-43AB-8156-5C7A8429C2D0}"/>
              </a:ext>
            </a:extLst>
          </p:cNvPr>
          <p:cNvSpPr>
            <a:spLocks noGrp="1"/>
          </p:cNvSpPr>
          <p:nvPr>
            <p:ph type="body" sz="quarter" idx="14"/>
          </p:nvPr>
        </p:nvSpPr>
        <p:spPr>
          <a:xfrm>
            <a:off x="9115986" y="2273244"/>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4">
            <a:extLst>
              <a:ext uri="{FF2B5EF4-FFF2-40B4-BE49-F238E27FC236}">
                <a16:creationId xmlns:a16="http://schemas.microsoft.com/office/drawing/2014/main" id="{3F2C859C-661B-451F-8254-3118F84A9C62}"/>
              </a:ext>
            </a:extLst>
          </p:cNvPr>
          <p:cNvSpPr>
            <a:spLocks noGrp="1"/>
          </p:cNvSpPr>
          <p:nvPr>
            <p:ph type="tbl" sz="quarter" idx="15"/>
          </p:nvPr>
        </p:nvSpPr>
        <p:spPr>
          <a:xfrm>
            <a:off x="622300" y="1649813"/>
            <a:ext cx="673100" cy="615950"/>
          </a:xfrm>
        </p:spPr>
        <p:txBody>
          <a:bodyPr>
            <a:normAutofit/>
          </a:bodyPr>
          <a:lstStyle>
            <a:lvl1pPr marL="0" indent="0">
              <a:buNone/>
              <a:defRPr sz="1200"/>
            </a:lvl1pPr>
          </a:lstStyle>
          <a:p>
            <a:endParaRPr lang="en-US"/>
          </a:p>
        </p:txBody>
      </p:sp>
      <p:sp>
        <p:nvSpPr>
          <p:cNvPr id="16" name="Table Placeholder 14">
            <a:extLst>
              <a:ext uri="{FF2B5EF4-FFF2-40B4-BE49-F238E27FC236}">
                <a16:creationId xmlns:a16="http://schemas.microsoft.com/office/drawing/2014/main" id="{A6336ED5-9ED8-40EC-94D5-0EB4B1714381}"/>
              </a:ext>
            </a:extLst>
          </p:cNvPr>
          <p:cNvSpPr>
            <a:spLocks noGrp="1"/>
          </p:cNvSpPr>
          <p:nvPr>
            <p:ph type="tbl" sz="quarter" idx="16"/>
          </p:nvPr>
        </p:nvSpPr>
        <p:spPr>
          <a:xfrm>
            <a:off x="3457762" y="1665144"/>
            <a:ext cx="673100" cy="615950"/>
          </a:xfrm>
        </p:spPr>
        <p:txBody>
          <a:bodyPr>
            <a:normAutofit/>
          </a:bodyPr>
          <a:lstStyle>
            <a:lvl1pPr marL="0" indent="0">
              <a:buNone/>
              <a:defRPr sz="1200"/>
            </a:lvl1pPr>
          </a:lstStyle>
          <a:p>
            <a:endParaRPr lang="en-US"/>
          </a:p>
        </p:txBody>
      </p:sp>
      <p:sp>
        <p:nvSpPr>
          <p:cNvPr id="17" name="Table Placeholder 14">
            <a:extLst>
              <a:ext uri="{FF2B5EF4-FFF2-40B4-BE49-F238E27FC236}">
                <a16:creationId xmlns:a16="http://schemas.microsoft.com/office/drawing/2014/main" id="{C3260BFF-7FC4-4561-8093-F4C00572551F}"/>
              </a:ext>
            </a:extLst>
          </p:cNvPr>
          <p:cNvSpPr>
            <a:spLocks noGrp="1"/>
          </p:cNvSpPr>
          <p:nvPr>
            <p:ph type="tbl" sz="quarter" idx="17"/>
          </p:nvPr>
        </p:nvSpPr>
        <p:spPr>
          <a:xfrm>
            <a:off x="6293224" y="1649813"/>
            <a:ext cx="673100" cy="615950"/>
          </a:xfrm>
        </p:spPr>
        <p:txBody>
          <a:bodyPr>
            <a:normAutofit/>
          </a:bodyPr>
          <a:lstStyle>
            <a:lvl1pPr marL="0" indent="0">
              <a:buNone/>
              <a:defRPr sz="1200"/>
            </a:lvl1pPr>
          </a:lstStyle>
          <a:p>
            <a:endParaRPr lang="en-US"/>
          </a:p>
        </p:txBody>
      </p:sp>
      <p:sp>
        <p:nvSpPr>
          <p:cNvPr id="18" name="Table Placeholder 14">
            <a:extLst>
              <a:ext uri="{FF2B5EF4-FFF2-40B4-BE49-F238E27FC236}">
                <a16:creationId xmlns:a16="http://schemas.microsoft.com/office/drawing/2014/main" id="{68EA978C-6C92-43EE-B533-586CAEFBC50F}"/>
              </a:ext>
            </a:extLst>
          </p:cNvPr>
          <p:cNvSpPr>
            <a:spLocks noGrp="1"/>
          </p:cNvSpPr>
          <p:nvPr>
            <p:ph type="tbl" sz="quarter" idx="18"/>
          </p:nvPr>
        </p:nvSpPr>
        <p:spPr>
          <a:xfrm>
            <a:off x="9128686" y="1622367"/>
            <a:ext cx="673100" cy="615950"/>
          </a:xfrm>
        </p:spPr>
        <p:txBody>
          <a:bodyPr>
            <a:normAutofit/>
          </a:bodyPr>
          <a:lstStyle>
            <a:lvl1pPr marL="0" indent="0">
              <a:buNone/>
              <a:defRPr sz="1200"/>
            </a:lvl1pPr>
          </a:lstStyle>
          <a:p>
            <a:endParaRPr lang="en-US"/>
          </a:p>
        </p:txBody>
      </p:sp>
    </p:spTree>
    <p:custDataLst>
      <p:tags r:id="rId1"/>
    </p:custDataLst>
    <p:extLst>
      <p:ext uri="{BB962C8B-B14F-4D97-AF65-F5344CB8AC3E}">
        <p14:creationId xmlns:p14="http://schemas.microsoft.com/office/powerpoint/2010/main" val="3052254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rter Slide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0CF2-70A8-40A8-9553-1B8A7DB7A9E4}"/>
              </a:ext>
            </a:extLst>
          </p:cNvPr>
          <p:cNvSpPr>
            <a:spLocks noGrp="1"/>
          </p:cNvSpPr>
          <p:nvPr>
            <p:ph type="title"/>
          </p:nvPr>
        </p:nvSpPr>
        <p:spPr>
          <a:xfrm>
            <a:off x="624116" y="949847"/>
            <a:ext cx="10958284" cy="590931"/>
          </a:xfrm>
          <a:noFill/>
        </p:spPr>
        <p:txBody>
          <a:bodyPr lIns="0" rIns="0" anchor="b" anchorCtr="0">
            <a:spAutoFit/>
          </a:bodyPr>
          <a:lstStyle>
            <a:lvl1pPr algn="ctr">
              <a:defRPr lang="en-US" sz="3600" b="1">
                <a:solidFill>
                  <a:schemeClr val="tx1"/>
                </a:solidFill>
              </a:defRPr>
            </a:lvl1pPr>
          </a:lstStyle>
          <a:p>
            <a:pPr marL="0" lvl="0" algn="ctr"/>
            <a:r>
              <a:rPr lang="en-US"/>
              <a:t>Click to edit Master title style</a:t>
            </a:r>
          </a:p>
        </p:txBody>
      </p:sp>
      <p:sp>
        <p:nvSpPr>
          <p:cNvPr id="3" name="Date Placeholder 2">
            <a:extLst>
              <a:ext uri="{FF2B5EF4-FFF2-40B4-BE49-F238E27FC236}">
                <a16:creationId xmlns:a16="http://schemas.microsoft.com/office/drawing/2014/main" id="{6F53E25F-15F3-4673-B699-6E13B6E0F651}"/>
              </a:ext>
            </a:extLst>
          </p:cNvPr>
          <p:cNvSpPr>
            <a:spLocks noGrp="1"/>
          </p:cNvSpPr>
          <p:nvPr>
            <p:ph type="dt" sz="half" idx="10"/>
          </p:nvPr>
        </p:nvSpPr>
        <p:spPr/>
        <p:txBody>
          <a:bodyPr vert="horz" lIns="91440" tIns="45720" rIns="91440" bIns="45720" rtlCol="0" anchor="ctr"/>
          <a:lstStyle>
            <a:lvl1pPr>
              <a:defRPr lang="en-US"/>
            </a:lvl1pPr>
          </a:lstStyle>
          <a:p>
            <a:pPr algn="r"/>
            <a:endParaRPr lang="en-US"/>
          </a:p>
        </p:txBody>
      </p:sp>
      <p:sp>
        <p:nvSpPr>
          <p:cNvPr id="4" name="Footer Placeholder 3">
            <a:extLst>
              <a:ext uri="{FF2B5EF4-FFF2-40B4-BE49-F238E27FC236}">
                <a16:creationId xmlns:a16="http://schemas.microsoft.com/office/drawing/2014/main" id="{7B22B05B-DA6C-40E9-8AE7-BC382137CDBF}"/>
              </a:ext>
            </a:extLst>
          </p:cNvPr>
          <p:cNvSpPr>
            <a:spLocks noGrp="1"/>
          </p:cNvSpPr>
          <p:nvPr>
            <p:ph type="ftr" sz="quarter" idx="11"/>
          </p:nvPr>
        </p:nvSpPr>
        <p:spPr/>
        <p:txBody>
          <a:bodyPr/>
          <a:lstStyle/>
          <a:p>
            <a:r>
              <a:rPr lang="en-US"/>
              <a:t>Copyright Paychex Inc. 2020</a:t>
            </a:r>
          </a:p>
        </p:txBody>
      </p:sp>
      <p:sp>
        <p:nvSpPr>
          <p:cNvPr id="5" name="Slide Number Placeholder 4">
            <a:extLst>
              <a:ext uri="{FF2B5EF4-FFF2-40B4-BE49-F238E27FC236}">
                <a16:creationId xmlns:a16="http://schemas.microsoft.com/office/drawing/2014/main" id="{9A404252-7D8D-4C56-9204-EA608C1FDEAB}"/>
              </a:ext>
            </a:extLst>
          </p:cNvPr>
          <p:cNvSpPr>
            <a:spLocks noGrp="1"/>
          </p:cNvSpPr>
          <p:nvPr>
            <p:ph type="sldNum" sz="quarter" idx="12"/>
          </p:nvPr>
        </p:nvSpPr>
        <p:spPr/>
        <p:txBody>
          <a:bodyPr vert="horz" lIns="91440" tIns="45720" rIns="91440" bIns="45720" rtlCol="0" anchor="ctr"/>
          <a:lstStyle>
            <a:lvl1pPr>
              <a:defRPr lang="en-US" smtClean="0"/>
            </a:lvl1pPr>
          </a:lstStyle>
          <a:p>
            <a:pPr algn="ctr"/>
            <a:fld id="{6531C53F-4421-4D4E-BED2-4E2D2B193309}" type="slidenum">
              <a:rPr lang="en-US" smtClean="0"/>
              <a:pPr algn="ctr"/>
              <a:t>‹#›</a:t>
            </a:fld>
            <a:endParaRPr lang="en-US"/>
          </a:p>
        </p:txBody>
      </p:sp>
      <p:sp>
        <p:nvSpPr>
          <p:cNvPr id="9" name="Text Placeholder 8">
            <a:extLst>
              <a:ext uri="{FF2B5EF4-FFF2-40B4-BE49-F238E27FC236}">
                <a16:creationId xmlns:a16="http://schemas.microsoft.com/office/drawing/2014/main" id="{F58AB6FC-4408-4921-95E3-E6EF240F34A9}"/>
              </a:ext>
            </a:extLst>
          </p:cNvPr>
          <p:cNvSpPr>
            <a:spLocks noGrp="1"/>
          </p:cNvSpPr>
          <p:nvPr>
            <p:ph type="body" sz="quarter" idx="13"/>
          </p:nvPr>
        </p:nvSpPr>
        <p:spPr>
          <a:xfrm>
            <a:off x="2598738" y="1551656"/>
            <a:ext cx="7383462" cy="404534"/>
          </a:xfrm>
        </p:spPr>
        <p:txBody>
          <a:bodyPr wrap="square">
            <a:spAutoFit/>
          </a:bodyPr>
          <a:lstStyle>
            <a:lvl1pPr marL="0" indent="0" algn="ctr">
              <a:buNone/>
              <a:defRPr lang="en-US" sz="1800" kern="1200" dirty="0">
                <a:solidFill>
                  <a:schemeClr val="tx1"/>
                </a:solidFill>
                <a:latin typeface="+mn-lt"/>
                <a:ea typeface="+mn-ea"/>
                <a:cs typeface="+mn-cs"/>
              </a:defRPr>
            </a:lvl1pPr>
          </a:lstStyle>
          <a:p>
            <a:pPr marL="0" lvl="0" algn="ctr">
              <a:lnSpc>
                <a:spcPct val="125000"/>
              </a:lnSpc>
            </a:pPr>
            <a:r>
              <a:rPr lang="en-US"/>
              <a:t>Edit Master text styles</a:t>
            </a:r>
          </a:p>
        </p:txBody>
      </p:sp>
      <p:cxnSp>
        <p:nvCxnSpPr>
          <p:cNvPr id="7" name="Straight Connector 6">
            <a:extLst>
              <a:ext uri="{FF2B5EF4-FFF2-40B4-BE49-F238E27FC236}">
                <a16:creationId xmlns:a16="http://schemas.microsoft.com/office/drawing/2014/main" id="{0988A47C-2819-9A44-ABC6-A624FCA277AC}"/>
              </a:ext>
            </a:extLst>
          </p:cNvPr>
          <p:cNvCxnSpPr/>
          <p:nvPr userDrawn="1"/>
        </p:nvCxnSpPr>
        <p:spPr>
          <a:xfrm>
            <a:off x="0" y="6515396"/>
            <a:ext cx="12192000" cy="0"/>
          </a:xfrm>
          <a:prstGeom prst="line">
            <a:avLst/>
          </a:prstGeom>
          <a:ln>
            <a:solidFill>
              <a:srgbClr val="F4F6F8"/>
            </a:solidFill>
          </a:ln>
        </p:spPr>
      </p:cxnSp>
      <p:sp>
        <p:nvSpPr>
          <p:cNvPr id="8" name="Text Placeholder 4">
            <a:extLst>
              <a:ext uri="{FF2B5EF4-FFF2-40B4-BE49-F238E27FC236}">
                <a16:creationId xmlns:a16="http://schemas.microsoft.com/office/drawing/2014/main" id="{E1FDA30F-E4B9-864A-966C-99B2AF68082F}"/>
              </a:ext>
            </a:extLst>
          </p:cNvPr>
          <p:cNvSpPr>
            <a:spLocks noGrp="1"/>
          </p:cNvSpPr>
          <p:nvPr>
            <p:ph type="body" sz="quarter" idx="14"/>
          </p:nvPr>
        </p:nvSpPr>
        <p:spPr>
          <a:xfrm>
            <a:off x="624116" y="560135"/>
            <a:ext cx="10984410" cy="378834"/>
          </a:xfrm>
          <a:noFill/>
        </p:spPr>
        <p:txBody>
          <a:bodyPr lIns="0" rIns="0" anchor="b" anchorCtr="0">
            <a:noAutofit/>
          </a:bodyPr>
          <a:lstStyle>
            <a:lvl1pPr marL="0" indent="0" algn="ctr">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Tree>
    <p:custDataLst>
      <p:tags r:id="rId1"/>
    </p:custDataLst>
    <p:extLst>
      <p:ext uri="{BB962C8B-B14F-4D97-AF65-F5344CB8AC3E}">
        <p14:creationId xmlns:p14="http://schemas.microsoft.com/office/powerpoint/2010/main" val="348889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rter Slid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0CF2-70A8-40A8-9553-1B8A7DB7A9E4}"/>
              </a:ext>
            </a:extLst>
          </p:cNvPr>
          <p:cNvSpPr>
            <a:spLocks noGrp="1"/>
          </p:cNvSpPr>
          <p:nvPr>
            <p:ph type="title"/>
          </p:nvPr>
        </p:nvSpPr>
        <p:spPr>
          <a:xfrm>
            <a:off x="1524000" y="1573548"/>
            <a:ext cx="3429000" cy="1726627"/>
          </a:xfrm>
          <a:noFill/>
        </p:spPr>
        <p:txBody>
          <a:bodyPr lIns="0" rIns="0" bIns="182880" anchor="b" anchorCtr="0">
            <a:spAutoFit/>
          </a:bodyPr>
          <a:lstStyle>
            <a:lvl1pPr algn="l">
              <a:defRPr lang="en-US" sz="3600" b="1">
                <a:solidFill>
                  <a:schemeClr val="tx1"/>
                </a:solidFill>
              </a:defRPr>
            </a:lvl1pPr>
          </a:lstStyle>
          <a:p>
            <a:pPr marL="0" lvl="0" algn="ctr"/>
            <a:r>
              <a:rPr lang="en-US"/>
              <a:t>Click to edit Master title style</a:t>
            </a:r>
          </a:p>
        </p:txBody>
      </p:sp>
      <p:sp>
        <p:nvSpPr>
          <p:cNvPr id="3" name="Date Placeholder 2">
            <a:extLst>
              <a:ext uri="{FF2B5EF4-FFF2-40B4-BE49-F238E27FC236}">
                <a16:creationId xmlns:a16="http://schemas.microsoft.com/office/drawing/2014/main" id="{6F53E25F-15F3-4673-B699-6E13B6E0F651}"/>
              </a:ext>
            </a:extLst>
          </p:cNvPr>
          <p:cNvSpPr>
            <a:spLocks noGrp="1"/>
          </p:cNvSpPr>
          <p:nvPr>
            <p:ph type="dt" sz="half" idx="10"/>
          </p:nvPr>
        </p:nvSpPr>
        <p:spPr/>
        <p:txBody>
          <a:bodyPr vert="horz" lIns="91440" tIns="45720" rIns="91440" bIns="45720" rtlCol="0" anchor="ctr"/>
          <a:lstStyle>
            <a:lvl1pPr>
              <a:defRPr lang="en-US"/>
            </a:lvl1pPr>
          </a:lstStyle>
          <a:p>
            <a:pPr algn="r"/>
            <a:endParaRPr lang="en-US"/>
          </a:p>
        </p:txBody>
      </p:sp>
      <p:sp>
        <p:nvSpPr>
          <p:cNvPr id="4" name="Footer Placeholder 3">
            <a:extLst>
              <a:ext uri="{FF2B5EF4-FFF2-40B4-BE49-F238E27FC236}">
                <a16:creationId xmlns:a16="http://schemas.microsoft.com/office/drawing/2014/main" id="{7B22B05B-DA6C-40E9-8AE7-BC382137CDBF}"/>
              </a:ext>
            </a:extLst>
          </p:cNvPr>
          <p:cNvSpPr>
            <a:spLocks noGrp="1"/>
          </p:cNvSpPr>
          <p:nvPr>
            <p:ph type="ftr" sz="quarter" idx="11"/>
          </p:nvPr>
        </p:nvSpPr>
        <p:spPr/>
        <p:txBody>
          <a:bodyPr/>
          <a:lstStyle/>
          <a:p>
            <a:r>
              <a:rPr lang="en-US"/>
              <a:t>Copyright Paychex Inc. 2020</a:t>
            </a:r>
          </a:p>
        </p:txBody>
      </p:sp>
      <p:sp>
        <p:nvSpPr>
          <p:cNvPr id="5" name="Slide Number Placeholder 4">
            <a:extLst>
              <a:ext uri="{FF2B5EF4-FFF2-40B4-BE49-F238E27FC236}">
                <a16:creationId xmlns:a16="http://schemas.microsoft.com/office/drawing/2014/main" id="{9A404252-7D8D-4C56-9204-EA608C1FDEAB}"/>
              </a:ext>
            </a:extLst>
          </p:cNvPr>
          <p:cNvSpPr>
            <a:spLocks noGrp="1"/>
          </p:cNvSpPr>
          <p:nvPr>
            <p:ph type="sldNum" sz="quarter" idx="12"/>
          </p:nvPr>
        </p:nvSpPr>
        <p:spPr/>
        <p:txBody>
          <a:bodyPr vert="horz" lIns="91440" tIns="45720" rIns="91440" bIns="45720" rtlCol="0" anchor="ctr"/>
          <a:lstStyle>
            <a:lvl1pPr>
              <a:defRPr lang="en-US" smtClean="0"/>
            </a:lvl1pPr>
          </a:lstStyle>
          <a:p>
            <a:pPr algn="ctr"/>
            <a:fld id="{6531C53F-4421-4D4E-BED2-4E2D2B193309}" type="slidenum">
              <a:rPr lang="en-US" smtClean="0"/>
              <a:pPr algn="ctr"/>
              <a:t>‹#›</a:t>
            </a:fld>
            <a:endParaRPr lang="en-US"/>
          </a:p>
        </p:txBody>
      </p:sp>
      <p:sp>
        <p:nvSpPr>
          <p:cNvPr id="9" name="Text Placeholder 8">
            <a:extLst>
              <a:ext uri="{FF2B5EF4-FFF2-40B4-BE49-F238E27FC236}">
                <a16:creationId xmlns:a16="http://schemas.microsoft.com/office/drawing/2014/main" id="{F58AB6FC-4408-4921-95E3-E6EF240F34A9}"/>
              </a:ext>
            </a:extLst>
          </p:cNvPr>
          <p:cNvSpPr>
            <a:spLocks noGrp="1"/>
          </p:cNvSpPr>
          <p:nvPr>
            <p:ph type="body" sz="quarter" idx="13" hasCustomPrompt="1"/>
          </p:nvPr>
        </p:nvSpPr>
        <p:spPr>
          <a:xfrm>
            <a:off x="1524000" y="3300175"/>
            <a:ext cx="3429000" cy="404598"/>
          </a:xfrm>
        </p:spPr>
        <p:txBody>
          <a:bodyPr wrap="square" lIns="0" rIns="0">
            <a:spAutoFit/>
          </a:bodyPr>
          <a:lstStyle>
            <a:lvl1pPr marL="0" indent="0" algn="l" defTabSz="914400" rtl="0" eaLnBrk="1" latinLnBrk="0" hangingPunct="1">
              <a:lnSpc>
                <a:spcPct val="125000"/>
              </a:lnSpc>
              <a:spcBef>
                <a:spcPts val="1000"/>
              </a:spcBef>
              <a:buFont typeface="Arial" panose="020B0604020202020204" pitchFamily="34" charset="0"/>
              <a:buNone/>
              <a:defRPr lang="en-US" sz="1800" kern="1200" dirty="0">
                <a:solidFill>
                  <a:schemeClr val="tx1"/>
                </a:solidFill>
                <a:latin typeface="+mn-lt"/>
                <a:ea typeface="+mn-ea"/>
                <a:cs typeface="+mn-cs"/>
              </a:defRPr>
            </a:lvl1pPr>
          </a:lstStyle>
          <a:p>
            <a:pPr marL="0" lvl="0" algn="ctr">
              <a:lnSpc>
                <a:spcPct val="125000"/>
              </a:lnSpc>
            </a:pPr>
            <a:r>
              <a:rPr lang="en-US"/>
              <a:t>Edit Master text styles</a:t>
            </a:r>
          </a:p>
        </p:txBody>
      </p:sp>
      <p:cxnSp>
        <p:nvCxnSpPr>
          <p:cNvPr id="7" name="Straight Connector 6">
            <a:extLst>
              <a:ext uri="{FF2B5EF4-FFF2-40B4-BE49-F238E27FC236}">
                <a16:creationId xmlns:a16="http://schemas.microsoft.com/office/drawing/2014/main" id="{2E038A4C-DB4E-A443-AF9F-6AE88EF2C9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45AD6E4A-C95E-4345-930C-BDB8C12E974E}"/>
              </a:ext>
            </a:extLst>
          </p:cNvPr>
          <p:cNvSpPr>
            <a:spLocks noGrp="1"/>
          </p:cNvSpPr>
          <p:nvPr>
            <p:ph type="body" sz="quarter" idx="15"/>
          </p:nvPr>
        </p:nvSpPr>
        <p:spPr>
          <a:xfrm>
            <a:off x="1524000" y="1047450"/>
            <a:ext cx="3429000"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Tree>
    <p:custDataLst>
      <p:tags r:id="rId1"/>
    </p:custDataLst>
    <p:extLst>
      <p:ext uri="{BB962C8B-B14F-4D97-AF65-F5344CB8AC3E}">
        <p14:creationId xmlns:p14="http://schemas.microsoft.com/office/powerpoint/2010/main" val="296261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2651378562"/>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202968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7/21/2022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1529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2516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7905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026728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2622209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7/21/2022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987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503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920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7/21/2022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0630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607867538"/>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433350984"/>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2515131581"/>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329302098"/>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583174408"/>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269239398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407261926"/>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4177250723"/>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044303320"/>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804524942"/>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771456277"/>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5497310"/>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75190263"/>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1440754366"/>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3496946468"/>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491011093"/>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485513689"/>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3903189229"/>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155984175"/>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851473011"/>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535885135"/>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2712817907"/>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4159692890"/>
      </p:ext>
    </p:extLst>
  </p:cSld>
  <p:clrMapOvr>
    <a:masterClrMapping/>
  </p:clrMapOvr>
  <p:transition spd="slow">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2659105765"/>
      </p:ext>
    </p:extLst>
  </p:cSld>
  <p:clrMapOvr>
    <a:masterClrMapping/>
  </p:clrMapOvr>
  <p:transition spd="slow">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4024316286"/>
      </p:ext>
    </p:extLst>
  </p:cSld>
  <p:clrMapOvr>
    <a:masterClrMapping/>
  </p:clrMapOvr>
  <p:transition spd="slow">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392120543"/>
      </p:ext>
    </p:extLst>
  </p:cSld>
  <p:clrMapOvr>
    <a:masterClrMapping/>
  </p:clrMapOvr>
  <p:transition spd="slow">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59452D24-FA63-4026-8EB7-E1431905C0B9}"/>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Tree>
    <p:extLst>
      <p:ext uri="{BB962C8B-B14F-4D97-AF65-F5344CB8AC3E}">
        <p14:creationId xmlns:p14="http://schemas.microsoft.com/office/powerpoint/2010/main" val="1502460822"/>
      </p:ext>
    </p:extLst>
  </p:cSld>
  <p:clrMapOvr>
    <a:masterClrMapping/>
  </p:clrMapOvr>
  <p:transition spd="slow">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1502714611"/>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7/21/2022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theme" Target="../theme/theme3.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7/21/2022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72" r:id="rId16"/>
    <p:sldLayoutId id="2147483674" r:id="rId17"/>
    <p:sldLayoutId id="2147483677" r:id="rId18"/>
    <p:sldLayoutId id="2147483679" r:id="rId19"/>
    <p:sldLayoutId id="2147483680" r:id="rId20"/>
    <p:sldLayoutId id="2147483683" r:id="rId21"/>
    <p:sldLayoutId id="2147483684" r:id="rId22"/>
    <p:sldLayoutId id="2147483685" r:id="rId23"/>
    <p:sldLayoutId id="2147483687" r:id="rId24"/>
    <p:sldLayoutId id="2147483690" r:id="rId25"/>
    <p:sldLayoutId id="2147483691"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BE055-515B-49FF-9B25-972E6FDCF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41966-0CD5-4D0B-A92B-B90E1C31B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083EE-043A-424A-AAA0-DB3999E2F8B8}"/>
              </a:ext>
            </a:extLst>
          </p:cNvPr>
          <p:cNvSpPr>
            <a:spLocks noGrp="1"/>
          </p:cNvSpPr>
          <p:nvPr>
            <p:ph type="dt" sz="half" idx="2"/>
          </p:nvPr>
        </p:nvSpPr>
        <p:spPr>
          <a:xfrm>
            <a:off x="10953533" y="6511476"/>
            <a:ext cx="838200" cy="365125"/>
          </a:xfrm>
          <a:prstGeom prst="rect">
            <a:avLst/>
          </a:prstGeom>
        </p:spPr>
        <p:txBody>
          <a:bodyPr vert="horz" lIns="91440" tIns="45720" rIns="91440" bIns="45720" rtlCol="0" anchor="ctr"/>
          <a:lstStyle>
            <a:lvl1pPr>
              <a:defRPr lang="en-US" sz="800" dirty="0">
                <a:solidFill>
                  <a:schemeClr val="accent4"/>
                </a:solidFill>
              </a:defRPr>
            </a:lvl1pPr>
          </a:lstStyle>
          <a:p>
            <a:pPr algn="r"/>
            <a:endParaRPr lang="en-US"/>
          </a:p>
        </p:txBody>
      </p:sp>
      <p:sp>
        <p:nvSpPr>
          <p:cNvPr id="5" name="Footer Placeholder 4">
            <a:extLst>
              <a:ext uri="{FF2B5EF4-FFF2-40B4-BE49-F238E27FC236}">
                <a16:creationId xmlns:a16="http://schemas.microsoft.com/office/drawing/2014/main" id="{FF869E81-4FF4-4906-8FFD-1D1809006CF0}"/>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Paychex Inc. 2020</a:t>
            </a:r>
          </a:p>
        </p:txBody>
      </p:sp>
      <p:sp>
        <p:nvSpPr>
          <p:cNvPr id="6" name="Slide Number Placeholder 5">
            <a:extLst>
              <a:ext uri="{FF2B5EF4-FFF2-40B4-BE49-F238E27FC236}">
                <a16:creationId xmlns:a16="http://schemas.microsoft.com/office/drawing/2014/main" id="{DD581C4D-C9E5-4211-84E4-08D829D4645E}"/>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a:t>
            </a:fld>
            <a:endParaRPr lang="en-US"/>
          </a:p>
        </p:txBody>
      </p:sp>
      <p:pic>
        <p:nvPicPr>
          <p:cNvPr id="7" name="Picture 6">
            <a:extLst>
              <a:ext uri="{FF2B5EF4-FFF2-40B4-BE49-F238E27FC236}">
                <a16:creationId xmlns:a16="http://schemas.microsoft.com/office/drawing/2014/main" id="{455F45F8-242C-4E1C-B899-BD1443A0AF4D}"/>
              </a:ext>
            </a:extLst>
          </p:cNvPr>
          <p:cNvPicPr>
            <a:picLocks noChangeAspect="1"/>
          </p:cNvPicPr>
          <p:nvPr userDrawn="1"/>
        </p:nvPicPr>
        <p:blipFill>
          <a:blip r:embed="rId6" cstate="screen">
            <a:biLevel thresh="50000"/>
            <a:extLst>
              <a:ext uri="{28A0092B-C50C-407E-A947-70E740481C1C}">
                <a14:useLocalDpi xmlns:a14="http://schemas.microsoft.com/office/drawing/2010/main"/>
              </a:ext>
            </a:extLst>
          </a:blip>
          <a:stretch>
            <a:fillRect/>
          </a:stretch>
        </p:blipFill>
        <p:spPr>
          <a:xfrm>
            <a:off x="122904" y="6618333"/>
            <a:ext cx="846485" cy="136434"/>
          </a:xfrm>
          <a:prstGeom prst="rect">
            <a:avLst/>
          </a:prstGeom>
        </p:spPr>
      </p:pic>
    </p:spTree>
    <p:custDataLst>
      <p:tags r:id="rId5"/>
    </p:custDataLst>
    <p:extLst>
      <p:ext uri="{BB962C8B-B14F-4D97-AF65-F5344CB8AC3E}">
        <p14:creationId xmlns:p14="http://schemas.microsoft.com/office/powerpoint/2010/main" val="28903364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p15:clr>
            <a:srgbClr val="F26B43"/>
          </p15:clr>
        </p15:guide>
        <p15:guide id="4" pos="3840">
          <p15:clr>
            <a:srgbClr val="F26B43"/>
          </p15:clr>
        </p15:guide>
        <p15:guide id="7" orient="horz" pos="216">
          <p15:clr>
            <a:srgbClr val="F26B43"/>
          </p15:clr>
        </p15:guide>
        <p15:guide id="8" orient="horz" pos="432">
          <p15:clr>
            <a:srgbClr val="F26B43"/>
          </p15:clr>
        </p15:guide>
        <p15:guide id="9" orient="horz" pos="2160">
          <p15:clr>
            <a:srgbClr val="F26B43"/>
          </p15:clr>
        </p15:guide>
        <p15:guide id="10" orient="horz" pos="3888">
          <p15:clr>
            <a:srgbClr val="F26B43"/>
          </p15:clr>
        </p15:guide>
        <p15:guide id="11" orient="horz" pos="4104">
          <p15:clr>
            <a:srgbClr val="F26B43"/>
          </p15:clr>
        </p15:guide>
        <p15:guide id="12" pos="960">
          <p15:clr>
            <a:srgbClr val="F26B43"/>
          </p15:clr>
        </p15:guide>
        <p15:guide id="13" pos="1392">
          <p15:clr>
            <a:srgbClr val="F26B43"/>
          </p15:clr>
        </p15:guide>
        <p15:guide id="14" pos="1536">
          <p15:clr>
            <a:srgbClr val="F26B43"/>
          </p15:clr>
        </p15:guide>
        <p15:guide id="15" pos="1968">
          <p15:clr>
            <a:srgbClr val="F26B43"/>
          </p15:clr>
        </p15:guide>
        <p15:guide id="16" pos="2112">
          <p15:clr>
            <a:srgbClr val="F26B43"/>
          </p15:clr>
        </p15:guide>
        <p15:guide id="17" pos="2544">
          <p15:clr>
            <a:srgbClr val="F26B43"/>
          </p15:clr>
        </p15:guide>
        <p15:guide id="18" pos="2688">
          <p15:clr>
            <a:srgbClr val="F26B43"/>
          </p15:clr>
        </p15:guide>
        <p15:guide id="19" pos="3120">
          <p15:clr>
            <a:srgbClr val="F26B43"/>
          </p15:clr>
        </p15:guide>
        <p15:guide id="20" pos="3264">
          <p15:clr>
            <a:srgbClr val="F26B43"/>
          </p15:clr>
        </p15:guide>
        <p15:guide id="21" pos="3696">
          <p15:clr>
            <a:srgbClr val="F26B43"/>
          </p15:clr>
        </p15:guide>
        <p15:guide id="22" pos="816">
          <p15:clr>
            <a:srgbClr val="F26B43"/>
          </p15:clr>
        </p15:guide>
        <p15:guide id="23" pos="4560">
          <p15:clr>
            <a:srgbClr val="F26B43"/>
          </p15:clr>
        </p15:guide>
        <p15:guide id="24" pos="4416">
          <p15:clr>
            <a:srgbClr val="F26B43"/>
          </p15:clr>
        </p15:guide>
        <p15:guide id="25" pos="5136">
          <p15:clr>
            <a:srgbClr val="F26B43"/>
          </p15:clr>
        </p15:guide>
        <p15:guide id="26" pos="4992">
          <p15:clr>
            <a:srgbClr val="F26B43"/>
          </p15:clr>
        </p15:guide>
        <p15:guide id="27" pos="5712">
          <p15:clr>
            <a:srgbClr val="F26B43"/>
          </p15:clr>
        </p15:guide>
        <p15:guide id="28" pos="5568">
          <p15:clr>
            <a:srgbClr val="F26B43"/>
          </p15:clr>
        </p15:guide>
        <p15:guide id="29" pos="6288">
          <p15:clr>
            <a:srgbClr val="F26B43"/>
          </p15:clr>
        </p15:guide>
        <p15:guide id="30" pos="6144">
          <p15:clr>
            <a:srgbClr val="F26B43"/>
          </p15:clr>
        </p15:guide>
        <p15:guide id="31" pos="6864">
          <p15:clr>
            <a:srgbClr val="F26B43"/>
          </p15:clr>
        </p15:guide>
        <p15:guide id="32" pos="6720">
          <p15:clr>
            <a:srgbClr val="F26B43"/>
          </p15:clr>
        </p15:guide>
        <p15:guide id="33" pos="7296">
          <p15:clr>
            <a:srgbClr val="F26B43"/>
          </p15:clr>
        </p15:guide>
        <p15:guide id="34" pos="240">
          <p15:clr>
            <a:srgbClr val="F26B43"/>
          </p15:clr>
        </p15:guide>
        <p15:guide id="35" pos="7440">
          <p15:clr>
            <a:srgbClr val="F26B43"/>
          </p15:clr>
        </p15:guide>
        <p15:guide id="36" pos="3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7/21/2022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312395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roduction-askearn-org.s3.amazonaws.com/EARN_Accessible_Training_Checklist_809b063952.pdf" TargetMode="External"/><Relationship Id="rId3" Type="http://schemas.openxmlformats.org/officeDocument/2006/relationships/hyperlink" Target="https://askjan.org/solutions/Accessible-Virtual-Meeting-Platform-Resources.cfm" TargetMode="External"/><Relationship Id="rId7" Type="http://schemas.openxmlformats.org/officeDocument/2006/relationships/hyperlink" Target="https://production-askearn-org.s3.amazonaws.com/EARN_Accessible_Events_Checklist_9319cf2e0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eatworks.org/how-to-handle-captioning-asl-requests-for-virtual-meetings/" TargetMode="External"/><Relationship Id="rId5" Type="http://schemas.openxmlformats.org/officeDocument/2006/relationships/hyperlink" Target="https://www.section508.gov/create/accessible-meetings/" TargetMode="External"/><Relationship Id="rId4" Type="http://schemas.openxmlformats.org/officeDocument/2006/relationships/hyperlink" Target="https://www.peatworks.org/checklist-for-an-accessible-virtual-meeting-presentation/" TargetMode="External"/><Relationship Id="rId9" Type="http://schemas.openxmlformats.org/officeDocument/2006/relationships/hyperlink" Target="https://askjan.org/articles/Teleconference-Accessibility-and-Hearing-Keeping-Deaf-and-Hard-of-Hearing-Employees-in-the-Loop.cf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8" Type="http://schemas.openxmlformats.org/officeDocument/2006/relationships/hyperlink" Target="https://www.access-board.gov/guidelines-and-standards/buildings-and-sites/about-the-aba-standards/background/ufas" TargetMode="External"/><Relationship Id="rId3" Type="http://schemas.openxmlformats.org/officeDocument/2006/relationships/hyperlink" Target="https://www.ada.gov/stadium.pdf" TargetMode="External"/><Relationship Id="rId7" Type="http://schemas.openxmlformats.org/officeDocument/2006/relationships/hyperlink" Target="https://askjan.org/articles/Physical-Accessibility-in-the-Workplace.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skjan.org/articles/Making-Shared-Workspace-More-Accessible-for-Employees-with-Disabilities.cfm" TargetMode="External"/><Relationship Id="rId5" Type="http://schemas.openxmlformats.org/officeDocument/2006/relationships/hyperlink" Target="https://www.access-board.gov/ada/guides/" TargetMode="External"/><Relationship Id="rId4" Type="http://schemas.openxmlformats.org/officeDocument/2006/relationships/hyperlink" Target="https://askjan.org/articles/EAPS/upload/accessibilityEAP.do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ection508.gov/"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peatworks.org/tag/web-development-and-design/" TargetMode="External"/><Relationship Id="rId3" Type="http://schemas.openxmlformats.org/officeDocument/2006/relationships/hyperlink" Target="https://webaim.org/standards/wcag/checklist" TargetMode="External"/><Relationship Id="rId7" Type="http://schemas.openxmlformats.org/officeDocument/2006/relationships/hyperlink" Target="https://www.peatworks.org/digital-accessibility-toolkits/techchec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peatworks.org/futureofwork/a11y/" TargetMode="External"/><Relationship Id="rId5" Type="http://schemas.openxmlformats.org/officeDocument/2006/relationships/hyperlink" Target="http://www.peatworks.org/" TargetMode="External"/><Relationship Id="rId10" Type="http://schemas.openxmlformats.org/officeDocument/2006/relationships/hyperlink" Target="https://beta.ada.gov/web-guidance/" TargetMode="External"/><Relationship Id="rId4" Type="http://schemas.openxmlformats.org/officeDocument/2006/relationships/hyperlink" Target="https://app.buyaccessible.gov/sites/default/files/508-standards-applicability-checklist.docx" TargetMode="External"/><Relationship Id="rId9" Type="http://schemas.openxmlformats.org/officeDocument/2006/relationships/hyperlink" Target="https://askjan.org/solutions/Website-Accessibility-Vendors.cf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topics/accommo.cf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skjan.org/topics/accessi.c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askjan.org/articles/Medical-Provider-Support-for-Accommodation-Request.cfm" TargetMode="External"/><Relationship Id="rId5" Type="http://schemas.openxmlformats.org/officeDocument/2006/relationships/hyperlink" Target="https://askjan.org/articles/Sample-Language-for-Accommodation-Request-Letters.cfm" TargetMode="External"/><Relationship Id="rId4" Type="http://schemas.openxmlformats.org/officeDocument/2006/relationships/hyperlink" Target="https://askjan.org/media/accommrequestltr.cfm"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skjan.org/topics/accessi.cfm#intr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skjan.org/topics/digital-accessibility.cf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roduction-askearn-org.s3.amazonaws.com/EARN_Accessible_Events_Checklist_9319cf2e00.pdf" TargetMode="External"/><Relationship Id="rId3" Type="http://schemas.openxmlformats.org/officeDocument/2006/relationships/hyperlink" Target="http://www.ada.gov/business/accessiblemtg.htm" TargetMode="External"/><Relationship Id="rId7" Type="http://schemas.openxmlformats.org/officeDocument/2006/relationships/hyperlink" Target="https://www.w3.org/WAI/teach-advocate/accessible-present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daatyourservice.org/accessible-meetings-events-conferences-guide/book" TargetMode="External"/><Relationship Id="rId5" Type="http://schemas.openxmlformats.org/officeDocument/2006/relationships/hyperlink" Target="https://hr.cornell.edu/sites/default/files/documents/accessible_meeting_checklist.pdf" TargetMode="External"/><Relationship Id="rId4" Type="http://schemas.openxmlformats.org/officeDocument/2006/relationships/hyperlink" Target="https://askjan.org/articles/Accessible-Live-Training-Events.cfm" TargetMode="External"/><Relationship Id="rId9" Type="http://schemas.openxmlformats.org/officeDocument/2006/relationships/hyperlink" Target="https://production-askearn-org.s3.amazonaws.com/EARN_Accessible_Training_Checklist_809b06395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a:xfrm>
            <a:off x="581191" y="1638300"/>
            <a:ext cx="10993549" cy="1038008"/>
          </a:xfrm>
        </p:spPr>
        <p:txBody>
          <a:bodyPr>
            <a:noAutofit/>
          </a:bodyPr>
          <a:lstStyle/>
          <a:p>
            <a:pPr>
              <a:spcBef>
                <a:spcPts val="0"/>
              </a:spcBef>
              <a:defRPr/>
            </a:pPr>
            <a:r>
              <a:rPr lang="en-US" sz="3400" dirty="0"/>
              <a:t>Accessibility as a Key to Inclusion</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p:txBody>
          <a:bodyPr>
            <a:normAutofit/>
          </a:bodyPr>
          <a:lstStyle/>
          <a:p>
            <a:br>
              <a:rPr lang="en-US" sz="1400" dirty="0">
                <a:solidFill>
                  <a:srgbClr val="002060"/>
                </a:solidFill>
              </a:rPr>
            </a:br>
            <a:r>
              <a:rPr lang="en-US" cap="none" dirty="0">
                <a:solidFill>
                  <a:srgbClr val="002060"/>
                </a:solidFill>
              </a:rPr>
              <a:t> Teresa Goddard MS, Lead Consultant</a:t>
            </a:r>
            <a:endParaRPr lang="en-US" sz="1400" dirty="0">
              <a:solidFill>
                <a:srgbClr val="002060"/>
              </a:solidFill>
            </a:endParaRP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b="0" cap="none" dirty="0"/>
              <a:t>JAN is a service of the U.S. Department of Labor’s Office of Disability Employment Policy/ODEP.</a:t>
            </a:r>
          </a:p>
        </p:txBody>
      </p:sp>
      <p:pic>
        <p:nvPicPr>
          <p:cNvPr id="6" name="Picture 5" descr="Teresa Goddard&#10;Lead Consultant Job Accommodation Network&#10;a woman with glasses and long curly brown hair">
            <a:extLst>
              <a:ext uri="{FF2B5EF4-FFF2-40B4-BE49-F238E27FC236}">
                <a16:creationId xmlns:a16="http://schemas.microsoft.com/office/drawing/2014/main" id="{8DBBD6DA-1142-4774-9E2D-9EA3A46CF64F}"/>
              </a:ext>
            </a:extLst>
          </p:cNvPr>
          <p:cNvPicPr>
            <a:picLocks noChangeAspect="1"/>
          </p:cNvPicPr>
          <p:nvPr/>
        </p:nvPicPr>
        <p:blipFill rotWithShape="1">
          <a:blip r:embed="rId3"/>
          <a:srcRect l="13140" r="14590"/>
          <a:stretch/>
        </p:blipFill>
        <p:spPr>
          <a:xfrm>
            <a:off x="8845836" y="3085766"/>
            <a:ext cx="2873828" cy="2746778"/>
          </a:xfrm>
          <a:prstGeom prst="rect">
            <a:avLst/>
          </a:prstGeom>
        </p:spPr>
      </p:pic>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9718-C241-42C7-BE5D-56FB8DCE336D}"/>
              </a:ext>
            </a:extLst>
          </p:cNvPr>
          <p:cNvSpPr>
            <a:spLocks noGrp="1"/>
          </p:cNvSpPr>
          <p:nvPr>
            <p:ph type="title"/>
          </p:nvPr>
        </p:nvSpPr>
        <p:spPr/>
        <p:txBody>
          <a:bodyPr/>
          <a:lstStyle/>
          <a:p>
            <a:r>
              <a:rPr lang="en-US" dirty="0"/>
              <a:t>Accessibility and Virtual Events</a:t>
            </a:r>
          </a:p>
        </p:txBody>
      </p:sp>
      <p:sp>
        <p:nvSpPr>
          <p:cNvPr id="3" name="Content Placeholder 2">
            <a:extLst>
              <a:ext uri="{FF2B5EF4-FFF2-40B4-BE49-F238E27FC236}">
                <a16:creationId xmlns:a16="http://schemas.microsoft.com/office/drawing/2014/main" id="{DCB61A9E-A9EC-4B35-A3E5-19067D5E320A}"/>
              </a:ext>
            </a:extLst>
          </p:cNvPr>
          <p:cNvSpPr>
            <a:spLocks noGrp="1"/>
          </p:cNvSpPr>
          <p:nvPr>
            <p:ph idx="1"/>
          </p:nvPr>
        </p:nvSpPr>
        <p:spPr>
          <a:xfrm>
            <a:off x="425302" y="2162740"/>
            <a:ext cx="11522858" cy="4460002"/>
          </a:xfrm>
        </p:spPr>
        <p:txBody>
          <a:bodyPr>
            <a:normAutofit fontScale="77500" lnSpcReduction="20000"/>
          </a:bodyPr>
          <a:lstStyle/>
          <a:p>
            <a:pPr>
              <a:spcBef>
                <a:spcPts val="576"/>
              </a:spcBef>
              <a:spcAft>
                <a:spcPts val="1200"/>
              </a:spcAft>
            </a:pPr>
            <a:r>
              <a:rPr lang="en-US" sz="2800" dirty="0">
                <a:hlinkClick r:id="rId3"/>
              </a:rPr>
              <a:t>Accessible Virtual Meeting Platform Resources</a:t>
            </a:r>
            <a:r>
              <a:rPr lang="en-US" sz="2800" dirty="0"/>
              <a:t> – JAN Publication</a:t>
            </a:r>
          </a:p>
          <a:p>
            <a:pPr>
              <a:spcBef>
                <a:spcPts val="576"/>
              </a:spcBef>
              <a:spcAft>
                <a:spcPts val="1200"/>
              </a:spcAft>
            </a:pPr>
            <a:r>
              <a:rPr lang="en-US" sz="2800" dirty="0">
                <a:hlinkClick r:id="rId4"/>
              </a:rPr>
              <a:t>Checklist for an Accessible Virtual Meeting &amp; Presentation</a:t>
            </a:r>
            <a:r>
              <a:rPr lang="en-US" sz="2800" dirty="0"/>
              <a:t> – Partnership on Employment &amp; Accessible Technology (PEAT) Publication</a:t>
            </a:r>
          </a:p>
          <a:p>
            <a:pPr>
              <a:spcBef>
                <a:spcPts val="576"/>
              </a:spcBef>
              <a:spcAft>
                <a:spcPts val="1200"/>
              </a:spcAft>
            </a:pPr>
            <a:r>
              <a:rPr lang="en-US" sz="2800" dirty="0">
                <a:hlinkClick r:id="rId5"/>
              </a:rPr>
              <a:t>Create Accessible Meetings</a:t>
            </a:r>
            <a:r>
              <a:rPr lang="en-US" sz="2800" dirty="0"/>
              <a:t> – General Services Administration Publication</a:t>
            </a:r>
          </a:p>
          <a:p>
            <a:pPr>
              <a:spcBef>
                <a:spcPts val="576"/>
              </a:spcBef>
              <a:spcAft>
                <a:spcPts val="1200"/>
              </a:spcAft>
            </a:pPr>
            <a:r>
              <a:rPr lang="en-US" sz="2800" dirty="0">
                <a:hlinkClick r:id="rId6"/>
              </a:rPr>
              <a:t>How to Handle Captioning &amp; ASL Requests for Virtual Meetings</a:t>
            </a:r>
            <a:r>
              <a:rPr lang="en-US" sz="2800" dirty="0"/>
              <a:t> – PEAT Publication</a:t>
            </a:r>
          </a:p>
          <a:p>
            <a:pPr>
              <a:spcBef>
                <a:spcPts val="576"/>
              </a:spcBef>
              <a:spcAft>
                <a:spcPts val="1200"/>
              </a:spcAft>
            </a:pPr>
            <a:r>
              <a:rPr lang="en-US" sz="2800" dirty="0">
                <a:hlinkClick r:id="rId7"/>
              </a:rPr>
              <a:t>Planning an Accessible Meeting or Event Checklist</a:t>
            </a:r>
            <a:r>
              <a:rPr lang="en-US" sz="2800" dirty="0"/>
              <a:t> – EARN Publication</a:t>
            </a:r>
          </a:p>
          <a:p>
            <a:pPr>
              <a:spcBef>
                <a:spcPts val="576"/>
              </a:spcBef>
              <a:spcAft>
                <a:spcPts val="1200"/>
              </a:spcAft>
            </a:pPr>
            <a:r>
              <a:rPr lang="en-US" sz="2800" dirty="0">
                <a:hlinkClick r:id="rId8"/>
              </a:rPr>
              <a:t>Planning an Accessible Training Checklist</a:t>
            </a:r>
            <a:r>
              <a:rPr lang="en-US" sz="2800" dirty="0"/>
              <a:t> – EARN Publication</a:t>
            </a:r>
          </a:p>
          <a:p>
            <a:pPr>
              <a:spcBef>
                <a:spcPts val="576"/>
              </a:spcBef>
              <a:spcAft>
                <a:spcPts val="1200"/>
              </a:spcAft>
            </a:pPr>
            <a:r>
              <a:rPr lang="en-US" sz="2800" dirty="0">
                <a:hlinkClick r:id="rId9"/>
              </a:rPr>
              <a:t>Teleconference Accessibility and Hearing — Keeping Deaf and Hard of Hearing Employees in the Loop</a:t>
            </a:r>
            <a:r>
              <a:rPr lang="en-US" sz="2800" dirty="0"/>
              <a:t> – JAN Publication</a:t>
            </a:r>
          </a:p>
          <a:p>
            <a:pPr>
              <a:buFont typeface="Wingdings" panose="05000000000000000000" pitchFamily="2" charset="2"/>
              <a:buChar char="§"/>
            </a:pPr>
            <a:endParaRPr lang="en-US" sz="2600" dirty="0">
              <a:latin typeface="Arial Nova" panose="020B0504020202020204" pitchFamily="34" charset="0"/>
            </a:endParaRPr>
          </a:p>
        </p:txBody>
      </p:sp>
      <p:sp>
        <p:nvSpPr>
          <p:cNvPr id="6" name="Slide Number Placeholder 6">
            <a:extLst>
              <a:ext uri="{FF2B5EF4-FFF2-40B4-BE49-F238E27FC236}">
                <a16:creationId xmlns:a16="http://schemas.microsoft.com/office/drawing/2014/main" id="{51A5DBA5-33EC-4AEE-8041-CB5317927DA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10</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71980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6" name="Rectangle 145">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58725" name="Picture 2">
            <a:extLst>
              <a:ext uri="{FF2B5EF4-FFF2-40B4-BE49-F238E27FC236}">
                <a16:creationId xmlns:a16="http://schemas.microsoft.com/office/drawing/2014/main" id="{DFCD89E3-54E7-42A0-BC23-33D881FC40FC}"/>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10">
            <a:extLst>
              <a:ext uri="{FF2B5EF4-FFF2-40B4-BE49-F238E27FC236}">
                <a16:creationId xmlns:a16="http://schemas.microsoft.com/office/drawing/2014/main" id="{F78D97E1-55D7-4E3B-A919-13FED298600E}"/>
              </a:ext>
            </a:extLst>
          </p:cNvPr>
          <p:cNvSpPr txBox="1">
            <a:spLocks noGrp="1" noChangeArrowheads="1"/>
          </p:cNvSpPr>
          <p:nvPr>
            <p:ph type="title" idx="4294967295"/>
          </p:nvPr>
        </p:nvSpPr>
        <p:spPr bwMode="auto">
          <a:xfrm>
            <a:off x="581192" y="702156"/>
            <a:ext cx="11029616" cy="10138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20000"/>
              </a:spcBef>
              <a:spcAft>
                <a:spcPct val="0"/>
              </a:spcAft>
              <a:buFont typeface="Wingdings" panose="05000000000000000000" pitchFamily="2" charset="2"/>
              <a:defRPr sz="3200" b="1" kern="1200">
                <a:solidFill>
                  <a:srgbClr val="002C5F"/>
                </a:solidFill>
                <a:latin typeface="Arial" pitchFamily="34" charset="0"/>
                <a:ea typeface="+mj-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2C5F"/>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2C5F"/>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defRPr/>
            </a:pPr>
            <a:r>
              <a:rPr lang="en-US" altLang="en-US" sz="2800" b="0" dirty="0">
                <a:solidFill>
                  <a:schemeClr val="bg1"/>
                </a:solidFill>
                <a:latin typeface="+mj-lt"/>
                <a:cs typeface="+mj-cs"/>
              </a:rPr>
              <a:t>Typical meeting accessibility issue</a:t>
            </a:r>
          </a:p>
        </p:txBody>
      </p:sp>
      <p:grpSp>
        <p:nvGrpSpPr>
          <p:cNvPr id="150" name="Group 149">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1" name="Rectangle 150">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51">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29026" name="Content Placeholder 6">
            <a:extLst>
              <a:ext uri="{FF2B5EF4-FFF2-40B4-BE49-F238E27FC236}">
                <a16:creationId xmlns:a16="http://schemas.microsoft.com/office/drawing/2014/main" id="{BA1CAE2D-131F-418C-AA9F-A216DE9AB8A3}"/>
              </a:ext>
            </a:extLst>
          </p:cNvPr>
          <p:cNvSpPr>
            <a:spLocks noGrp="1"/>
          </p:cNvSpPr>
          <p:nvPr>
            <p:ph idx="1"/>
          </p:nvPr>
        </p:nvSpPr>
        <p:spPr>
          <a:xfrm>
            <a:off x="581192" y="2180496"/>
            <a:ext cx="11164275" cy="3678303"/>
          </a:xfrm>
        </p:spPr>
        <p:txBody>
          <a:bodyPr vert="horz" lIns="91440" tIns="45720" rIns="91440" bIns="45720" rtlCol="0" anchor="ctr">
            <a:normAutofit/>
          </a:bodyPr>
          <a:lstStyle/>
          <a:p>
            <a:pPr marL="0" indent="0">
              <a:spcBef>
                <a:spcPts val="576"/>
              </a:spcBef>
              <a:spcAft>
                <a:spcPts val="1200"/>
              </a:spcAft>
              <a:buNone/>
              <a:defRPr/>
            </a:pPr>
            <a:r>
              <a:rPr lang="en-US" altLang="en-US" sz="2600" dirty="0">
                <a:solidFill>
                  <a:srgbClr val="002060"/>
                </a:solidFill>
                <a:latin typeface="Arial Nova" panose="020B0504020202020204" pitchFamily="34" charset="0"/>
              </a:rPr>
              <a:t>Example </a:t>
            </a:r>
          </a:p>
          <a:p>
            <a:pPr marL="0" marR="0" lvl="0" indent="0" algn="l" defTabSz="914400" rtl="0" eaLnBrk="1" fontAlgn="base" latinLnBrk="0" hangingPunct="1">
              <a:lnSpc>
                <a:spcPct val="100000"/>
              </a:lnSpc>
              <a:spcBef>
                <a:spcPts val="576"/>
              </a:spcBef>
              <a:spcAft>
                <a:spcPts val="120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A team of engineers includes hearing, hard of hearing, and deaf employees. Some need captioning, some need ASL, and some need no accommodation beyond their personal assistive devices and a group with effective meeting etiquette</a:t>
            </a:r>
            <a:r>
              <a:rPr kumimoji="0" lang="en-US" altLang="en-US" sz="26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a:t>
            </a:r>
            <a:endParaRPr kumimoji="0" lang="en-US" altLang="en-US" sz="2600" b="1" i="0" u="none" strike="noStrike" kern="1200" cap="none" spc="0" normalizeH="0" baseline="0" noProof="0" dirty="0">
              <a:ln>
                <a:noFill/>
              </a:ln>
              <a:solidFill>
                <a:srgbClr val="00B0F0"/>
              </a:solidFill>
              <a:effectLst/>
              <a:uLnTx/>
              <a:uFillTx/>
              <a:latin typeface="Arial Nova" panose="020B0504020202020204" pitchFamily="34" charset="0"/>
              <a:cs typeface="Arial" pitchFamily="34" charset="0"/>
            </a:endParaRPr>
          </a:p>
          <a:p>
            <a:pPr marL="0" indent="0">
              <a:buNone/>
              <a:defRPr/>
            </a:pPr>
            <a:endParaRPr lang="en-US" altLang="en-US" sz="2400" dirty="0">
              <a:solidFill>
                <a:srgbClr val="002060"/>
              </a:solidFill>
              <a:latin typeface="Arial Nova" panose="020B0504020202020204" pitchFamily="34" charset="0"/>
            </a:endParaRPr>
          </a:p>
        </p:txBody>
      </p:sp>
      <p:sp>
        <p:nvSpPr>
          <p:cNvPr id="16" name="Slide Number Placeholder 6">
            <a:extLst>
              <a:ext uri="{FF2B5EF4-FFF2-40B4-BE49-F238E27FC236}">
                <a16:creationId xmlns:a16="http://schemas.microsoft.com/office/drawing/2014/main" id="{6DDFE94D-8114-47EE-832B-7A884FABDAAE}"/>
              </a:ext>
            </a:extLst>
          </p:cNvPr>
          <p:cNvSpPr txBox="1">
            <a:spLocks/>
          </p:cNvSpPr>
          <p:nvPr/>
        </p:nvSpPr>
        <p:spPr>
          <a:xfrm>
            <a:off x="10668026" y="83629"/>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11</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6" name="Rectangle 145">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59749" name="Picture 2">
            <a:extLst>
              <a:ext uri="{FF2B5EF4-FFF2-40B4-BE49-F238E27FC236}">
                <a16:creationId xmlns:a16="http://schemas.microsoft.com/office/drawing/2014/main" id="{DDC26CC0-7E25-4D8C-8FB2-471D4504E640}"/>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10">
            <a:extLst>
              <a:ext uri="{FF2B5EF4-FFF2-40B4-BE49-F238E27FC236}">
                <a16:creationId xmlns:a16="http://schemas.microsoft.com/office/drawing/2014/main" id="{A1DD19E1-2BD4-4769-A6BC-38EDBD90BC66}"/>
              </a:ext>
            </a:extLst>
          </p:cNvPr>
          <p:cNvSpPr txBox="1">
            <a:spLocks noGrp="1" noChangeArrowheads="1"/>
          </p:cNvSpPr>
          <p:nvPr>
            <p:ph type="title" idx="4294967295"/>
          </p:nvPr>
        </p:nvSpPr>
        <p:spPr bwMode="auto">
          <a:xfrm>
            <a:off x="581192" y="702156"/>
            <a:ext cx="11029616" cy="10138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20000"/>
              </a:spcBef>
              <a:spcAft>
                <a:spcPct val="0"/>
              </a:spcAft>
              <a:buFont typeface="Wingdings" panose="05000000000000000000" pitchFamily="2" charset="2"/>
              <a:defRPr sz="3200" b="1" kern="1200">
                <a:solidFill>
                  <a:srgbClr val="002C5F"/>
                </a:solidFill>
                <a:latin typeface="Arial" pitchFamily="34" charset="0"/>
                <a:ea typeface="+mj-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2C5F"/>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2C5F"/>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defRPr/>
            </a:pPr>
            <a:r>
              <a:rPr lang="en-US" altLang="en-US" sz="2800" b="0" dirty="0">
                <a:solidFill>
                  <a:schemeClr val="bg1"/>
                </a:solidFill>
                <a:latin typeface="+mj-lt"/>
                <a:cs typeface="+mj-cs"/>
              </a:rPr>
              <a:t>Typical solution</a:t>
            </a:r>
          </a:p>
        </p:txBody>
      </p:sp>
      <p:grpSp>
        <p:nvGrpSpPr>
          <p:cNvPr id="150" name="Group 149">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1" name="Rectangle 150">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51">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30050" name="Content Placeholder 6">
            <a:extLst>
              <a:ext uri="{FF2B5EF4-FFF2-40B4-BE49-F238E27FC236}">
                <a16:creationId xmlns:a16="http://schemas.microsoft.com/office/drawing/2014/main" id="{8765B65E-EE29-4E82-AA81-6D8809332090}"/>
              </a:ext>
            </a:extLst>
          </p:cNvPr>
          <p:cNvSpPr>
            <a:spLocks noGrp="1"/>
          </p:cNvSpPr>
          <p:nvPr>
            <p:ph idx="1"/>
          </p:nvPr>
        </p:nvSpPr>
        <p:spPr>
          <a:xfrm>
            <a:off x="581192" y="2180496"/>
            <a:ext cx="11029615" cy="3678303"/>
          </a:xfrm>
        </p:spPr>
        <p:txBody>
          <a:bodyPr vert="horz" lIns="91440" tIns="45720" rIns="91440" bIns="45720" rtlCol="0" anchor="ctr">
            <a:normAutofit/>
          </a:bodyPr>
          <a:lstStyle/>
          <a:p>
            <a:pPr marL="0" indent="0">
              <a:spcBef>
                <a:spcPts val="576"/>
              </a:spcBef>
              <a:spcAft>
                <a:spcPts val="1200"/>
              </a:spcAft>
              <a:buNone/>
              <a:defRPr/>
            </a:pPr>
            <a:r>
              <a:rPr lang="en-US" sz="2600" dirty="0">
                <a:solidFill>
                  <a:srgbClr val="002060"/>
                </a:solidFill>
                <a:latin typeface="Arial Nova" panose="020B0504020202020204" pitchFamily="34" charset="0"/>
              </a:rPr>
              <a:t>Accommodation</a:t>
            </a:r>
          </a:p>
          <a:p>
            <a:pPr marL="0" marR="0" lvl="0" indent="0" algn="l" defTabSz="914400" rtl="0" eaLnBrk="1" fontAlgn="base" latinLnBrk="0" hangingPunct="1">
              <a:lnSpc>
                <a:spcPct val="100000"/>
              </a:lnSpc>
              <a:spcBef>
                <a:spcPts val="576"/>
              </a:spcBef>
              <a:spcAft>
                <a:spcPts val="120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A typical approach is to provide CART services and interpreting services as needed. It can also be helpful to see if employees who use hearing aids would benefit from assistive listening devices or systems that are compatible with their hearing aids, to address background noise, and to encourage habits for effective meetings such as appropriate turn-taking.</a:t>
            </a:r>
            <a:endParaRPr kumimoji="0" lang="en-US" altLang="en-US" sz="24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endParaRPr>
          </a:p>
          <a:p>
            <a:pPr marL="0" indent="0">
              <a:defRPr/>
            </a:pPr>
            <a:endParaRPr lang="en-US" altLang="en-US" b="0" dirty="0"/>
          </a:p>
        </p:txBody>
      </p:sp>
      <p:sp>
        <p:nvSpPr>
          <p:cNvPr id="16" name="Slide Number Placeholder 6">
            <a:extLst>
              <a:ext uri="{FF2B5EF4-FFF2-40B4-BE49-F238E27FC236}">
                <a16:creationId xmlns:a16="http://schemas.microsoft.com/office/drawing/2014/main" id="{4B0393AE-986E-40E8-B517-B7B3C5B37A8A}"/>
              </a:ext>
            </a:extLst>
          </p:cNvPr>
          <p:cNvSpPr txBox="1">
            <a:spLocks/>
          </p:cNvSpPr>
          <p:nvPr/>
        </p:nvSpPr>
        <p:spPr>
          <a:xfrm>
            <a:off x="10668026" y="83629"/>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12</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6" name="Rectangle 145">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59749" name="Picture 2">
            <a:extLst>
              <a:ext uri="{FF2B5EF4-FFF2-40B4-BE49-F238E27FC236}">
                <a16:creationId xmlns:a16="http://schemas.microsoft.com/office/drawing/2014/main" id="{DDC26CC0-7E25-4D8C-8FB2-471D4504E640}"/>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10">
            <a:extLst>
              <a:ext uri="{FF2B5EF4-FFF2-40B4-BE49-F238E27FC236}">
                <a16:creationId xmlns:a16="http://schemas.microsoft.com/office/drawing/2014/main" id="{A1DD19E1-2BD4-4769-A6BC-38EDBD90BC66}"/>
              </a:ext>
            </a:extLst>
          </p:cNvPr>
          <p:cNvSpPr txBox="1">
            <a:spLocks noGrp="1" noChangeArrowheads="1"/>
          </p:cNvSpPr>
          <p:nvPr>
            <p:ph type="title" idx="4294967295"/>
          </p:nvPr>
        </p:nvSpPr>
        <p:spPr bwMode="auto">
          <a:xfrm>
            <a:off x="581192" y="702156"/>
            <a:ext cx="11029616" cy="10138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20000"/>
              </a:spcBef>
              <a:spcAft>
                <a:spcPct val="0"/>
              </a:spcAft>
              <a:buFont typeface="Wingdings" panose="05000000000000000000" pitchFamily="2" charset="2"/>
              <a:defRPr sz="3200" b="1" kern="1200">
                <a:solidFill>
                  <a:srgbClr val="002C5F"/>
                </a:solidFill>
                <a:latin typeface="Arial" pitchFamily="34" charset="0"/>
                <a:ea typeface="+mj-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2C5F"/>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2C5F"/>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defRPr/>
            </a:pPr>
            <a:r>
              <a:rPr lang="en-US" altLang="en-US" sz="2800" b="0" dirty="0">
                <a:solidFill>
                  <a:schemeClr val="bg1"/>
                </a:solidFill>
                <a:latin typeface="+mj-lt"/>
                <a:cs typeface="+mj-cs"/>
              </a:rPr>
              <a:t>Typical Challenge</a:t>
            </a:r>
          </a:p>
        </p:txBody>
      </p:sp>
      <p:grpSp>
        <p:nvGrpSpPr>
          <p:cNvPr id="150" name="Group 149">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1" name="Rectangle 150">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51">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30050" name="Content Placeholder 6">
            <a:extLst>
              <a:ext uri="{FF2B5EF4-FFF2-40B4-BE49-F238E27FC236}">
                <a16:creationId xmlns:a16="http://schemas.microsoft.com/office/drawing/2014/main" id="{8765B65E-EE29-4E82-AA81-6D8809332090}"/>
              </a:ext>
            </a:extLst>
          </p:cNvPr>
          <p:cNvSpPr>
            <a:spLocks noGrp="1"/>
          </p:cNvSpPr>
          <p:nvPr>
            <p:ph idx="1"/>
          </p:nvPr>
        </p:nvSpPr>
        <p:spPr>
          <a:xfrm>
            <a:off x="581192" y="2180496"/>
            <a:ext cx="11029615" cy="3678303"/>
          </a:xfrm>
        </p:spPr>
        <p:txBody>
          <a:bodyPr vert="horz" lIns="91440" tIns="45720" rIns="91440" bIns="45720" rtlCol="0" anchor="ctr">
            <a:normAutofit/>
          </a:bodyPr>
          <a:lstStyle/>
          <a:p>
            <a:pPr marL="0" indent="0">
              <a:spcBef>
                <a:spcPts val="576"/>
              </a:spcBef>
              <a:spcAft>
                <a:spcPts val="1200"/>
              </a:spcAft>
              <a:buNone/>
              <a:defRPr/>
            </a:pPr>
            <a:r>
              <a:rPr lang="en-US" sz="2600" dirty="0">
                <a:solidFill>
                  <a:srgbClr val="002060"/>
                </a:solidFill>
                <a:latin typeface="Arial Nova" panose="020B0504020202020204" pitchFamily="34" charset="0"/>
              </a:rPr>
              <a:t>Challenge</a:t>
            </a:r>
          </a:p>
          <a:p>
            <a:pPr marL="0" marR="0" lvl="0" indent="0" algn="l" defTabSz="914400" rtl="0" eaLnBrk="1" fontAlgn="base" latinLnBrk="0" hangingPunct="1">
              <a:lnSpc>
                <a:spcPct val="100000"/>
              </a:lnSpc>
              <a:spcBef>
                <a:spcPts val="576"/>
              </a:spcBef>
              <a:spcAft>
                <a:spcPts val="120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The team struggled with communication following a sudden pivot to remote work and use of remote meeting platforms.  </a:t>
            </a:r>
            <a:endParaRPr kumimoji="0" lang="en-US" altLang="en-US" sz="2400" b="1" i="0" u="none" strike="noStrike" kern="1200" cap="none" spc="0" normalizeH="0" baseline="0" noProof="0" dirty="0">
              <a:ln>
                <a:noFill/>
              </a:ln>
              <a:solidFill>
                <a:srgbClr val="00B0F0"/>
              </a:solidFill>
              <a:effectLst/>
              <a:uLnTx/>
              <a:uFillTx/>
              <a:latin typeface="Arial Nova" panose="020B0504020202020204"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lang="en-US" altLang="en-US" b="0" dirty="0"/>
          </a:p>
        </p:txBody>
      </p:sp>
      <p:sp>
        <p:nvSpPr>
          <p:cNvPr id="16" name="Slide Number Placeholder 6">
            <a:extLst>
              <a:ext uri="{FF2B5EF4-FFF2-40B4-BE49-F238E27FC236}">
                <a16:creationId xmlns:a16="http://schemas.microsoft.com/office/drawing/2014/main" id="{4B0393AE-986E-40E8-B517-B7B3C5B37A8A}"/>
              </a:ext>
            </a:extLst>
          </p:cNvPr>
          <p:cNvSpPr txBox="1">
            <a:spLocks/>
          </p:cNvSpPr>
          <p:nvPr/>
        </p:nvSpPr>
        <p:spPr>
          <a:xfrm>
            <a:off x="10668026" y="83629"/>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13</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41183564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6" name="Rectangle 145">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59749" name="Picture 2">
            <a:extLst>
              <a:ext uri="{FF2B5EF4-FFF2-40B4-BE49-F238E27FC236}">
                <a16:creationId xmlns:a16="http://schemas.microsoft.com/office/drawing/2014/main" id="{DDC26CC0-7E25-4D8C-8FB2-471D4504E640}"/>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10">
            <a:extLst>
              <a:ext uri="{FF2B5EF4-FFF2-40B4-BE49-F238E27FC236}">
                <a16:creationId xmlns:a16="http://schemas.microsoft.com/office/drawing/2014/main" id="{A1DD19E1-2BD4-4769-A6BC-38EDBD90BC66}"/>
              </a:ext>
            </a:extLst>
          </p:cNvPr>
          <p:cNvSpPr txBox="1">
            <a:spLocks noGrp="1" noChangeArrowheads="1"/>
          </p:cNvSpPr>
          <p:nvPr>
            <p:ph type="title" idx="4294967295"/>
          </p:nvPr>
        </p:nvSpPr>
        <p:spPr bwMode="auto">
          <a:xfrm>
            <a:off x="581192" y="702156"/>
            <a:ext cx="11029616" cy="10138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20000"/>
              </a:spcBef>
              <a:spcAft>
                <a:spcPct val="0"/>
              </a:spcAft>
              <a:buFont typeface="Wingdings" panose="05000000000000000000" pitchFamily="2" charset="2"/>
              <a:defRPr sz="3200" b="1" kern="1200">
                <a:solidFill>
                  <a:srgbClr val="002C5F"/>
                </a:solidFill>
                <a:latin typeface="Arial" pitchFamily="34" charset="0"/>
                <a:ea typeface="+mj-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2C5F"/>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2C5F"/>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defRPr/>
            </a:pPr>
            <a:r>
              <a:rPr lang="en-US" altLang="en-US" sz="2800" b="0" dirty="0">
                <a:solidFill>
                  <a:schemeClr val="bg1"/>
                </a:solidFill>
                <a:latin typeface="+mj-lt"/>
                <a:cs typeface="+mj-cs"/>
              </a:rPr>
              <a:t>Typical Options</a:t>
            </a:r>
          </a:p>
        </p:txBody>
      </p:sp>
      <p:grpSp>
        <p:nvGrpSpPr>
          <p:cNvPr id="150" name="Group 149">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1" name="Rectangle 150">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51">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30050" name="Content Placeholder 6">
            <a:extLst>
              <a:ext uri="{FF2B5EF4-FFF2-40B4-BE49-F238E27FC236}">
                <a16:creationId xmlns:a16="http://schemas.microsoft.com/office/drawing/2014/main" id="{8765B65E-EE29-4E82-AA81-6D8809332090}"/>
              </a:ext>
            </a:extLst>
          </p:cNvPr>
          <p:cNvSpPr>
            <a:spLocks noGrp="1"/>
          </p:cNvSpPr>
          <p:nvPr>
            <p:ph idx="1"/>
          </p:nvPr>
        </p:nvSpPr>
        <p:spPr>
          <a:xfrm>
            <a:off x="581192" y="2180496"/>
            <a:ext cx="11029615" cy="3975348"/>
          </a:xfrm>
        </p:spPr>
        <p:txBody>
          <a:bodyPr vert="horz" lIns="91440" tIns="45720" rIns="91440" bIns="45720" rtlCol="0" anchor="ctr">
            <a:normAutofit/>
          </a:bodyPr>
          <a:lstStyle/>
          <a:p>
            <a:pPr marL="0" indent="0">
              <a:buNone/>
              <a:defRPr/>
            </a:pPr>
            <a:r>
              <a:rPr lang="en-US" sz="2600" dirty="0">
                <a:solidFill>
                  <a:srgbClr val="002060"/>
                </a:solidFill>
                <a:latin typeface="Arial Nova" panose="020B0504020202020204" pitchFamily="34" charset="0"/>
              </a:rPr>
              <a:t>Options</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Relay services</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Adjusting the volume</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Dialing in for audio/telephone amplification</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Automated captioning</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Increased use of chat functions</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Remote CART/Video Remote Interpreting</a:t>
            </a:r>
          </a:p>
          <a:p>
            <a:pPr defTabSz="914400" fontAlgn="base">
              <a:spcAft>
                <a:spcPct val="0"/>
              </a:spcAft>
              <a:buClrTx/>
              <a:buSzTx/>
              <a:defRPr/>
            </a:pPr>
            <a:r>
              <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Seeking solutions from an audiologist</a:t>
            </a:r>
          </a:p>
        </p:txBody>
      </p:sp>
      <p:sp>
        <p:nvSpPr>
          <p:cNvPr id="16" name="Slide Number Placeholder 6">
            <a:extLst>
              <a:ext uri="{FF2B5EF4-FFF2-40B4-BE49-F238E27FC236}">
                <a16:creationId xmlns:a16="http://schemas.microsoft.com/office/drawing/2014/main" id="{4B0393AE-986E-40E8-B517-B7B3C5B37A8A}"/>
              </a:ext>
            </a:extLst>
          </p:cNvPr>
          <p:cNvSpPr txBox="1">
            <a:spLocks/>
          </p:cNvSpPr>
          <p:nvPr/>
        </p:nvSpPr>
        <p:spPr>
          <a:xfrm>
            <a:off x="10668026" y="83629"/>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14</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42491527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6" name="Rectangle 145">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59749" name="Picture 2">
            <a:extLst>
              <a:ext uri="{FF2B5EF4-FFF2-40B4-BE49-F238E27FC236}">
                <a16:creationId xmlns:a16="http://schemas.microsoft.com/office/drawing/2014/main" id="{DDC26CC0-7E25-4D8C-8FB2-471D4504E640}"/>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147">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10">
            <a:extLst>
              <a:ext uri="{FF2B5EF4-FFF2-40B4-BE49-F238E27FC236}">
                <a16:creationId xmlns:a16="http://schemas.microsoft.com/office/drawing/2014/main" id="{A1DD19E1-2BD4-4769-A6BC-38EDBD90BC66}"/>
              </a:ext>
            </a:extLst>
          </p:cNvPr>
          <p:cNvSpPr txBox="1">
            <a:spLocks noGrp="1" noChangeArrowheads="1"/>
          </p:cNvSpPr>
          <p:nvPr>
            <p:ph type="title" idx="4294967295"/>
          </p:nvPr>
        </p:nvSpPr>
        <p:spPr bwMode="auto">
          <a:xfrm>
            <a:off x="581192" y="702156"/>
            <a:ext cx="11029616" cy="10138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20000"/>
              </a:spcBef>
              <a:spcAft>
                <a:spcPct val="0"/>
              </a:spcAft>
              <a:buFont typeface="Wingdings" panose="05000000000000000000" pitchFamily="2" charset="2"/>
              <a:defRPr sz="3200" b="1" kern="1200">
                <a:solidFill>
                  <a:srgbClr val="002C5F"/>
                </a:solidFill>
                <a:latin typeface="Arial" pitchFamily="34" charset="0"/>
                <a:ea typeface="+mj-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b="1">
                <a:solidFill>
                  <a:srgbClr val="002C5F"/>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b="1">
                <a:solidFill>
                  <a:srgbClr val="002C5F"/>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rgbClr val="002C5F"/>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defRPr/>
            </a:pPr>
            <a:r>
              <a:rPr lang="en-US" altLang="en-US" sz="2800" b="0" dirty="0">
                <a:solidFill>
                  <a:schemeClr val="bg1"/>
                </a:solidFill>
                <a:latin typeface="+mj-lt"/>
                <a:cs typeface="+mj-cs"/>
              </a:rPr>
              <a:t>Lessons Learned</a:t>
            </a:r>
          </a:p>
        </p:txBody>
      </p:sp>
      <p:grpSp>
        <p:nvGrpSpPr>
          <p:cNvPr id="150" name="Group 149">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1" name="Rectangle 150">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51">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30050" name="Content Placeholder 6">
            <a:extLst>
              <a:ext uri="{FF2B5EF4-FFF2-40B4-BE49-F238E27FC236}">
                <a16:creationId xmlns:a16="http://schemas.microsoft.com/office/drawing/2014/main" id="{8765B65E-EE29-4E82-AA81-6D8809332090}"/>
              </a:ext>
            </a:extLst>
          </p:cNvPr>
          <p:cNvSpPr>
            <a:spLocks noGrp="1"/>
          </p:cNvSpPr>
          <p:nvPr>
            <p:ph idx="1"/>
          </p:nvPr>
        </p:nvSpPr>
        <p:spPr>
          <a:xfrm>
            <a:off x="578682" y="2073964"/>
            <a:ext cx="11029615" cy="4326836"/>
          </a:xfrm>
        </p:spPr>
        <p:txBody>
          <a:bodyPr vert="horz" lIns="91440" tIns="45720" rIns="91440" bIns="45720" rtlCol="0" anchor="ctr">
            <a:normAutofit fontScale="25000" lnSpcReduction="20000"/>
          </a:bodyPr>
          <a:lstStyle/>
          <a:p>
            <a:pPr marL="0" indent="0">
              <a:spcBef>
                <a:spcPts val="576"/>
              </a:spcBef>
              <a:buNone/>
              <a:defRPr/>
            </a:pPr>
            <a:r>
              <a:rPr lang="en-US" sz="9600" dirty="0">
                <a:solidFill>
                  <a:srgbClr val="002060"/>
                </a:solidFill>
                <a:latin typeface="Arial Nova" panose="020B0504020202020204" pitchFamily="34" charset="0"/>
              </a:rPr>
              <a:t>Outcomes</a:t>
            </a:r>
          </a:p>
          <a:p>
            <a:pPr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Automated options were not always accurate</a:t>
            </a:r>
          </a:p>
          <a:p>
            <a:pPr lvl="1"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Jargon</a:t>
            </a:r>
            <a:endParaRPr lang="en-US" altLang="en-US" sz="8800" dirty="0">
              <a:solidFill>
                <a:srgbClr val="002060"/>
              </a:solidFill>
              <a:latin typeface="Arial Nova" panose="020B0504020202020204" pitchFamily="34" charset="0"/>
              <a:cs typeface="Arial" pitchFamily="34" charset="0"/>
            </a:endParaRPr>
          </a:p>
          <a:p>
            <a:pPr lvl="1"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Background noise</a:t>
            </a:r>
          </a:p>
          <a:p>
            <a:pPr lvl="1"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Good for on-demand need or as a backup option</a:t>
            </a:r>
          </a:p>
          <a:p>
            <a:pPr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Remote CART and VRI were trusted by employees </a:t>
            </a:r>
          </a:p>
          <a:p>
            <a:pPr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Chat could be used to interject, share links, and get clarification without interrupting meeting flow</a:t>
            </a:r>
          </a:p>
          <a:p>
            <a:pPr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Increased use of chat was helpful for employees with other impairments</a:t>
            </a:r>
          </a:p>
          <a:p>
            <a:pPr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Employees like having more volume control </a:t>
            </a:r>
          </a:p>
          <a:p>
            <a:pPr defTabSz="914400" fontAlgn="base">
              <a:spcBef>
                <a:spcPts val="576"/>
              </a:spcBef>
              <a:buClrTx/>
              <a:buSzTx/>
              <a:defRPr/>
            </a:pPr>
            <a:r>
              <a:rPr kumimoji="0" lang="en-US" altLang="en-US" sz="8800" b="0" i="0" u="none" strike="noStrike" kern="1200" cap="none" spc="0" normalizeH="0" baseline="0" noProof="0" dirty="0">
                <a:ln>
                  <a:noFill/>
                </a:ln>
                <a:solidFill>
                  <a:srgbClr val="002060"/>
                </a:solidFill>
                <a:effectLst/>
                <a:uLnTx/>
                <a:uFillTx/>
                <a:latin typeface="Arial Nova" panose="020B0504020202020204" pitchFamily="34" charset="0"/>
                <a:cs typeface="Arial" pitchFamily="34" charset="0"/>
              </a:rPr>
              <a:t>Some found dialing in to be effective</a:t>
            </a:r>
          </a:p>
        </p:txBody>
      </p:sp>
      <p:sp>
        <p:nvSpPr>
          <p:cNvPr id="16" name="Slide Number Placeholder 6">
            <a:extLst>
              <a:ext uri="{FF2B5EF4-FFF2-40B4-BE49-F238E27FC236}">
                <a16:creationId xmlns:a16="http://schemas.microsoft.com/office/drawing/2014/main" id="{4B0393AE-986E-40E8-B517-B7B3C5B37A8A}"/>
              </a:ext>
            </a:extLst>
          </p:cNvPr>
          <p:cNvSpPr txBox="1">
            <a:spLocks/>
          </p:cNvSpPr>
          <p:nvPr/>
        </p:nvSpPr>
        <p:spPr>
          <a:xfrm>
            <a:off x="10668026" y="83629"/>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13059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9718-C241-42C7-BE5D-56FB8DCE336D}"/>
              </a:ext>
            </a:extLst>
          </p:cNvPr>
          <p:cNvSpPr>
            <a:spLocks noGrp="1"/>
          </p:cNvSpPr>
          <p:nvPr>
            <p:ph type="title"/>
          </p:nvPr>
        </p:nvSpPr>
        <p:spPr/>
        <p:txBody>
          <a:bodyPr/>
          <a:lstStyle/>
          <a:p>
            <a:r>
              <a:rPr lang="en-US" dirty="0"/>
              <a:t>Accessible Facilities</a:t>
            </a:r>
          </a:p>
        </p:txBody>
      </p:sp>
      <p:sp>
        <p:nvSpPr>
          <p:cNvPr id="3" name="Content Placeholder 2">
            <a:extLst>
              <a:ext uri="{FF2B5EF4-FFF2-40B4-BE49-F238E27FC236}">
                <a16:creationId xmlns:a16="http://schemas.microsoft.com/office/drawing/2014/main" id="{DCB61A9E-A9EC-4B35-A3E5-19067D5E320A}"/>
              </a:ext>
            </a:extLst>
          </p:cNvPr>
          <p:cNvSpPr>
            <a:spLocks noGrp="1"/>
          </p:cNvSpPr>
          <p:nvPr>
            <p:ph idx="1"/>
          </p:nvPr>
        </p:nvSpPr>
        <p:spPr>
          <a:xfrm>
            <a:off x="434179" y="1997934"/>
            <a:ext cx="11522858" cy="4096017"/>
          </a:xfrm>
        </p:spPr>
        <p:txBody>
          <a:bodyPr>
            <a:normAutofit/>
          </a:bodyPr>
          <a:lstStyle/>
          <a:p>
            <a:pPr>
              <a:spcBef>
                <a:spcPts val="576"/>
              </a:spcBef>
              <a:spcAft>
                <a:spcPts val="1200"/>
              </a:spcAft>
            </a:pPr>
            <a:r>
              <a:rPr lang="en-US" sz="2400" dirty="0">
                <a:hlinkClick r:id="rId3"/>
              </a:rPr>
              <a:t>Accessible Stadiums</a:t>
            </a:r>
            <a:r>
              <a:rPr lang="en-US" sz="2400" dirty="0"/>
              <a:t> – DOJ Publication</a:t>
            </a:r>
          </a:p>
          <a:p>
            <a:pPr>
              <a:spcBef>
                <a:spcPts val="576"/>
              </a:spcBef>
              <a:spcAft>
                <a:spcPts val="1200"/>
              </a:spcAft>
            </a:pPr>
            <a:r>
              <a:rPr lang="en-US" sz="2400" dirty="0">
                <a:hlinkClick r:id="rId4"/>
              </a:rPr>
              <a:t>Accessibility under the ADA</a:t>
            </a:r>
            <a:r>
              <a:rPr lang="en-US" sz="2400" dirty="0"/>
              <a:t> – JAN Publication</a:t>
            </a:r>
          </a:p>
          <a:p>
            <a:pPr>
              <a:spcBef>
                <a:spcPts val="576"/>
              </a:spcBef>
              <a:spcAft>
                <a:spcPts val="1200"/>
              </a:spcAft>
            </a:pPr>
            <a:r>
              <a:rPr lang="en-US" sz="2400" dirty="0">
                <a:hlinkClick r:id="rId5"/>
              </a:rPr>
              <a:t>Guide to the ADA Accessibility Standards</a:t>
            </a:r>
            <a:r>
              <a:rPr lang="en-US" sz="2400" dirty="0"/>
              <a:t> – Access Board Publication</a:t>
            </a:r>
          </a:p>
          <a:p>
            <a:pPr>
              <a:spcBef>
                <a:spcPts val="576"/>
              </a:spcBef>
              <a:spcAft>
                <a:spcPts val="1200"/>
              </a:spcAft>
            </a:pPr>
            <a:r>
              <a:rPr lang="en-US" sz="2400" dirty="0">
                <a:hlinkClick r:id="rId6"/>
              </a:rPr>
              <a:t>Making Shared Workspace More Accessible for Employees with Disabilities</a:t>
            </a:r>
            <a:r>
              <a:rPr lang="en-US" sz="2400" dirty="0"/>
              <a:t> – JAN Publication</a:t>
            </a:r>
          </a:p>
          <a:p>
            <a:pPr>
              <a:spcBef>
                <a:spcPts val="576"/>
              </a:spcBef>
              <a:spcAft>
                <a:spcPts val="1200"/>
              </a:spcAft>
            </a:pPr>
            <a:r>
              <a:rPr lang="en-US" sz="2400" dirty="0">
                <a:hlinkClick r:id="rId7"/>
              </a:rPr>
              <a:t>Physical Accessibility in the Workplace</a:t>
            </a:r>
            <a:r>
              <a:rPr lang="en-US" sz="2400" dirty="0"/>
              <a:t> – JAN Publication</a:t>
            </a:r>
          </a:p>
          <a:p>
            <a:pPr>
              <a:spcBef>
                <a:spcPts val="576"/>
              </a:spcBef>
              <a:spcAft>
                <a:spcPts val="1200"/>
              </a:spcAft>
            </a:pPr>
            <a:r>
              <a:rPr lang="en-US" sz="2400" dirty="0">
                <a:hlinkClick r:id="rId8"/>
              </a:rPr>
              <a:t>Uniform Federal Accessibility Standards (UFAS)</a:t>
            </a:r>
            <a:r>
              <a:rPr lang="en-US" sz="2400" dirty="0"/>
              <a:t> – Access Board Publication</a:t>
            </a:r>
          </a:p>
        </p:txBody>
      </p:sp>
      <p:sp>
        <p:nvSpPr>
          <p:cNvPr id="6" name="Slide Number Placeholder 6">
            <a:extLst>
              <a:ext uri="{FF2B5EF4-FFF2-40B4-BE49-F238E27FC236}">
                <a16:creationId xmlns:a16="http://schemas.microsoft.com/office/drawing/2014/main" id="{51A5DBA5-33EC-4AEE-8041-CB5317927DA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16</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11539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9718-C241-42C7-BE5D-56FB8DCE336D}"/>
              </a:ext>
            </a:extLst>
          </p:cNvPr>
          <p:cNvSpPr>
            <a:spLocks noGrp="1"/>
          </p:cNvSpPr>
          <p:nvPr>
            <p:ph type="title"/>
          </p:nvPr>
        </p:nvSpPr>
        <p:spPr/>
        <p:txBody>
          <a:bodyPr/>
          <a:lstStyle/>
          <a:p>
            <a:r>
              <a:rPr lang="en-US" dirty="0"/>
              <a:t>Web accessibility Standards</a:t>
            </a:r>
          </a:p>
        </p:txBody>
      </p:sp>
      <p:sp>
        <p:nvSpPr>
          <p:cNvPr id="3" name="Content Placeholder 2">
            <a:extLst>
              <a:ext uri="{FF2B5EF4-FFF2-40B4-BE49-F238E27FC236}">
                <a16:creationId xmlns:a16="http://schemas.microsoft.com/office/drawing/2014/main" id="{DCB61A9E-A9EC-4B35-A3E5-19067D5E320A}"/>
              </a:ext>
            </a:extLst>
          </p:cNvPr>
          <p:cNvSpPr>
            <a:spLocks noGrp="1"/>
          </p:cNvSpPr>
          <p:nvPr>
            <p:ph idx="1"/>
          </p:nvPr>
        </p:nvSpPr>
        <p:spPr>
          <a:xfrm>
            <a:off x="425302" y="2180496"/>
            <a:ext cx="11522858" cy="3854544"/>
          </a:xfrm>
        </p:spPr>
        <p:txBody>
          <a:bodyPr>
            <a:normAutofit/>
          </a:bodyPr>
          <a:lstStyle/>
          <a:p>
            <a:pPr marL="0" indent="0">
              <a:spcBef>
                <a:spcPts val="576"/>
              </a:spcBef>
              <a:spcAft>
                <a:spcPts val="1200"/>
              </a:spcAft>
              <a:buNone/>
            </a:pPr>
            <a:r>
              <a:rPr lang="en-US" sz="2600" b="1" dirty="0"/>
              <a:t>Accessibility Standards</a:t>
            </a:r>
          </a:p>
          <a:p>
            <a:pPr>
              <a:spcBef>
                <a:spcPts val="576"/>
              </a:spcBef>
              <a:spcAft>
                <a:spcPts val="1200"/>
              </a:spcAft>
            </a:pPr>
            <a:r>
              <a:rPr lang="en-US" sz="2400" dirty="0">
                <a:hlinkClick r:id="rId3"/>
              </a:rPr>
              <a:t>Web Content Accessibility Guidelines (WCAG) </a:t>
            </a:r>
            <a:endParaRPr lang="en-US" sz="2400" dirty="0"/>
          </a:p>
          <a:p>
            <a:pPr>
              <a:spcBef>
                <a:spcPts val="576"/>
              </a:spcBef>
              <a:spcAft>
                <a:spcPts val="1200"/>
              </a:spcAft>
            </a:pPr>
            <a:r>
              <a:rPr lang="en-US" sz="2400" dirty="0">
                <a:hlinkClick r:id="rId4"/>
              </a:rPr>
              <a:t>Section508.gov</a:t>
            </a:r>
            <a:endParaRPr lang="en-US" sz="2400" dirty="0"/>
          </a:p>
          <a:p>
            <a:pPr>
              <a:buFont typeface="Wingdings" panose="05000000000000000000" pitchFamily="2" charset="2"/>
              <a:buChar char="§"/>
            </a:pPr>
            <a:endParaRPr lang="en-US" sz="2600" dirty="0">
              <a:latin typeface="Arial Nova" panose="020B0504020202020204" pitchFamily="34" charset="0"/>
            </a:endParaRPr>
          </a:p>
        </p:txBody>
      </p:sp>
      <p:sp>
        <p:nvSpPr>
          <p:cNvPr id="6" name="Slide Number Placeholder 6">
            <a:extLst>
              <a:ext uri="{FF2B5EF4-FFF2-40B4-BE49-F238E27FC236}">
                <a16:creationId xmlns:a16="http://schemas.microsoft.com/office/drawing/2014/main" id="{51A5DBA5-33EC-4AEE-8041-CB5317927DA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17</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46416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9718-C241-42C7-BE5D-56FB8DCE336D}"/>
              </a:ext>
            </a:extLst>
          </p:cNvPr>
          <p:cNvSpPr>
            <a:spLocks noGrp="1"/>
          </p:cNvSpPr>
          <p:nvPr>
            <p:ph type="title"/>
          </p:nvPr>
        </p:nvSpPr>
        <p:spPr/>
        <p:txBody>
          <a:bodyPr/>
          <a:lstStyle/>
          <a:p>
            <a:r>
              <a:rPr lang="en-US" dirty="0"/>
              <a:t>Web accessibility Tools</a:t>
            </a:r>
          </a:p>
        </p:txBody>
      </p:sp>
      <p:sp>
        <p:nvSpPr>
          <p:cNvPr id="3" name="Content Placeholder 2">
            <a:extLst>
              <a:ext uri="{FF2B5EF4-FFF2-40B4-BE49-F238E27FC236}">
                <a16:creationId xmlns:a16="http://schemas.microsoft.com/office/drawing/2014/main" id="{DCB61A9E-A9EC-4B35-A3E5-19067D5E320A}"/>
              </a:ext>
            </a:extLst>
          </p:cNvPr>
          <p:cNvSpPr>
            <a:spLocks noGrp="1"/>
          </p:cNvSpPr>
          <p:nvPr>
            <p:ph idx="1"/>
          </p:nvPr>
        </p:nvSpPr>
        <p:spPr>
          <a:xfrm>
            <a:off x="425302" y="2180496"/>
            <a:ext cx="11522858" cy="3854544"/>
          </a:xfrm>
        </p:spPr>
        <p:txBody>
          <a:bodyPr>
            <a:normAutofit lnSpcReduction="10000"/>
          </a:bodyPr>
          <a:lstStyle/>
          <a:p>
            <a:r>
              <a:rPr lang="en-US" sz="2400" dirty="0">
                <a:hlinkClick r:id="rId3"/>
              </a:rPr>
              <a:t>WebAIM's WCAG 2 Checklist</a:t>
            </a:r>
            <a:endParaRPr lang="en-US" sz="2400" dirty="0"/>
          </a:p>
          <a:p>
            <a:r>
              <a:rPr lang="en-US" sz="2400" dirty="0">
                <a:hlinkClick r:id="rId4"/>
              </a:rPr>
              <a:t>508 Standards Applicability Checklist</a:t>
            </a:r>
            <a:endParaRPr lang="en-US" sz="2400" dirty="0"/>
          </a:p>
          <a:p>
            <a:r>
              <a:rPr lang="en-US" sz="2400" dirty="0">
                <a:hlinkClick r:id="rId5"/>
              </a:rPr>
              <a:t>The Partnership on Employment &amp; Accessible Technology (PEAT)</a:t>
            </a:r>
            <a:r>
              <a:rPr lang="en-US" sz="2400" dirty="0"/>
              <a:t> Resources </a:t>
            </a:r>
          </a:p>
          <a:p>
            <a:pPr marL="800100" lvl="1" indent="-342900"/>
            <a:r>
              <a:rPr lang="en-US" sz="2400" dirty="0">
                <a:hlinkClick r:id="rId6"/>
              </a:rPr>
              <a:t>Digital Accessibility</a:t>
            </a:r>
            <a:endParaRPr lang="en-US" sz="2400" dirty="0"/>
          </a:p>
          <a:p>
            <a:pPr marL="800100" lvl="1" indent="-342900"/>
            <a:r>
              <a:rPr lang="en-US" sz="2400" dirty="0">
                <a:hlinkClick r:id="rId7"/>
              </a:rPr>
              <a:t>TechCheck</a:t>
            </a:r>
            <a:endParaRPr lang="en-US" sz="2400" dirty="0"/>
          </a:p>
          <a:p>
            <a:pPr marL="800100" lvl="1" indent="-342900"/>
            <a:r>
              <a:rPr lang="en-US" sz="2400" dirty="0">
                <a:hlinkClick r:id="rId8"/>
              </a:rPr>
              <a:t>Web Accessibility</a:t>
            </a:r>
            <a:endParaRPr lang="en-US" sz="2400" dirty="0"/>
          </a:p>
          <a:p>
            <a:r>
              <a:rPr lang="en-US" sz="2400" dirty="0">
                <a:hlinkClick r:id="rId9"/>
              </a:rPr>
              <a:t>Website Accessibility Vendors</a:t>
            </a:r>
            <a:endParaRPr lang="en-US" sz="2400" dirty="0"/>
          </a:p>
          <a:p>
            <a:r>
              <a:rPr lang="en-US" sz="2400" dirty="0">
                <a:hlinkClick r:id="rId10"/>
              </a:rPr>
              <a:t>DOJ Guidance on Web Accessibility and the ADA</a:t>
            </a:r>
            <a:endParaRPr lang="en-US" sz="2400" dirty="0"/>
          </a:p>
        </p:txBody>
      </p:sp>
      <p:sp>
        <p:nvSpPr>
          <p:cNvPr id="6" name="Slide Number Placeholder 6">
            <a:extLst>
              <a:ext uri="{FF2B5EF4-FFF2-40B4-BE49-F238E27FC236}">
                <a16:creationId xmlns:a16="http://schemas.microsoft.com/office/drawing/2014/main" id="{51A5DBA5-33EC-4AEE-8041-CB5317927DA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18</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56404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9718-C241-42C7-BE5D-56FB8DCE336D}"/>
              </a:ext>
            </a:extLst>
          </p:cNvPr>
          <p:cNvSpPr>
            <a:spLocks noGrp="1"/>
          </p:cNvSpPr>
          <p:nvPr>
            <p:ph type="title"/>
          </p:nvPr>
        </p:nvSpPr>
        <p:spPr/>
        <p:txBody>
          <a:bodyPr/>
          <a:lstStyle/>
          <a:p>
            <a:r>
              <a:rPr lang="en-US" dirty="0"/>
              <a:t>Accommodations versus accessibility</a:t>
            </a:r>
          </a:p>
        </p:txBody>
      </p:sp>
      <p:sp>
        <p:nvSpPr>
          <p:cNvPr id="3" name="Content Placeholder 2">
            <a:extLst>
              <a:ext uri="{FF2B5EF4-FFF2-40B4-BE49-F238E27FC236}">
                <a16:creationId xmlns:a16="http://schemas.microsoft.com/office/drawing/2014/main" id="{DCB61A9E-A9EC-4B35-A3E5-19067D5E320A}"/>
              </a:ext>
            </a:extLst>
          </p:cNvPr>
          <p:cNvSpPr>
            <a:spLocks noGrp="1"/>
          </p:cNvSpPr>
          <p:nvPr>
            <p:ph idx="1"/>
          </p:nvPr>
        </p:nvSpPr>
        <p:spPr>
          <a:xfrm>
            <a:off x="425302" y="2180496"/>
            <a:ext cx="11522858" cy="3854544"/>
          </a:xfrm>
        </p:spPr>
        <p:txBody>
          <a:bodyPr>
            <a:normAutofit/>
          </a:bodyPr>
          <a:lstStyle/>
          <a:p>
            <a:pPr>
              <a:spcBef>
                <a:spcPts val="576"/>
              </a:spcBef>
              <a:spcAft>
                <a:spcPts val="1200"/>
              </a:spcAft>
            </a:pPr>
            <a:r>
              <a:rPr lang="en-US" sz="2600" dirty="0"/>
              <a:t>An </a:t>
            </a:r>
            <a:r>
              <a:rPr lang="en-US" sz="2600" b="1" dirty="0">
                <a:hlinkClick r:id="rId3"/>
              </a:rPr>
              <a:t>accommodation</a:t>
            </a:r>
            <a:r>
              <a:rPr lang="en-US" sz="2600" dirty="0"/>
              <a:t> is a change in the workplace or in the way things are done in the workplace.</a:t>
            </a:r>
          </a:p>
          <a:p>
            <a:pPr lvl="1">
              <a:spcBef>
                <a:spcPts val="576"/>
              </a:spcBef>
              <a:spcAft>
                <a:spcPts val="1200"/>
              </a:spcAft>
            </a:pPr>
            <a:r>
              <a:rPr lang="en-US" sz="2400" dirty="0">
                <a:latin typeface="Arial Nova" panose="020B0504020202020204" pitchFamily="34" charset="0"/>
              </a:rPr>
              <a:t>May be requested and implemented.</a:t>
            </a:r>
          </a:p>
          <a:p>
            <a:pPr>
              <a:spcBef>
                <a:spcPts val="576"/>
              </a:spcBef>
              <a:spcAft>
                <a:spcPts val="1200"/>
              </a:spcAft>
            </a:pPr>
            <a:r>
              <a:rPr lang="en-US" sz="2600" b="1" dirty="0">
                <a:hlinkClick r:id="rId4"/>
              </a:rPr>
              <a:t>Accessibility</a:t>
            </a:r>
            <a:r>
              <a:rPr lang="en-US" sz="2600" b="1" dirty="0"/>
              <a:t> </a:t>
            </a:r>
            <a:r>
              <a:rPr lang="en-US" sz="2600" dirty="0"/>
              <a:t>refers to the design of products, devices, services, activities, or facilities so people with disabilities can use or participate in them.</a:t>
            </a:r>
          </a:p>
          <a:p>
            <a:pPr lvl="2">
              <a:spcBef>
                <a:spcPts val="576"/>
              </a:spcBef>
              <a:spcAft>
                <a:spcPts val="1200"/>
              </a:spcAft>
            </a:pPr>
            <a:r>
              <a:rPr lang="en-US" sz="2400" dirty="0">
                <a:latin typeface="Arial Nova" panose="020B0504020202020204" pitchFamily="34" charset="0"/>
              </a:rPr>
              <a:t>	Quick tip: provide accommodations to meet individual needs but plan accessibility to address the needs of everyone.</a:t>
            </a:r>
          </a:p>
        </p:txBody>
      </p:sp>
      <p:sp>
        <p:nvSpPr>
          <p:cNvPr id="6" name="Slide Number Placeholder 6">
            <a:extLst>
              <a:ext uri="{FF2B5EF4-FFF2-40B4-BE49-F238E27FC236}">
                <a16:creationId xmlns:a16="http://schemas.microsoft.com/office/drawing/2014/main" id="{51A5DBA5-33EC-4AEE-8041-CB5317927DA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19</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62841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61F0-6461-469A-A8B3-807208C8866D}"/>
              </a:ext>
            </a:extLst>
          </p:cNvPr>
          <p:cNvSpPr>
            <a:spLocks noGrp="1"/>
          </p:cNvSpPr>
          <p:nvPr>
            <p:ph type="title"/>
          </p:nvPr>
        </p:nvSpPr>
        <p:spPr>
          <a:xfrm>
            <a:off x="581192" y="702156"/>
            <a:ext cx="11029616" cy="1013800"/>
          </a:xfrm>
        </p:spPr>
        <p:txBody>
          <a:bodyPr>
            <a:normAutofit/>
          </a:bodyPr>
          <a:lstStyle/>
          <a:p>
            <a:r>
              <a:rPr lang="en-US" dirty="0"/>
              <a:t>Discussion Topics</a:t>
            </a:r>
          </a:p>
        </p:txBody>
      </p:sp>
      <p:sp>
        <p:nvSpPr>
          <p:cNvPr id="27" name="Rectangle 26">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937FB0EF-A4E0-49F9-AAD0-43CAFBF6B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F0C253A2-7387-4260-8328-65636F669295}"/>
              </a:ext>
            </a:extLst>
          </p:cNvPr>
          <p:cNvSpPr>
            <a:spLocks noGrp="1"/>
          </p:cNvSpPr>
          <p:nvPr>
            <p:ph idx="1"/>
          </p:nvPr>
        </p:nvSpPr>
        <p:spPr>
          <a:xfrm>
            <a:off x="6335805" y="2180496"/>
            <a:ext cx="5275001" cy="4045683"/>
          </a:xfrm>
        </p:spPr>
        <p:txBody>
          <a:bodyPr>
            <a:normAutofit/>
          </a:bodyPr>
          <a:lstStyle/>
          <a:p>
            <a:pPr marL="0" indent="0" algn="ctr">
              <a:buNone/>
            </a:pPr>
            <a:endParaRPr lang="en-US" sz="2600" dirty="0"/>
          </a:p>
          <a:p>
            <a:pPr>
              <a:spcBef>
                <a:spcPts val="576"/>
              </a:spcBef>
              <a:spcAft>
                <a:spcPts val="1200"/>
              </a:spcAft>
            </a:pPr>
            <a:r>
              <a:rPr lang="en-US" sz="2600" dirty="0"/>
              <a:t>JAN Overview</a:t>
            </a:r>
          </a:p>
          <a:p>
            <a:pPr>
              <a:spcBef>
                <a:spcPts val="576"/>
              </a:spcBef>
              <a:spcAft>
                <a:spcPts val="1200"/>
              </a:spcAft>
            </a:pPr>
            <a:r>
              <a:rPr lang="en-US" sz="2600" dirty="0"/>
              <a:t>Accessibility</a:t>
            </a:r>
          </a:p>
          <a:p>
            <a:pPr>
              <a:spcBef>
                <a:spcPts val="576"/>
              </a:spcBef>
              <a:spcAft>
                <a:spcPts val="1200"/>
              </a:spcAft>
            </a:pPr>
            <a:r>
              <a:rPr lang="en-US" sz="2600" dirty="0"/>
              <a:t>Questions</a:t>
            </a:r>
            <a:endParaRPr lang="en-US" sz="2400" dirty="0">
              <a:highlight>
                <a:srgbClr val="FFFF00"/>
              </a:highlight>
            </a:endParaRPr>
          </a:p>
          <a:p>
            <a:pPr marL="0" indent="0">
              <a:buNone/>
            </a:pPr>
            <a:endParaRPr lang="en-US" dirty="0"/>
          </a:p>
          <a:p>
            <a:endParaRPr lang="en-US" dirty="0"/>
          </a:p>
        </p:txBody>
      </p:sp>
      <p:sp>
        <p:nvSpPr>
          <p:cNvPr id="7" name="Slide Number Placeholder 6">
            <a:extLst>
              <a:ext uri="{FF2B5EF4-FFF2-40B4-BE49-F238E27FC236}">
                <a16:creationId xmlns:a16="http://schemas.microsoft.com/office/drawing/2014/main" id="{19240776-CA32-4DF8-ABF0-F3C13C6E3E24}"/>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2</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8404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noGrp="1"/>
          </p:cNvSpPr>
          <p:nvPr>
            <p:ph type="title" idx="4294967295"/>
          </p:nvPr>
        </p:nvSpPr>
        <p:spPr bwMode="auto">
          <a:xfrm>
            <a:off x="581191" y="723901"/>
            <a:ext cx="10993549" cy="1428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eaLnBrk="1" hangingPunct="1">
              <a:defRPr/>
            </a:pPr>
            <a:r>
              <a:rPr lang="en-US" sz="3600" b="0" dirty="0">
                <a:solidFill>
                  <a:schemeClr val="accent1"/>
                </a:solidFill>
                <a:latin typeface="+mj-lt"/>
                <a:cs typeface="+mj-cs"/>
              </a:rPr>
              <a:t>JAN’s Toolkit</a:t>
            </a:r>
          </a:p>
        </p:txBody>
      </p:sp>
      <p:pic>
        <p:nvPicPr>
          <p:cNvPr id="80900" name="Picture 2" descr="Workplace accommodation toolkit:&#10;Building your inclusive workplace&#10;a free comprehensive resource for employers seeking to move beyond basic compliance with ADA in order to create more disability-inclusive workplaces. &#10;askJAN.org/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95942" y="1844901"/>
            <a:ext cx="5575106" cy="335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6">
            <a:extLst>
              <a:ext uri="{FF2B5EF4-FFF2-40B4-BE49-F238E27FC236}">
                <a16:creationId xmlns:a16="http://schemas.microsoft.com/office/drawing/2014/main" id="{89AC1884-EA43-4D69-B7E3-9772246B12EE}"/>
              </a:ext>
            </a:extLst>
          </p:cNvPr>
          <p:cNvSpPr txBox="1">
            <a:spLocks/>
          </p:cNvSpPr>
          <p:nvPr/>
        </p:nvSpPr>
        <p:spPr>
          <a:xfrm>
            <a:off x="10668026" y="55053"/>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gn="r">
                <a:lnSpc>
                  <a:spcPct val="90000"/>
                </a:lnSpc>
                <a:spcAft>
                  <a:spcPts val="600"/>
                </a:spcAft>
              </a:pPr>
              <a:t>20</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87004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3" name="Rectangle 12186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1865" name="Rectangle 12186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1867" name="Rectangle 12186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1869" name="Rectangle 121868">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EDAAFF44-7609-4094-9CB8-C2F5EA75E9B9}"/>
              </a:ext>
            </a:extLst>
          </p:cNvPr>
          <p:cNvSpPr txBox="1">
            <a:spLocks noGrp="1"/>
          </p:cNvSpPr>
          <p:nvPr>
            <p:ph type="title"/>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eaLnBrk="1" hangingPunct="1">
              <a:defRPr/>
            </a:pPr>
            <a:r>
              <a:rPr lang="en-US" sz="2800" b="0">
                <a:solidFill>
                  <a:schemeClr val="bg1"/>
                </a:solidFill>
                <a:latin typeface="+mj-lt"/>
                <a:cs typeface="+mj-cs"/>
              </a:rPr>
              <a:t>Employee Resources</a:t>
            </a:r>
          </a:p>
        </p:txBody>
      </p:sp>
      <p:sp>
        <p:nvSpPr>
          <p:cNvPr id="121871" name="Rectangle 12187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JAN's Accommodations and Compliance Series Employees' Practical Guide to Requesting and Negotiating Reasonable Accommodation Under the Americans with Disabilities Act">
            <a:extLst>
              <a:ext uri="{FF2B5EF4-FFF2-40B4-BE49-F238E27FC236}">
                <a16:creationId xmlns:a16="http://schemas.microsoft.com/office/drawing/2014/main" id="{42F05FB8-DEF4-4462-9B77-7CA825D9679D}"/>
              </a:ext>
            </a:extLst>
          </p:cNvPr>
          <p:cNvPicPr>
            <a:picLocks noChangeAspect="1"/>
          </p:cNvPicPr>
          <p:nvPr/>
        </p:nvPicPr>
        <p:blipFill>
          <a:blip r:embed="rId3"/>
          <a:stretch>
            <a:fillRect/>
          </a:stretch>
        </p:blipFill>
        <p:spPr>
          <a:xfrm>
            <a:off x="1733538" y="2361056"/>
            <a:ext cx="2809898" cy="3649219"/>
          </a:xfrm>
          <a:prstGeom prst="rect">
            <a:avLst/>
          </a:prstGeom>
        </p:spPr>
      </p:pic>
      <p:sp>
        <p:nvSpPr>
          <p:cNvPr id="8" name="Content Placeholder 7">
            <a:extLst>
              <a:ext uri="{FF2B5EF4-FFF2-40B4-BE49-F238E27FC236}">
                <a16:creationId xmlns:a16="http://schemas.microsoft.com/office/drawing/2014/main" id="{F15DD011-BFD6-4D38-810B-0AD788417482}"/>
              </a:ext>
            </a:extLst>
          </p:cNvPr>
          <p:cNvSpPr>
            <a:spLocks noGrp="1"/>
          </p:cNvSpPr>
          <p:nvPr>
            <p:ph sz="half" idx="1"/>
          </p:nvPr>
        </p:nvSpPr>
        <p:spPr>
          <a:xfrm>
            <a:off x="6178017" y="1901369"/>
            <a:ext cx="5542517" cy="4342224"/>
          </a:xfrm>
        </p:spPr>
        <p:txBody>
          <a:bodyPr vert="horz" lIns="91440" tIns="45720" rIns="91440" bIns="45720" rtlCol="0" anchor="ctr">
            <a:normAutofit/>
          </a:bodyPr>
          <a:lstStyle/>
          <a:p>
            <a:pPr>
              <a:spcAft>
                <a:spcPts val="1200"/>
              </a:spcAft>
              <a:buClr>
                <a:schemeClr val="accent1"/>
              </a:buClr>
            </a:pPr>
            <a:r>
              <a:rPr lang="en-US" sz="2400" b="0" i="0" u="none" strike="noStrike" dirty="0">
                <a:solidFill>
                  <a:schemeClr val="accent2"/>
                </a:solidFill>
                <a:effectLst/>
                <a:latin typeface="Arial Nova" panose="020B0504020202020204" pitchFamily="34" charset="0"/>
                <a:hlinkClick r:id="rId4">
                  <a:extLst>
                    <a:ext uri="{A12FA001-AC4F-418D-AE19-62706E023703}">
                      <ahyp:hlinkClr xmlns:ahyp="http://schemas.microsoft.com/office/drawing/2018/hyperlinkcolor" val="tx"/>
                    </a:ext>
                  </a:extLst>
                </a:hlinkClick>
              </a:rPr>
              <a:t>How to Request an Accommodation:</a:t>
            </a:r>
            <a:br>
              <a:rPr lang="en-US" sz="2400" b="0" i="0" u="none" strike="noStrike" dirty="0">
                <a:solidFill>
                  <a:schemeClr val="accent2"/>
                </a:solidFill>
                <a:effectLst/>
                <a:latin typeface="Arial Nova" panose="020B0504020202020204" pitchFamily="34" charset="0"/>
                <a:hlinkClick r:id="rId4">
                  <a:extLst>
                    <a:ext uri="{A12FA001-AC4F-418D-AE19-62706E023703}">
                      <ahyp:hlinkClr xmlns:ahyp="http://schemas.microsoft.com/office/drawing/2018/hyperlinkcolor" val="tx"/>
                    </a:ext>
                  </a:extLst>
                </a:hlinkClick>
              </a:rPr>
            </a:br>
            <a:r>
              <a:rPr lang="en-US" sz="2400" b="0" i="0" u="none" strike="noStrike" dirty="0">
                <a:solidFill>
                  <a:schemeClr val="accent2"/>
                </a:solidFill>
                <a:effectLst/>
                <a:latin typeface="Arial Nova" panose="020B0504020202020204" pitchFamily="34" charset="0"/>
                <a:hlinkClick r:id="rId4">
                  <a:extLst>
                    <a:ext uri="{A12FA001-AC4F-418D-AE19-62706E023703}">
                      <ahyp:hlinkClr xmlns:ahyp="http://schemas.microsoft.com/office/drawing/2018/hyperlinkcolor" val="tx"/>
                    </a:ext>
                  </a:extLst>
                </a:hlinkClick>
              </a:rPr>
              <a:t>Accommodation Form Letter</a:t>
            </a:r>
            <a:endParaRPr lang="en-US" sz="2400" b="0" i="0" dirty="0">
              <a:solidFill>
                <a:schemeClr val="accent2"/>
              </a:solidFill>
              <a:effectLst/>
              <a:latin typeface="Arial Nova" panose="020B0504020202020204" pitchFamily="34" charset="0"/>
            </a:endParaRPr>
          </a:p>
          <a:p>
            <a:pPr>
              <a:spcAft>
                <a:spcPts val="1200"/>
              </a:spcAft>
              <a:buClr>
                <a:schemeClr val="accent1"/>
              </a:buClr>
            </a:pPr>
            <a:r>
              <a:rPr lang="en-US" sz="2400" b="0" i="0" u="none" strike="noStrike" dirty="0">
                <a:solidFill>
                  <a:schemeClr val="accent2"/>
                </a:solidFill>
                <a:effectLst/>
                <a:latin typeface="Arial Nova" panose="020B0504020202020204" pitchFamily="34" charset="0"/>
                <a:hlinkClick r:id="rId5">
                  <a:extLst>
                    <a:ext uri="{A12FA001-AC4F-418D-AE19-62706E023703}">
                      <ahyp:hlinkClr xmlns:ahyp="http://schemas.microsoft.com/office/drawing/2018/hyperlinkcolor" val="tx"/>
                    </a:ext>
                  </a:extLst>
                </a:hlinkClick>
              </a:rPr>
              <a:t>Sample Language for Accommodation Request Letters</a:t>
            </a:r>
            <a:endParaRPr lang="en-US" sz="2400" b="0" i="0" dirty="0">
              <a:solidFill>
                <a:schemeClr val="accent2"/>
              </a:solidFill>
              <a:effectLst/>
              <a:latin typeface="Arial Nova" panose="020B0504020202020204" pitchFamily="34" charset="0"/>
            </a:endParaRPr>
          </a:p>
          <a:p>
            <a:pPr>
              <a:spcAft>
                <a:spcPts val="1200"/>
              </a:spcAft>
              <a:buClr>
                <a:schemeClr val="accent1"/>
              </a:buClr>
            </a:pPr>
            <a:r>
              <a:rPr lang="en-US" sz="2400" b="0" i="0" u="none" strike="noStrike" dirty="0">
                <a:solidFill>
                  <a:schemeClr val="accent2"/>
                </a:solidFill>
                <a:effectLst/>
                <a:latin typeface="Arial Nova" panose="020B0504020202020204" pitchFamily="34" charset="0"/>
                <a:hlinkClick r:id="rId6">
                  <a:extLst>
                    <a:ext uri="{A12FA001-AC4F-418D-AE19-62706E023703}">
                      <ahyp:hlinkClr xmlns:ahyp="http://schemas.microsoft.com/office/drawing/2018/hyperlinkcolor" val="tx"/>
                    </a:ext>
                  </a:extLst>
                </a:hlinkClick>
              </a:rPr>
              <a:t>Practical Guidance for Medical Professionals: Providing Sufficient Medical Documentation in Support of a Patient's Accommodation Request</a:t>
            </a:r>
            <a:endParaRPr lang="en-US" sz="2400" dirty="0">
              <a:solidFill>
                <a:schemeClr val="accent2"/>
              </a:solidFill>
            </a:endParaRPr>
          </a:p>
        </p:txBody>
      </p:sp>
      <p:sp>
        <p:nvSpPr>
          <p:cNvPr id="12" name="Slide Number Placeholder 6">
            <a:extLst>
              <a:ext uri="{FF2B5EF4-FFF2-40B4-BE49-F238E27FC236}">
                <a16:creationId xmlns:a16="http://schemas.microsoft.com/office/drawing/2014/main" id="{82D21747-C596-4874-B115-6BA71ABB554D}"/>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21</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01792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39420373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6">
            <a:extLst>
              <a:ext uri="{FF2B5EF4-FFF2-40B4-BE49-F238E27FC236}">
                <a16:creationId xmlns:a16="http://schemas.microsoft.com/office/drawing/2014/main" id="{923D4B12-1123-4103-8694-B0C3D8FE186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22</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9018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48A6ED-191E-4B75-8755-E61AAFD08071}"/>
              </a:ext>
            </a:extLst>
          </p:cNvPr>
          <p:cNvSpPr>
            <a:spLocks noGrp="1"/>
          </p:cNvSpPr>
          <p:nvPr>
            <p:ph type="title"/>
          </p:nvPr>
        </p:nvSpPr>
        <p:spPr>
          <a:xfrm>
            <a:off x="581192" y="702156"/>
            <a:ext cx="11029616" cy="1013800"/>
          </a:xfrm>
        </p:spPr>
        <p:txBody>
          <a:bodyPr>
            <a:normAutofit/>
          </a:bodyPr>
          <a:lstStyle/>
          <a:p>
            <a:r>
              <a:rPr lang="en-US" dirty="0"/>
              <a:t>Ask JAN! We Can Help</a:t>
            </a:r>
          </a:p>
        </p:txBody>
      </p:sp>
      <p:sp>
        <p:nvSpPr>
          <p:cNvPr id="16" name="Rectangle 15">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B2D962-E99F-4E17-8D87-A8E1E3A296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7225" y="3044285"/>
            <a:ext cx="4962525" cy="2282761"/>
          </a:xfrm>
          <a:prstGeom prst="rect">
            <a:avLst/>
          </a:prstGeom>
        </p:spPr>
      </p:pic>
      <p:sp>
        <p:nvSpPr>
          <p:cNvPr id="5" name="Content Placeholder 4">
            <a:extLst>
              <a:ext uri="{FF2B5EF4-FFF2-40B4-BE49-F238E27FC236}">
                <a16:creationId xmlns:a16="http://schemas.microsoft.com/office/drawing/2014/main" id="{A0AF2513-7208-4225-A246-8DF67A5269F8}"/>
              </a:ext>
            </a:extLst>
          </p:cNvPr>
          <p:cNvSpPr>
            <a:spLocks noGrp="1"/>
          </p:cNvSpPr>
          <p:nvPr>
            <p:ph idx="1"/>
          </p:nvPr>
        </p:nvSpPr>
        <p:spPr>
          <a:xfrm>
            <a:off x="6335805" y="2180496"/>
            <a:ext cx="5275001" cy="4045683"/>
          </a:xfrm>
        </p:spPr>
        <p:txBody>
          <a:bodyPr>
            <a:normAutofit/>
          </a:bodyPr>
          <a:lstStyle/>
          <a:p>
            <a:pPr marL="0" indent="0">
              <a:spcAft>
                <a:spcPts val="1200"/>
              </a:spcAft>
              <a:buNone/>
            </a:pPr>
            <a:r>
              <a:rPr lang="en-US" sz="2400" dirty="0"/>
              <a:t>The Job Accommodation Network (JAN) is the leading source of free, expert, and confidential guidance on job accommodations and </a:t>
            </a:r>
            <a:br>
              <a:rPr lang="en-US" sz="2400" dirty="0"/>
            </a:br>
            <a:r>
              <a:rPr lang="en-US" sz="2400" dirty="0"/>
              <a:t>disability employment issues.</a:t>
            </a:r>
            <a:br>
              <a:rPr lang="en-US" sz="2400" dirty="0"/>
            </a:br>
            <a:endParaRPr lang="en-US" sz="2400" dirty="0"/>
          </a:p>
          <a:p>
            <a:pPr marL="0" indent="0">
              <a:spcAft>
                <a:spcPts val="1200"/>
              </a:spcAft>
              <a:buNone/>
            </a:pPr>
            <a:r>
              <a:rPr lang="en-US" dirty="0"/>
              <a:t>JAN is a service of the U.S. Department of Labor’s Office of Disability Employment Policy/ODEP.</a:t>
            </a:r>
          </a:p>
        </p:txBody>
      </p:sp>
      <p:sp>
        <p:nvSpPr>
          <p:cNvPr id="7" name="Slide Number Placeholder 6">
            <a:extLst>
              <a:ext uri="{FF2B5EF4-FFF2-40B4-BE49-F238E27FC236}">
                <a16:creationId xmlns:a16="http://schemas.microsoft.com/office/drawing/2014/main" id="{671E73B2-6E01-4A62-B139-C378A8F01B82}"/>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3</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07465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F96A5A-8F91-4E11-8AA2-8C5F6215C579}"/>
              </a:ext>
            </a:extLst>
          </p:cNvPr>
          <p:cNvSpPr>
            <a:spLocks noGrp="1"/>
          </p:cNvSpPr>
          <p:nvPr>
            <p:ph type="title"/>
          </p:nvPr>
        </p:nvSpPr>
        <p:spPr>
          <a:xfrm>
            <a:off x="581192" y="702156"/>
            <a:ext cx="11029616" cy="1013800"/>
          </a:xfrm>
        </p:spPr>
        <p:txBody>
          <a:bodyPr>
            <a:normAutofit/>
          </a:bodyPr>
          <a:lstStyle/>
          <a:p>
            <a:r>
              <a:rPr lang="en-US" dirty="0"/>
              <a:t>Job Accommodations &amp; ADA</a:t>
            </a:r>
          </a:p>
        </p:txBody>
      </p:sp>
      <p:sp>
        <p:nvSpPr>
          <p:cNvPr id="13" name="Rectangle 1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F3069A-5BFF-473C-A7C0-9B77CC42A5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7225" y="3112520"/>
            <a:ext cx="4962525" cy="2146291"/>
          </a:xfrm>
          <a:prstGeom prst="rect">
            <a:avLst/>
          </a:prstGeom>
        </p:spPr>
      </p:pic>
      <p:sp>
        <p:nvSpPr>
          <p:cNvPr id="5" name="Content Placeholder 4">
            <a:extLst>
              <a:ext uri="{FF2B5EF4-FFF2-40B4-BE49-F238E27FC236}">
                <a16:creationId xmlns:a16="http://schemas.microsoft.com/office/drawing/2014/main" id="{A0AF2513-7208-4225-A246-8DF67A5269F8}"/>
              </a:ext>
            </a:extLst>
          </p:cNvPr>
          <p:cNvSpPr>
            <a:spLocks noGrp="1"/>
          </p:cNvSpPr>
          <p:nvPr>
            <p:ph idx="1"/>
          </p:nvPr>
        </p:nvSpPr>
        <p:spPr>
          <a:xfrm>
            <a:off x="6335805" y="2180496"/>
            <a:ext cx="5275001" cy="4045683"/>
          </a:xfrm>
        </p:spPr>
        <p:txBody>
          <a:bodyPr>
            <a:normAutofit lnSpcReduction="10000"/>
          </a:bodyPr>
          <a:lstStyle/>
          <a:p>
            <a:pPr marL="0" indent="0">
              <a:buNone/>
            </a:pPr>
            <a:r>
              <a:rPr lang="en-US" sz="2400" b="0" dirty="0"/>
              <a:t>JAN provides free one-on-one practical guidance and technical assistance on:</a:t>
            </a:r>
          </a:p>
          <a:p>
            <a:pPr marL="457200" indent="-457200">
              <a:buFont typeface="Wingdings" panose="05000000000000000000" pitchFamily="2" charset="2"/>
              <a:buChar char="§"/>
            </a:pPr>
            <a:r>
              <a:rPr lang="en-US" sz="2400" b="0" dirty="0"/>
              <a:t>Job accommodation solutions</a:t>
            </a:r>
          </a:p>
          <a:p>
            <a:pPr marL="457200" indent="-457200">
              <a:buFont typeface="Wingdings" panose="05000000000000000000" pitchFamily="2" charset="2"/>
              <a:buChar char="§"/>
            </a:pPr>
            <a:r>
              <a:rPr lang="en-US" sz="2400" b="0" dirty="0"/>
              <a:t>Title I of the Americans with Disabilities Act (ADA) and related legislation, and</a:t>
            </a:r>
          </a:p>
          <a:p>
            <a:pPr marL="457200" indent="-457200">
              <a:buFont typeface="Wingdings" panose="05000000000000000000" pitchFamily="2" charset="2"/>
              <a:buChar char="§"/>
            </a:pPr>
            <a:r>
              <a:rPr lang="en-US" sz="2400" b="0" dirty="0"/>
              <a:t>Self-employment and entrepreneurship options </a:t>
            </a:r>
            <a:br>
              <a:rPr lang="en-US" sz="2400" b="0" dirty="0"/>
            </a:br>
            <a:r>
              <a:rPr lang="en-US" sz="2400" b="0" dirty="0"/>
              <a:t>for people with disabilities</a:t>
            </a:r>
          </a:p>
        </p:txBody>
      </p:sp>
      <p:sp>
        <p:nvSpPr>
          <p:cNvPr id="9" name="Slide Number Placeholder 6">
            <a:extLst>
              <a:ext uri="{FF2B5EF4-FFF2-40B4-BE49-F238E27FC236}">
                <a16:creationId xmlns:a16="http://schemas.microsoft.com/office/drawing/2014/main" id="{C8C0F54F-4CFD-41D8-96E6-1E84BC0FB4C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4</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65900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83" name="Rectangle 8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528A6CE-FAE0-4A9D-812E-FBCD0C6C6E2C}"/>
              </a:ext>
            </a:extLst>
          </p:cNvPr>
          <p:cNvSpPr txBox="1">
            <a:spLocks noGrp="1"/>
          </p:cNvSpPr>
          <p:nvPr>
            <p:ph type="title" idx="4294967295"/>
          </p:nvPr>
        </p:nvSpPr>
        <p:spPr bwMode="auto">
          <a:xfrm>
            <a:off x="643468" y="1033389"/>
            <a:ext cx="4826256" cy="48254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3800" dirty="0">
                <a:solidFill>
                  <a:srgbClr val="FFFFFF"/>
                </a:solidFill>
                <a:latin typeface="+mj-lt"/>
                <a:cs typeface="+mj-cs"/>
              </a:rPr>
              <a:t>AskJAN.org</a:t>
            </a:r>
          </a:p>
        </p:txBody>
      </p:sp>
      <p:sp>
        <p:nvSpPr>
          <p:cNvPr id="85" name="Rectangle 8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3250" name="Content Placeholder 2">
            <a:extLst>
              <a:ext uri="{FF2B5EF4-FFF2-40B4-BE49-F238E27FC236}">
                <a16:creationId xmlns:a16="http://schemas.microsoft.com/office/drawing/2014/main" id="{9353FE3A-A782-4A0E-AD05-34F3D387CB3A}"/>
              </a:ext>
            </a:extLst>
          </p:cNvPr>
          <p:cNvSpPr>
            <a:spLocks noGrp="1"/>
          </p:cNvSpPr>
          <p:nvPr>
            <p:ph idx="1"/>
          </p:nvPr>
        </p:nvSpPr>
        <p:spPr>
          <a:xfrm>
            <a:off x="6769271" y="1196190"/>
            <a:ext cx="4855037" cy="4825409"/>
          </a:xfrm>
          <a:ln w="57150">
            <a:noFill/>
          </a:ln>
        </p:spPr>
        <p:txBody>
          <a:bodyPr vert="horz" lIns="91440" tIns="45720" rIns="91440" bIns="45720" rtlCol="0" anchor="ctr">
            <a:noAutofit/>
          </a:bodyPr>
          <a:lstStyle/>
          <a:p>
            <a:pPr marL="0" indent="0">
              <a:buClr>
                <a:srgbClr val="002060"/>
              </a:buClr>
              <a:buNone/>
              <a:defRPr/>
            </a:pPr>
            <a:r>
              <a:rPr lang="en-US" altLang="en-US" sz="2400" dirty="0">
                <a:solidFill>
                  <a:srgbClr val="002060"/>
                </a:solidFill>
                <a:latin typeface="Arial Nova" panose="020B0504020202020204" pitchFamily="34" charset="0"/>
              </a:rPr>
              <a:t>Practical Guidance </a:t>
            </a:r>
          </a:p>
          <a:p>
            <a:pPr marL="457200" indent="-457200">
              <a:buClr>
                <a:srgbClr val="002060"/>
              </a:buClr>
              <a:defRPr/>
            </a:pPr>
            <a:r>
              <a:rPr lang="en-US" altLang="en-US" sz="2400" b="0" dirty="0">
                <a:solidFill>
                  <a:srgbClr val="002060"/>
                </a:solidFill>
                <a:latin typeface="Arial Nova" panose="020B0504020202020204" pitchFamily="34" charset="0"/>
              </a:rPr>
              <a:t>A to Z Lists </a:t>
            </a:r>
          </a:p>
          <a:p>
            <a:pPr marL="857250" lvl="1" indent="-457200">
              <a:spcAft>
                <a:spcPts val="0"/>
              </a:spcAft>
              <a:buClr>
                <a:srgbClr val="002060"/>
              </a:buClr>
              <a:defRPr/>
            </a:pPr>
            <a:r>
              <a:rPr lang="en-US" altLang="en-US" sz="2000" b="0" dirty="0">
                <a:solidFill>
                  <a:srgbClr val="002060"/>
                </a:solidFill>
                <a:latin typeface="Arial Nova" panose="020B0504020202020204" pitchFamily="34" charset="0"/>
              </a:rPr>
              <a:t>Disability</a:t>
            </a:r>
          </a:p>
          <a:p>
            <a:pPr marL="857250" lvl="1" indent="-457200">
              <a:spcAft>
                <a:spcPts val="0"/>
              </a:spcAft>
              <a:buClr>
                <a:srgbClr val="002060"/>
              </a:buClr>
              <a:defRPr/>
            </a:pPr>
            <a:r>
              <a:rPr lang="en-US" altLang="en-US" sz="2000" dirty="0">
                <a:solidFill>
                  <a:srgbClr val="002060"/>
                </a:solidFill>
                <a:latin typeface="Arial Nova" panose="020B0504020202020204" pitchFamily="34" charset="0"/>
              </a:rPr>
              <a:t>Limitation</a:t>
            </a:r>
          </a:p>
          <a:p>
            <a:pPr marL="857250" lvl="1" indent="-457200">
              <a:spcAft>
                <a:spcPts val="0"/>
              </a:spcAft>
              <a:buClr>
                <a:srgbClr val="002060"/>
              </a:buClr>
              <a:defRPr/>
            </a:pPr>
            <a:r>
              <a:rPr lang="en-US" altLang="en-US" sz="2000" b="0" dirty="0">
                <a:solidFill>
                  <a:srgbClr val="002060"/>
                </a:solidFill>
                <a:latin typeface="Arial Nova" panose="020B0504020202020204" pitchFamily="34" charset="0"/>
              </a:rPr>
              <a:t>Work-related function</a:t>
            </a:r>
          </a:p>
          <a:p>
            <a:pPr marL="857250" lvl="1" indent="-457200">
              <a:spcAft>
                <a:spcPts val="0"/>
              </a:spcAft>
              <a:buClr>
                <a:srgbClr val="002060"/>
              </a:buClr>
              <a:defRPr/>
            </a:pPr>
            <a:r>
              <a:rPr lang="en-US" altLang="en-US" sz="2000" b="0" dirty="0">
                <a:solidFill>
                  <a:srgbClr val="002060"/>
                </a:solidFill>
                <a:latin typeface="Arial Nova" panose="020B0504020202020204" pitchFamily="34" charset="0"/>
              </a:rPr>
              <a:t>Topic</a:t>
            </a:r>
          </a:p>
          <a:p>
            <a:pPr marL="857250" lvl="1" indent="-457200">
              <a:buClr>
                <a:srgbClr val="002060"/>
              </a:buClr>
              <a:defRPr/>
            </a:pPr>
            <a:r>
              <a:rPr lang="en-US" altLang="en-US" sz="2000" b="0" dirty="0">
                <a:solidFill>
                  <a:srgbClr val="002060"/>
                </a:solidFill>
                <a:latin typeface="Arial Nova" panose="020B0504020202020204" pitchFamily="34" charset="0"/>
              </a:rPr>
              <a:t>Accommodation</a:t>
            </a:r>
            <a:r>
              <a:rPr lang="en-US" altLang="en-US" sz="1800" b="0" dirty="0">
                <a:solidFill>
                  <a:srgbClr val="002060"/>
                </a:solidFill>
                <a:latin typeface="Arial Nova" panose="020B0504020202020204" pitchFamily="34" charset="0"/>
              </a:rPr>
              <a:t> </a:t>
            </a:r>
          </a:p>
          <a:p>
            <a:pPr marL="457200" indent="-457200">
              <a:buClr>
                <a:srgbClr val="002060"/>
              </a:buClr>
              <a:defRPr/>
            </a:pPr>
            <a:r>
              <a:rPr lang="en-US" altLang="en-US" sz="2400" b="0" dirty="0">
                <a:solidFill>
                  <a:srgbClr val="002060"/>
                </a:solidFill>
                <a:latin typeface="Arial Nova" panose="020B0504020202020204" pitchFamily="34" charset="0"/>
              </a:rPr>
              <a:t>Practical Guides for Employers and Employees</a:t>
            </a:r>
          </a:p>
          <a:p>
            <a:pPr marL="457200" indent="-457200">
              <a:buClr>
                <a:srgbClr val="002060"/>
              </a:buClr>
              <a:defRPr/>
            </a:pPr>
            <a:r>
              <a:rPr lang="en-US" altLang="en-US" sz="2400" b="0" dirty="0">
                <a:solidFill>
                  <a:srgbClr val="002060"/>
                </a:solidFill>
                <a:latin typeface="Arial Nova" panose="020B0504020202020204" pitchFamily="34" charset="0"/>
              </a:rPr>
              <a:t>ADA and Rehabilitation Act Library</a:t>
            </a:r>
          </a:p>
          <a:p>
            <a:pPr marL="457200" indent="-457200">
              <a:buClr>
                <a:srgbClr val="002060"/>
              </a:buClr>
              <a:defRPr/>
            </a:pPr>
            <a:r>
              <a:rPr lang="en-US" altLang="en-US" sz="2400" b="0" dirty="0">
                <a:solidFill>
                  <a:srgbClr val="002060"/>
                </a:solidFill>
                <a:latin typeface="Arial Nova" panose="020B0504020202020204" pitchFamily="34" charset="0"/>
              </a:rPr>
              <a:t>Interactive Process</a:t>
            </a:r>
          </a:p>
        </p:txBody>
      </p:sp>
      <p:sp>
        <p:nvSpPr>
          <p:cNvPr id="14" name="Slide Number Placeholder 6">
            <a:extLst>
              <a:ext uri="{FF2B5EF4-FFF2-40B4-BE49-F238E27FC236}">
                <a16:creationId xmlns:a16="http://schemas.microsoft.com/office/drawing/2014/main" id="{30918762-7E36-469D-A29B-29293E271951}"/>
              </a:ext>
            </a:extLst>
          </p:cNvPr>
          <p:cNvSpPr txBox="1">
            <a:spLocks/>
          </p:cNvSpPr>
          <p:nvPr/>
        </p:nvSpPr>
        <p:spPr>
          <a:xfrm>
            <a:off x="10668026" y="81687"/>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gn="r">
                <a:lnSpc>
                  <a:spcPct val="90000"/>
                </a:lnSpc>
                <a:spcAft>
                  <a:spcPts val="600"/>
                </a:spcAft>
              </a:pPr>
              <a:t>5</a:t>
            </a:fld>
            <a:endParaRPr lang="en-US" sz="1600" dirty="0">
              <a:solidFill>
                <a:schemeClr val="accent1"/>
              </a:solidFill>
              <a:latin typeface="Arial Nova" panose="020B05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type="title" idx="4294967295"/>
          </p:nvPr>
        </p:nvSpPr>
        <p:spPr>
          <a:xfrm>
            <a:off x="2171700" y="836612"/>
            <a:ext cx="7848600" cy="51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ts val="576"/>
              </a:spcBef>
              <a:spcAft>
                <a:spcPts val="600"/>
              </a:spcAft>
              <a:buClr>
                <a:schemeClr val="accent2"/>
              </a:buClr>
              <a:buSzPct val="92000"/>
              <a:buFont typeface="Wingdings 2" panose="05020102010507070707" pitchFamily="18" charset="2"/>
              <a:buNone/>
              <a:tabLst/>
              <a:defRPr/>
            </a:pPr>
            <a:br>
              <a:rPr kumimoji="0" lang="en-US" altLang="en-US" sz="4000" i="0" u="none" strike="noStrike" kern="1200" cap="none" spc="0" normalizeH="0" baseline="0" noProof="0" dirty="0">
                <a:ln>
                  <a:noFill/>
                </a:ln>
                <a:solidFill>
                  <a:srgbClr val="002060"/>
                </a:solidFill>
                <a:effectLst/>
                <a:uLnTx/>
                <a:uFillTx/>
                <a:ea typeface="+mn-ea"/>
                <a:cs typeface="+mn-cs"/>
              </a:rPr>
            </a:br>
            <a:r>
              <a:rPr kumimoji="0" lang="en-US" altLang="en-US" sz="4000" i="0" u="none" strike="noStrike" kern="1200" cap="none" spc="0" normalizeH="0" baseline="0" noProof="0" dirty="0">
                <a:ln>
                  <a:noFill/>
                </a:ln>
                <a:solidFill>
                  <a:srgbClr val="002060"/>
                </a:solidFill>
                <a:effectLst/>
                <a:uLnTx/>
                <a:uFillTx/>
                <a:ea typeface="+mn-ea"/>
                <a:cs typeface="+mn-cs"/>
              </a:rPr>
              <a:t>ACCESSIBILITY AND INCLUSION</a:t>
            </a:r>
          </a:p>
          <a:p>
            <a:pPr marL="306000" marR="0" lvl="0" indent="-30600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en-US" alt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Slide Number Placeholder 6">
            <a:extLst>
              <a:ext uri="{FF2B5EF4-FFF2-40B4-BE49-F238E27FC236}">
                <a16:creationId xmlns:a16="http://schemas.microsoft.com/office/drawing/2014/main" id="{AA199ADC-6032-4775-B1EE-CC359AEA5979}"/>
              </a:ext>
            </a:extLst>
          </p:cNvPr>
          <p:cNvSpPr txBox="1">
            <a:spLocks/>
          </p:cNvSpPr>
          <p:nvPr/>
        </p:nvSpPr>
        <p:spPr>
          <a:xfrm>
            <a:off x="10668026" y="83629"/>
            <a:ext cx="1052508"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gn="r">
                <a:lnSpc>
                  <a:spcPct val="90000"/>
                </a:lnSpc>
                <a:spcAft>
                  <a:spcPts val="600"/>
                </a:spcAft>
              </a:pPr>
              <a:t>6</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13558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FEA4-32FA-445E-B964-C1404F845FCC}"/>
              </a:ext>
            </a:extLst>
          </p:cNvPr>
          <p:cNvSpPr>
            <a:spLocks noGrp="1"/>
          </p:cNvSpPr>
          <p:nvPr>
            <p:ph type="title"/>
          </p:nvPr>
        </p:nvSpPr>
        <p:spPr/>
        <p:txBody>
          <a:bodyPr/>
          <a:lstStyle/>
          <a:p>
            <a:r>
              <a:rPr lang="en-US" dirty="0"/>
              <a:t>Accessibility definition </a:t>
            </a:r>
          </a:p>
        </p:txBody>
      </p:sp>
      <p:sp>
        <p:nvSpPr>
          <p:cNvPr id="19459" name="Content Placeholder 2"/>
          <p:cNvSpPr>
            <a:spLocks noGrp="1"/>
          </p:cNvSpPr>
          <p:nvPr>
            <p:ph idx="1"/>
          </p:nvPr>
        </p:nvSpPr>
        <p:spPr/>
        <p:txBody>
          <a:bodyPr>
            <a:normAutofit/>
          </a:bodyPr>
          <a:lstStyle/>
          <a:p>
            <a:pPr marL="0" indent="0">
              <a:spcAft>
                <a:spcPts val="1200"/>
              </a:spcAft>
              <a:buNone/>
            </a:pPr>
            <a:r>
              <a:rPr lang="en-US" sz="2600" dirty="0"/>
              <a:t>“Accessibility” refers to the design of products, devices, services, activities, or facilities so people with disabilities can use or participate in them. The Americans with Disabilities Act (ADA) and the Rehabilitation Act have guidelines for facility design that vary depending on the age and use of the facility. Both laws also have requirements for making services and activities accessible to people with disabilities. In addition to legal requirements, there are also best practice guidelines for accessibility.</a:t>
            </a:r>
            <a:endParaRPr lang="en-US" altLang="en-US" sz="2600" b="1" dirty="0">
              <a:solidFill>
                <a:srgbClr val="002060"/>
              </a:solidFill>
            </a:endParaRPr>
          </a:p>
        </p:txBody>
      </p:sp>
      <p:sp>
        <p:nvSpPr>
          <p:cNvPr id="6" name="Slide Number Placeholder 6">
            <a:extLst>
              <a:ext uri="{FF2B5EF4-FFF2-40B4-BE49-F238E27FC236}">
                <a16:creationId xmlns:a16="http://schemas.microsoft.com/office/drawing/2014/main" id="{2BEFD488-3D3F-4E23-8636-9CC5ED9E6E89}"/>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7</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93784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B041-DC86-4B4C-936F-3CCCCA547966}"/>
              </a:ext>
            </a:extLst>
          </p:cNvPr>
          <p:cNvSpPr>
            <a:spLocks noGrp="1"/>
          </p:cNvSpPr>
          <p:nvPr>
            <p:ph type="title"/>
          </p:nvPr>
        </p:nvSpPr>
        <p:spPr/>
        <p:txBody>
          <a:bodyPr/>
          <a:lstStyle/>
          <a:p>
            <a:r>
              <a:rPr lang="en-US" dirty="0"/>
              <a:t>JAN resources: Accessibility</a:t>
            </a:r>
          </a:p>
        </p:txBody>
      </p:sp>
      <p:sp>
        <p:nvSpPr>
          <p:cNvPr id="3" name="Content Placeholder 2">
            <a:extLst>
              <a:ext uri="{FF2B5EF4-FFF2-40B4-BE49-F238E27FC236}">
                <a16:creationId xmlns:a16="http://schemas.microsoft.com/office/drawing/2014/main" id="{B95F3BD4-9A91-4CD3-9384-3B6D279DBF98}"/>
              </a:ext>
            </a:extLst>
          </p:cNvPr>
          <p:cNvSpPr>
            <a:spLocks noGrp="1"/>
          </p:cNvSpPr>
          <p:nvPr>
            <p:ph idx="1"/>
          </p:nvPr>
        </p:nvSpPr>
        <p:spPr>
          <a:xfrm>
            <a:off x="581192" y="2180496"/>
            <a:ext cx="11029615" cy="3844384"/>
          </a:xfrm>
        </p:spPr>
        <p:txBody>
          <a:bodyPr>
            <a:normAutofit/>
          </a:bodyPr>
          <a:lstStyle/>
          <a:p>
            <a:pPr>
              <a:spcBef>
                <a:spcPts val="576"/>
              </a:spcBef>
              <a:spcAft>
                <a:spcPts val="1200"/>
              </a:spcAft>
            </a:pPr>
            <a:r>
              <a:rPr lang="en-US" altLang="en-US" sz="2600" dirty="0">
                <a:hlinkClick r:id="rId3"/>
              </a:rPr>
              <a:t>JAN’s Accessibility Page</a:t>
            </a:r>
            <a:br>
              <a:rPr lang="en-US" altLang="en-US" sz="2600" dirty="0"/>
            </a:br>
            <a:endParaRPr lang="en-US" altLang="en-US" sz="2600" dirty="0"/>
          </a:p>
          <a:p>
            <a:pPr>
              <a:spcBef>
                <a:spcPts val="576"/>
              </a:spcBef>
              <a:spcAft>
                <a:spcPts val="1200"/>
              </a:spcAft>
            </a:pPr>
            <a:r>
              <a:rPr lang="en-US" sz="2600" dirty="0">
                <a:hlinkClick r:id="rId4"/>
              </a:rPr>
              <a:t>JAN’s Accommodation and Compliance: Digital/Web Accessibility</a:t>
            </a:r>
            <a:br>
              <a:rPr lang="en-US" altLang="en-US" sz="2600" dirty="0"/>
            </a:br>
            <a:endParaRPr lang="en-US" altLang="en-US" sz="2600" dirty="0"/>
          </a:p>
        </p:txBody>
      </p:sp>
      <p:sp>
        <p:nvSpPr>
          <p:cNvPr id="5" name="Slide Number Placeholder 6">
            <a:extLst>
              <a:ext uri="{FF2B5EF4-FFF2-40B4-BE49-F238E27FC236}">
                <a16:creationId xmlns:a16="http://schemas.microsoft.com/office/drawing/2014/main" id="{86773599-4D5E-47EA-9034-5EEDA5E7A534}"/>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8</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8901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9718-C241-42C7-BE5D-56FB8DCE336D}"/>
              </a:ext>
            </a:extLst>
          </p:cNvPr>
          <p:cNvSpPr>
            <a:spLocks noGrp="1"/>
          </p:cNvSpPr>
          <p:nvPr>
            <p:ph type="title"/>
          </p:nvPr>
        </p:nvSpPr>
        <p:spPr/>
        <p:txBody>
          <a:bodyPr/>
          <a:lstStyle/>
          <a:p>
            <a:r>
              <a:rPr lang="en-US" dirty="0"/>
              <a:t>Accessibility and In-Person Events</a:t>
            </a:r>
          </a:p>
        </p:txBody>
      </p:sp>
      <p:sp>
        <p:nvSpPr>
          <p:cNvPr id="3" name="Content Placeholder 2">
            <a:extLst>
              <a:ext uri="{FF2B5EF4-FFF2-40B4-BE49-F238E27FC236}">
                <a16:creationId xmlns:a16="http://schemas.microsoft.com/office/drawing/2014/main" id="{DCB61A9E-A9EC-4B35-A3E5-19067D5E320A}"/>
              </a:ext>
            </a:extLst>
          </p:cNvPr>
          <p:cNvSpPr>
            <a:spLocks noGrp="1"/>
          </p:cNvSpPr>
          <p:nvPr>
            <p:ph idx="1"/>
          </p:nvPr>
        </p:nvSpPr>
        <p:spPr>
          <a:xfrm>
            <a:off x="425302" y="2118351"/>
            <a:ext cx="11522858" cy="4522146"/>
          </a:xfrm>
        </p:spPr>
        <p:txBody>
          <a:bodyPr>
            <a:normAutofit fontScale="77500" lnSpcReduction="20000"/>
          </a:bodyPr>
          <a:lstStyle/>
          <a:p>
            <a:pPr>
              <a:spcBef>
                <a:spcPts val="576"/>
              </a:spcBef>
              <a:spcAft>
                <a:spcPts val="1200"/>
              </a:spcAft>
            </a:pPr>
            <a:r>
              <a:rPr lang="en-US" sz="2800" dirty="0">
                <a:hlinkClick r:id="rId3"/>
              </a:rPr>
              <a:t>Accessible Information Exchange: Meeting on a Level Playing Field</a:t>
            </a:r>
            <a:r>
              <a:rPr lang="en-US" sz="2800" dirty="0"/>
              <a:t> – U.S. Department of Justice (DOJ) Publication</a:t>
            </a:r>
          </a:p>
          <a:p>
            <a:pPr>
              <a:spcBef>
                <a:spcPts val="576"/>
              </a:spcBef>
              <a:spcAft>
                <a:spcPts val="1200"/>
              </a:spcAft>
            </a:pPr>
            <a:r>
              <a:rPr lang="en-US" sz="2800" dirty="0">
                <a:hlinkClick r:id="rId4"/>
              </a:rPr>
              <a:t>Accessible Live Training Events</a:t>
            </a:r>
            <a:r>
              <a:rPr lang="en-US" sz="2800" dirty="0"/>
              <a:t> – JAN Publication</a:t>
            </a:r>
          </a:p>
          <a:p>
            <a:pPr>
              <a:spcBef>
                <a:spcPts val="576"/>
              </a:spcBef>
              <a:spcAft>
                <a:spcPts val="1200"/>
              </a:spcAft>
            </a:pPr>
            <a:r>
              <a:rPr lang="en-US" sz="2800" dirty="0">
                <a:hlinkClick r:id="rId5"/>
              </a:rPr>
              <a:t>Accessible Meeting &amp; Event Checklist</a:t>
            </a:r>
            <a:r>
              <a:rPr lang="en-US" sz="2800" dirty="0"/>
              <a:t> – Cornell University Publication</a:t>
            </a:r>
          </a:p>
          <a:p>
            <a:pPr>
              <a:spcBef>
                <a:spcPts val="576"/>
              </a:spcBef>
              <a:spcAft>
                <a:spcPts val="1200"/>
              </a:spcAft>
            </a:pPr>
            <a:r>
              <a:rPr lang="en-US" sz="2800" dirty="0">
                <a:hlinkClick r:id="rId6"/>
              </a:rPr>
              <a:t>Accessible Meetings, Events &amp; Conferences Guide</a:t>
            </a:r>
            <a:r>
              <a:rPr lang="en-US" sz="2800" dirty="0"/>
              <a:t> – Mid-Atlantic ADA Center Publication</a:t>
            </a:r>
          </a:p>
          <a:p>
            <a:pPr>
              <a:spcBef>
                <a:spcPts val="576"/>
              </a:spcBef>
              <a:spcAft>
                <a:spcPts val="1200"/>
              </a:spcAft>
            </a:pPr>
            <a:r>
              <a:rPr lang="en-US" sz="2800" dirty="0">
                <a:hlinkClick r:id="rId7"/>
              </a:rPr>
              <a:t>How to Make Presentations Accessible to All</a:t>
            </a:r>
            <a:r>
              <a:rPr lang="en-US" sz="2800" dirty="0"/>
              <a:t> – W3C Web Accessibility Initiative Publication</a:t>
            </a:r>
          </a:p>
          <a:p>
            <a:pPr>
              <a:spcBef>
                <a:spcPts val="576"/>
              </a:spcBef>
              <a:spcAft>
                <a:spcPts val="1200"/>
              </a:spcAft>
            </a:pPr>
            <a:r>
              <a:rPr lang="en-US" sz="2800" dirty="0">
                <a:hlinkClick r:id="rId8"/>
              </a:rPr>
              <a:t>Planning an Accessible Meeting or Event Checklist</a:t>
            </a:r>
            <a:r>
              <a:rPr lang="en-US" sz="2800" dirty="0"/>
              <a:t> – Employer Assistance and Resource Network on Disability Inclusion (EARN) Publication</a:t>
            </a:r>
          </a:p>
          <a:p>
            <a:pPr>
              <a:spcBef>
                <a:spcPts val="576"/>
              </a:spcBef>
              <a:spcAft>
                <a:spcPts val="1200"/>
              </a:spcAft>
            </a:pPr>
            <a:r>
              <a:rPr lang="en-US" sz="2800" dirty="0">
                <a:hlinkClick r:id="rId9"/>
              </a:rPr>
              <a:t>Planning an Accessible Training Checklist</a:t>
            </a:r>
            <a:r>
              <a:rPr lang="en-US" sz="2800" dirty="0"/>
              <a:t> – EARN Publication</a:t>
            </a:r>
          </a:p>
          <a:p>
            <a:pPr>
              <a:buFont typeface="Wingdings" panose="05000000000000000000" pitchFamily="2" charset="2"/>
              <a:buChar char="§"/>
            </a:pPr>
            <a:endParaRPr lang="en-US" sz="2600" dirty="0">
              <a:latin typeface="Arial Nova" panose="020B0504020202020204" pitchFamily="34" charset="0"/>
            </a:endParaRPr>
          </a:p>
        </p:txBody>
      </p:sp>
      <p:sp>
        <p:nvSpPr>
          <p:cNvPr id="6" name="Slide Number Placeholder 6">
            <a:extLst>
              <a:ext uri="{FF2B5EF4-FFF2-40B4-BE49-F238E27FC236}">
                <a16:creationId xmlns:a16="http://schemas.microsoft.com/office/drawing/2014/main" id="{51A5DBA5-33EC-4AEE-8041-CB5317927DA3}"/>
              </a:ext>
            </a:extLst>
          </p:cNvPr>
          <p:cNvSpPr>
            <a:spLocks noGrp="1"/>
          </p:cNvSpPr>
          <p:nvPr>
            <p:ph type="sldNum" sz="quarter" idx="12"/>
          </p:nvPr>
        </p:nvSpPr>
        <p:spPr>
          <a:xfrm>
            <a:off x="10668026" y="55053"/>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9</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557089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sonable Accommodations in the Workplace&amp;quot;&quot;/&gt;&lt;property id=&quot;20307&quot; value=&quot;256&quot;/&gt;&lt;/object&gt;&lt;object type=&quot;3&quot; unique_id=&quot;10004&quot;&gt;&lt;property id=&quot;20148&quot; value=&quot;5&quot;/&gt;&lt;property id=&quot;20300&quot; value=&quot;Slide 2 - &amp;quot;Discussion Topics&amp;quot;&quot;/&gt;&lt;property id=&quot;20307&quot; value=&quot;257&quot;/&gt;&lt;/object&gt;&lt;object type=&quot;3&quot; unique_id=&quot;10006&quot;&gt;&lt;property id=&quot;20148&quot; value=&quot;5&quot;/&gt;&lt;property id=&quot;20300&quot; value=&quot;Slide 7 - &amp;quot;AskJAN.org&amp;quot;&quot;/&gt;&lt;property id=&quot;20307&quot; value=&quot;340&quot;/&gt;&lt;/object&gt;&lt;object type=&quot;3&quot; unique_id=&quot;10007&quot;&gt;&lt;property id=&quot;20148&quot; value=&quot;5&quot;/&gt;&lt;property id=&quot;20300&quot; value=&quot;Slide 8 - &amp;quot;JAN’s Toolkit&amp;quot;&quot;/&gt;&lt;property id=&quot;20307&quot; value=&quot;829&quot;/&gt;&lt;/object&gt;&lt;object type=&quot;3&quot; unique_id=&quot;10009&quot;&gt;&lt;property id=&quot;20148&quot; value=&quot;5&quot;/&gt;&lt;property id=&quot;20300&quot; value=&quot;Slide 9 - &amp;quot;Employee Resources&amp;quot;&quot;/&gt;&lt;property id=&quot;20307&quot; value=&quot;828&quot;/&gt;&lt;/object&gt;&lt;object type=&quot;3&quot; unique_id=&quot;10034&quot;&gt;&lt;property id=&quot;20148&quot; value=&quot;5&quot;/&gt;&lt;property id=&quot;20300&quot; value=&quot;Slide 28 - &amp;quot;Job Restructuring&amp;quot;&quot;/&gt;&lt;property id=&quot;20307&quot; value=&quot;846&quot;/&gt;&lt;/object&gt;&lt;object type=&quot;3&quot; unique_id=&quot;10035&quot;&gt;&lt;property id=&quot;20148&quot; value=&quot;5&quot;/&gt;&lt;property id=&quot;20300&quot; value=&quot;Slide 29 - &amp;quot;Job Restructuring (2)&amp;quot;&quot;/&gt;&lt;property id=&quot;20307&quot; value=&quot;847&quot;/&gt;&lt;/object&gt;&lt;object type=&quot;3&quot; unique_id=&quot;10043&quot;&gt;&lt;property id=&quot;20148&quot; value=&quot;5&quot;/&gt;&lt;property id=&quot;20300&quot; value=&quot;Slide 27 - &amp;quot;Modifying a policy (2)&amp;quot;&quot;/&gt;&lt;property id=&quot;20307&quot; value=&quot;851&quot;/&gt;&lt;/object&gt;&lt;object type=&quot;3&quot; unique_id=&quot;10048&quot;&gt;&lt;property id=&quot;20148&quot; value=&quot;5&quot;/&gt;&lt;property id=&quot;20300&quot; value=&quot;Slide 33 - &amp;quot;Questions? Contact JAN for More Information&amp;quot;&quot;/&gt;&lt;property id=&quot;20307&quot; value=&quot;296&quot;/&gt;&lt;/object&gt;&lt;object type=&quot;3&quot; unique_id=&quot;10097&quot;&gt;&lt;property id=&quot;20148&quot; value=&quot;5&quot;/&gt;&lt;property id=&quot;20300&quot; value=&quot;Slide 3 - &amp;quot;Ask JAN! We Can Help&amp;quot;&quot;/&gt;&lt;property id=&quot;20307&quot; value=&quot;762&quot;/&gt;&lt;/object&gt;&lt;object type=&quot;3&quot; unique_id=&quot;10098&quot;&gt;&lt;property id=&quot;20148&quot; value=&quot;5&quot;/&gt;&lt;property id=&quot;20300&quot; value=&quot;Slide 4 - &amp;quot;Job Accommodations &amp;amp; ADA&amp;quot;&quot;/&gt;&lt;property id=&quot;20307&quot; value=&quot;763&quot;/&gt;&lt;/object&gt;&lt;object type=&quot;3&quot; unique_id=&quot;10099&quot;&gt;&lt;property id=&quot;20148&quot; value=&quot;5&quot;/&gt;&lt;property id=&quot;20300&quot; value=&quot;Slide 5 - &amp;quot;Individualized Consultation&amp;quot;&quot;/&gt;&lt;property id=&quot;20307&quot; value=&quot;764&quot;/&gt;&lt;/object&gt;&lt;object type=&quot;3&quot; unique_id=&quot;10100&quot;&gt;&lt;property id=&quot;20148&quot; value=&quot;5&quot;/&gt;&lt;property id=&quot;20300&quot; value=&quot;Slide 6 - &amp;quot;Everyone Can Ask JAN!&amp;quot;&quot;/&gt;&lt;property id=&quot;20307&quot; value=&quot;765&quot;/&gt;&lt;/object&gt;&lt;object type=&quot;3&quot; unique_id=&quot;10101&quot;&gt;&lt;property id=&quot;20148&quot; value=&quot;5&quot;/&gt;&lt;property id=&quot;20300&quot; value=&quot;Slide 10 - &amp;quot;&amp;#x0D;SERVICE ANIMALS&amp;#x0D;&amp;quot;&quot;/&gt;&lt;property id=&quot;20307&quot; value=&quot;867&quot;/&gt;&lt;/object&gt;&lt;object type=&quot;3&quot; unique_id=&quot;10102&quot;&gt;&lt;property id=&quot;20148&quot; value=&quot;5&quot;/&gt;&lt;property id=&quot;20300&quot; value=&quot;Slide 11 - &amp;quot;Service animal definition &amp;quot;&quot;/&gt;&lt;property id=&quot;20307&quot; value=&quot;779&quot;/&gt;&lt;/object&gt;&lt;object type=&quot;3&quot; unique_id=&quot;10103&quot;&gt;&lt;property id=&quot;20148&quot; value=&quot;5&quot;/&gt;&lt;property id=&quot;20300&quot; value=&quot;Slide 12 - &amp;quot;Service animals &amp;amp; title I&amp;quot;&quot;/&gt;&lt;property id=&quot;20307&quot; value=&quot;777&quot;/&gt;&lt;/object&gt;&lt;object type=&quot;3&quot; unique_id=&quot;10104&quot;&gt;&lt;property id=&quot;20148&quot; value=&quot;5&quot;/&gt;&lt;property id=&quot;20300&quot; value=&quot;Slide 13 - &amp;quot;Providing  information &amp;quot;&quot;/&gt;&lt;property id=&quot;20307&quot; value=&quot;863&quot;/&gt;&lt;/object&gt;&lt;object type=&quot;3&quot; unique_id=&quot;10105&quot;&gt;&lt;property id=&quot;20148&quot; value=&quot;5&quot;/&gt;&lt;property id=&quot;20300&quot; value=&quot;Slide 14 - &amp;quot;Exploring &amp;amp; choosing Accommodations&amp;quot;&quot;/&gt;&lt;property id=&quot;20307&quot; value=&quot;864&quot;/&gt;&lt;/object&gt;&lt;object type=&quot;3&quot; unique_id=&quot;10106&quot;&gt;&lt;property id=&quot;20148&quot; value=&quot;5&quot;/&gt;&lt;property id=&quot;20300&quot; value=&quot;Slide 15 - &amp;quot;Implementing Accommodations&amp;quot;&quot;/&gt;&lt;property id=&quot;20307&quot; value=&quot;865&quot;/&gt;&lt;/object&gt;&lt;object type=&quot;3&quot; unique_id=&quot;10107&quot;&gt;&lt;property id=&quot;20148&quot; value=&quot;5&quot;/&gt;&lt;property id=&quot;20300&quot; value=&quot;Slide 16 - &amp;quot;Monitoring accommodations&amp;quot;&quot;/&gt;&lt;property id=&quot;20307&quot; value=&quot;866&quot;/&gt;&lt;/object&gt;&lt;object type=&quot;3&quot; unique_id=&quot;10108&quot;&gt;&lt;property id=&quot;20148&quot; value=&quot;5&quot;/&gt;&lt;property id=&quot;20300&quot; value=&quot;Slide 17 - &amp;quot;Other issues: service animals&amp;quot;&quot;/&gt;&lt;property id=&quot;20307&quot; value=&quot;868&quot;/&gt;&lt;/object&gt;&lt;object type=&quot;3&quot; unique_id=&quot;10109&quot;&gt;&lt;property id=&quot;20148&quot; value=&quot;5&quot;/&gt;&lt;property id=&quot;20300&quot; value=&quot;Slide 19 - &amp;quot;JAN resources: Service animals&amp;quot;&quot;/&gt;&lt;property id=&quot;20307&quot; value=&quot;869&quot;/&gt;&lt;/object&gt;&lt;object type=&quot;3&quot; unique_id=&quot;10110&quot;&gt;&lt;property id=&quot;20148&quot; value=&quot;5&quot;/&gt;&lt;property id=&quot;20300&quot; value=&quot;Slide 20 - &amp;quot;&amp;#x0D;COVID-19 UPDATE&amp;#x0D;&amp;quot;&quot;/&gt;&lt;property id=&quot;20307&quot; value=&quot;870&quot;/&gt;&lt;/object&gt;&lt;object type=&quot;3&quot; unique_id=&quot;10111&quot;&gt;&lt;property id=&quot;20148&quot; value=&quot;5&quot;/&gt;&lt;property id=&quot;20300&quot; value=&quot;Slide 21 - &amp;quot;Covid-19: common accommodations&amp;quot;&quot;/&gt;&lt;property id=&quot;20307&quot; value=&quot;286&quot;/&gt;&lt;/object&gt;&lt;object type=&quot;3&quot; unique_id=&quot;10112&quot;&gt;&lt;property id=&quot;20148&quot; value=&quot;5&quot;/&gt;&lt;property id=&quot;20300&quot; value=&quot;Slide 22 - &amp;quot;Removing essential functions in a pandemic &amp;quot;&quot;/&gt;&lt;property id=&quot;20307&quot; value=&quot;728&quot;/&gt;&lt;/object&gt;&lt;object type=&quot;3&quot; unique_id=&quot;10113&quot;&gt;&lt;property id=&quot;20148&quot; value=&quot;5&quot;/&gt;&lt;property id=&quot;20300&quot; value=&quot;Slide 23 - &amp;quot;Mask-related accommodation requests&amp;quot;&quot;/&gt;&lt;property id=&quot;20307&quot; value=&quot;871&quot;/&gt;&lt;/object&gt;&lt;object type=&quot;3&quot; unique_id=&quot;10114&quot;&gt;&lt;property id=&quot;20148&quot; value=&quot;5&quot;/&gt;&lt;property id=&quot;20300&quot; value=&quot;Slide 24 - &amp;quot;Covid-19 vaccine exemptions&amp;quot;&quot;/&gt;&lt;property id=&quot;20307&quot; value=&quot;872&quot;/&gt;&lt;/object&gt;&lt;object type=&quot;3&quot; unique_id=&quot;10115&quot;&gt;&lt;property id=&quot;20148&quot; value=&quot;5&quot;/&gt;&lt;property id=&quot;20300&quot; value=&quot;Slide 25 - &amp;quot;Continued telework after worksite re-opens&amp;quot;&quot;/&gt;&lt;property id=&quot;20307&quot; value=&quot;873&quot;/&gt;&lt;/object&gt;&lt;object type=&quot;3&quot; unique_id=&quot;10116&quot;&gt;&lt;property id=&quot;20148&quot; value=&quot;5&quot;/&gt;&lt;property id=&quot;20300&quot; value=&quot;Slide 26 - &amp;quot;Modifying a policy &amp;quot;&quot;/&gt;&lt;property id=&quot;20307&quot; value=&quot;419&quot;/&gt;&lt;/object&gt;&lt;object type=&quot;3&quot; unique_id=&quot;10117&quot;&gt;&lt;property id=&quot;20148&quot; value=&quot;5&quot;/&gt;&lt;property id=&quot;20300&quot; value=&quot;Slide 30 - &amp;quot;Key EEOC ADA Guidance&amp;quot;&quot;/&gt;&lt;property id=&quot;20307&quot; value=&quot;874&quot;/&gt;&lt;/object&gt;&lt;object type=&quot;3&quot; unique_id=&quot;10118&quot;&gt;&lt;property id=&quot;20148&quot; value=&quot;5&quot;/&gt;&lt;property id=&quot;20300&quot; value=&quot;Slide 31 - &amp;quot;COVID-19 Resources (1)&amp;quot;&quot;/&gt;&lt;property id=&quot;20307&quot; value=&quot;649&quot;/&gt;&lt;/object&gt;&lt;object type=&quot;3&quot; unique_id=&quot;10119&quot;&gt;&lt;property id=&quot;20148&quot; value=&quot;5&quot;/&gt;&lt;property id=&quot;20300&quot; value=&quot;Slide 32 - &amp;quot;COVID-19 Resources (2)&amp;quot;&quot;/&gt;&lt;property id=&quot;20307&quot; value=&quot;650&quot;/&gt;&lt;/object&gt;&lt;object type=&quot;3&quot; unique_id=&quot;10121&quot;&gt;&lt;property id=&quot;20148&quot; value=&quot;5&quot;/&gt;&lt;property id=&quot;20300&quot; value=&quot;Slide 18 - &amp;quot;Other issues: service animals (2)&amp;quot;&quot;/&gt;&lt;property id=&quot;20307&quot; value=&quot;875&quot;/&gt;&lt;/object&gt;&lt;/object&gt;&lt;object type=&quot;8&quot; unique_id=&quot;10096&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Data Visualization Slides">
  <a:themeElements>
    <a:clrScheme name="Brand v3 (Digital)">
      <a:dk1>
        <a:srgbClr val="000000"/>
      </a:dk1>
      <a:lt1>
        <a:srgbClr val="FFFFFF"/>
      </a:lt1>
      <a:dk2>
        <a:srgbClr val="414549"/>
      </a:dk2>
      <a:lt2>
        <a:srgbClr val="F2E9DB"/>
      </a:lt2>
      <a:accent1>
        <a:srgbClr val="0059A2"/>
      </a:accent1>
      <a:accent2>
        <a:srgbClr val="000000"/>
      </a:accent2>
      <a:accent3>
        <a:srgbClr val="18A3A5"/>
      </a:accent3>
      <a:accent4>
        <a:srgbClr val="727B84"/>
      </a:accent4>
      <a:accent5>
        <a:srgbClr val="5D8EAF"/>
      </a:accent5>
      <a:accent6>
        <a:srgbClr val="21605E"/>
      </a:accent6>
      <a:hlink>
        <a:srgbClr val="5D8EAF"/>
      </a:hlink>
      <a:folHlink>
        <a:srgbClr val="AB7E39"/>
      </a:folHlink>
    </a:clrScheme>
    <a:fontScheme name="Brand - Standard OT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Sample_PaychexPresentation_Designer" id="{BF2C15CC-1B53-BF45-8E0E-C6F5C696265C}" vid="{95D9173E-9869-2C41-968E-38102E8AB36C}"/>
    </a:ext>
  </a:extLst>
</a:theme>
</file>

<file path=ppt/theme/theme3.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1134</Words>
  <Application>Microsoft Office PowerPoint</Application>
  <PresentationFormat>Widescreen</PresentationFormat>
  <Paragraphs>168</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Arial Nova</vt:lpstr>
      <vt:lpstr>Calibri</vt:lpstr>
      <vt:lpstr>Georgia</vt:lpstr>
      <vt:lpstr>Gill Sans MT</vt:lpstr>
      <vt:lpstr>Graphik Medium</vt:lpstr>
      <vt:lpstr>Wingdings</vt:lpstr>
      <vt:lpstr>Wingdings 2</vt:lpstr>
      <vt:lpstr>Dividend</vt:lpstr>
      <vt:lpstr>Data Visualization Slides</vt:lpstr>
      <vt:lpstr>1_Dividend</vt:lpstr>
      <vt:lpstr>Accessibility as a Key to Inclusion</vt:lpstr>
      <vt:lpstr>Discussion Topics</vt:lpstr>
      <vt:lpstr>Ask JAN! We Can Help</vt:lpstr>
      <vt:lpstr>Job Accommodations &amp; ADA</vt:lpstr>
      <vt:lpstr>AskJAN.org</vt:lpstr>
      <vt:lpstr> ACCESSIBILITY AND INCLUSION </vt:lpstr>
      <vt:lpstr>Accessibility definition </vt:lpstr>
      <vt:lpstr>JAN resources: Accessibility</vt:lpstr>
      <vt:lpstr>Accessibility and In-Person Events</vt:lpstr>
      <vt:lpstr>Accessibility and Virtual Events</vt:lpstr>
      <vt:lpstr>Typical meeting accessibility issue</vt:lpstr>
      <vt:lpstr>Typical solution</vt:lpstr>
      <vt:lpstr>Typical Challenge</vt:lpstr>
      <vt:lpstr>Typical Options</vt:lpstr>
      <vt:lpstr>Lessons Learned</vt:lpstr>
      <vt:lpstr>Accessible Facilities</vt:lpstr>
      <vt:lpstr>Web accessibility Standards</vt:lpstr>
      <vt:lpstr>Web accessibility Tools</vt:lpstr>
      <vt:lpstr>Accommodations versus accessibility</vt:lpstr>
      <vt:lpstr>JAN’s Toolkit</vt:lpstr>
      <vt:lpstr>Employee Resources</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2022-02-22T16:25:42Z</dcterms:created>
  <dcterms:modified xsi:type="dcterms:W3CDTF">2022-07-21T13:18:50Z</dcterms:modified>
</cp:coreProperties>
</file>