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96" r:id="rId2"/>
    <p:sldMasterId id="2147483712" r:id="rId3"/>
    <p:sldMasterId id="2147483726" r:id="rId4"/>
    <p:sldMasterId id="2147483770" r:id="rId5"/>
  </p:sldMasterIdLst>
  <p:notesMasterIdLst>
    <p:notesMasterId r:id="rId61"/>
  </p:notesMasterIdLst>
  <p:sldIdLst>
    <p:sldId id="736" r:id="rId6"/>
    <p:sldId id="1279" r:id="rId7"/>
    <p:sldId id="1280" r:id="rId8"/>
    <p:sldId id="1274" r:id="rId9"/>
    <p:sldId id="328" r:id="rId10"/>
    <p:sldId id="1293" r:id="rId11"/>
    <p:sldId id="1294" r:id="rId12"/>
    <p:sldId id="1295" r:id="rId13"/>
    <p:sldId id="1296" r:id="rId14"/>
    <p:sldId id="1297" r:id="rId15"/>
    <p:sldId id="1301" r:id="rId16"/>
    <p:sldId id="330" r:id="rId17"/>
    <p:sldId id="1302" r:id="rId18"/>
    <p:sldId id="1303" r:id="rId19"/>
    <p:sldId id="1307" r:id="rId20"/>
    <p:sldId id="1304" r:id="rId21"/>
    <p:sldId id="1305" r:id="rId22"/>
    <p:sldId id="1306" r:id="rId23"/>
    <p:sldId id="1308" r:id="rId24"/>
    <p:sldId id="1309" r:id="rId25"/>
    <p:sldId id="1310" r:id="rId26"/>
    <p:sldId id="332" r:id="rId27"/>
    <p:sldId id="1311" r:id="rId28"/>
    <p:sldId id="1312" r:id="rId29"/>
    <p:sldId id="1313" r:id="rId30"/>
    <p:sldId id="1314" r:id="rId31"/>
    <p:sldId id="1315" r:id="rId32"/>
    <p:sldId id="1316" r:id="rId33"/>
    <p:sldId id="1317" r:id="rId34"/>
    <p:sldId id="1318" r:id="rId35"/>
    <p:sldId id="333" r:id="rId36"/>
    <p:sldId id="1319" r:id="rId37"/>
    <p:sldId id="1320" r:id="rId38"/>
    <p:sldId id="1321" r:id="rId39"/>
    <p:sldId id="1322" r:id="rId40"/>
    <p:sldId id="1323" r:id="rId41"/>
    <p:sldId id="1327" r:id="rId42"/>
    <p:sldId id="1328" r:id="rId43"/>
    <p:sldId id="1329" r:id="rId44"/>
    <p:sldId id="1330" r:id="rId45"/>
    <p:sldId id="1331" r:id="rId46"/>
    <p:sldId id="1332" r:id="rId47"/>
    <p:sldId id="1333" r:id="rId48"/>
    <p:sldId id="1336" r:id="rId49"/>
    <p:sldId id="1337" r:id="rId50"/>
    <p:sldId id="1334" r:id="rId51"/>
    <p:sldId id="295" r:id="rId52"/>
    <p:sldId id="302" r:id="rId53"/>
    <p:sldId id="291" r:id="rId54"/>
    <p:sldId id="292" r:id="rId55"/>
    <p:sldId id="294" r:id="rId56"/>
    <p:sldId id="1335" r:id="rId57"/>
    <p:sldId id="1285" r:id="rId58"/>
    <p:sldId id="1326" r:id="rId59"/>
    <p:sldId id="1292" r:id="rId60"/>
  </p:sldIdLst>
  <p:sldSz cx="12192000" cy="6858000"/>
  <p:notesSz cx="6858000" cy="9144000"/>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67400" autoAdjust="0"/>
  </p:normalViewPr>
  <p:slideViewPr>
    <p:cSldViewPr snapToGrid="0">
      <p:cViewPr varScale="1">
        <p:scale>
          <a:sx n="77" d="100"/>
          <a:sy n="77" d="100"/>
        </p:scale>
        <p:origin x="1134" y="78"/>
      </p:cViewPr>
      <p:guideLst/>
    </p:cSldViewPr>
  </p:slideViewPr>
  <p:outlineViewPr>
    <p:cViewPr>
      <p:scale>
        <a:sx n="33" d="100"/>
        <a:sy n="33" d="100"/>
      </p:scale>
      <p:origin x="0" y="-33050"/>
    </p:cViewPr>
  </p:outlineViewPr>
  <p:notesTextViewPr>
    <p:cViewPr>
      <p:scale>
        <a:sx n="1" d="1"/>
        <a:sy n="1" d="1"/>
      </p:scale>
      <p:origin x="0" y="0"/>
    </p:cViewPr>
  </p:notesTextViewPr>
  <p:sorterViewPr>
    <p:cViewPr>
      <p:scale>
        <a:sx n="140" d="100"/>
        <a:sy n="140" d="100"/>
      </p:scale>
      <p:origin x="0" y="-10914"/>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Nova" panose="020B0504020202020204" pitchFamily="34" charset="0"/>
              <a:cs typeface="Arial" panose="020B0604020202020204" pitchFamily="34" charset="0"/>
            </a:rPr>
            <a:t>Q&amp;A option at the bottom of the screen</a:t>
          </a:r>
          <a:endParaRPr lang="en-US" sz="2400" dirty="0">
            <a:solidFill>
              <a:schemeClr val="accent1"/>
            </a:solidFill>
            <a:latin typeface="Arial Nova" panose="020B05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Nova" panose="020B0504020202020204" pitchFamily="34" charset="0"/>
              <a:cs typeface="Arial" panose="020B0604020202020204" pitchFamily="34" charset="0"/>
            </a:rPr>
            <a:t>800-526-7234 or 877-781-9403 (TTY) or </a:t>
          </a:r>
          <a:r>
            <a:rPr lang="en-US" sz="2400" b="0" dirty="0">
              <a:solidFill>
                <a:schemeClr val="accent1"/>
              </a:solidFill>
              <a:latin typeface="Arial Nova" panose="020B0504020202020204" pitchFamily="34" charset="0"/>
              <a:cs typeface="Arial" panose="020B0604020202020204" pitchFamily="34" charset="0"/>
            </a:rPr>
            <a:t>Live Chat at AskJAN.org</a:t>
          </a:r>
          <a:endParaRPr lang="en-US" sz="2400" dirty="0">
            <a:solidFill>
              <a:schemeClr val="accent1"/>
            </a:solidFill>
            <a:latin typeface="Arial Nova" panose="020B05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Nova" panose="020B0504020202020204" pitchFamily="34" charset="0"/>
              <a:cs typeface="Arial" panose="020B0604020202020204" pitchFamily="34" charset="0"/>
            </a:rPr>
            <a:t>Frequently Asked Questions (FAQ)</a:t>
          </a:r>
          <a:br>
            <a:rPr lang="en-US" sz="2400" dirty="0">
              <a:solidFill>
                <a:schemeClr val="accent1"/>
              </a:solidFill>
              <a:latin typeface="Arial Nova" panose="020B0504020202020204" pitchFamily="34" charset="0"/>
              <a:cs typeface="Arial" panose="020B0604020202020204" pitchFamily="34" charset="0"/>
            </a:rPr>
          </a:br>
          <a:r>
            <a:rPr lang="en-US" sz="2200" u="none" dirty="0">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dirty="0" err="1">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dirty="0">
            <a:solidFill>
              <a:srgbClr val="0070C0"/>
            </a:solidFill>
            <a:latin typeface="Arial Nova" panose="020B05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dirty="0">
              <a:latin typeface="Arial" panose="020B0604020202020204" pitchFamily="34" charset="0"/>
              <a:cs typeface="Arial" panose="020B0604020202020204" pitchFamily="34" charset="0"/>
            </a:rPr>
            <a:t>Questions for Presenters</a:t>
          </a: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Nova" panose="020B0504020202020204" pitchFamily="34" charset="0"/>
              <a:cs typeface="Arial" panose="020B0604020202020204" pitchFamily="34" charset="0"/>
            </a:rPr>
            <a:t>Q&amp;A option at the bottom of the screen</a:t>
          </a:r>
          <a:endParaRPr lang="en-US" sz="2400" dirty="0">
            <a:solidFill>
              <a:schemeClr val="accent1"/>
            </a:solidFill>
            <a:latin typeface="Arial Nova" panose="020B05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custLinFactNeighborX="-2504" custLinFactNeighborY="6681">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PPT Slides</a:t>
          </a: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Link to PPT is included in webcast login email, see the link now in the chat, or go to this webcast event from the Training page at </a:t>
          </a:r>
          <a:r>
            <a:rPr lang="en-US" sz="2400" b="0" u="sng" dirty="0">
              <a:solidFill>
                <a:srgbClr val="0070C0"/>
              </a:solidFill>
              <a:latin typeface="Arial" panose="020B0604020202020204" pitchFamily="34" charset="0"/>
              <a:cs typeface="Arial" panose="020B0604020202020204" pitchFamily="34" charset="0"/>
            </a:rPr>
            <a:t>AskJAN.org</a:t>
          </a:r>
          <a:endParaRPr lang="en-US" sz="2400" u="sng" dirty="0">
            <a:solidFill>
              <a:srgbClr val="0070C0"/>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dirty="0">
              <a:latin typeface="Arial" panose="020B0604020202020204" pitchFamily="34" charset="0"/>
              <a:cs typeface="Arial" panose="020B0604020202020204" pitchFamily="34" charset="0"/>
            </a:rPr>
            <a:t>Live Chat</a:t>
          </a: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FC1FEFC9-2F04-4DD2-AD6D-E59FCD44276C}">
      <dgm:prSet custT="1"/>
      <dgm:spPr/>
      <dgm:t>
        <a:bodyPr/>
        <a:lstStyle/>
        <a:p>
          <a:r>
            <a:rPr lang="en-US" sz="2800" dirty="0">
              <a:latin typeface="Arial" panose="020B0604020202020204" pitchFamily="34" charset="0"/>
              <a:cs typeface="Arial" panose="020B0604020202020204" pitchFamily="34" charset="0"/>
            </a:rPr>
            <a:t>Email</a:t>
          </a:r>
          <a:endParaRPr lang="en-US" sz="2200" dirty="0">
            <a:solidFill>
              <a:srgbClr val="002060"/>
            </a:solidFill>
            <a:latin typeface="Arial" panose="020B0604020202020204" pitchFamily="34" charset="0"/>
            <a:cs typeface="Arial" panose="020B0604020202020204" pitchFamily="34" charset="0"/>
          </a:endParaRP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dirty="0">
              <a:latin typeface="Arial" panose="020B0604020202020204" pitchFamily="34" charset="0"/>
              <a:cs typeface="Arial" panose="020B0604020202020204" pitchFamily="34" charset="0"/>
            </a:rPr>
            <a:t>Social Media</a:t>
          </a: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 Job Accommodation Network</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Twitter – @JANatJAN</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5">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5">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5">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5">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5">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5" custLinFactNeighborX="-8" custLinFactNeighborY="-471">
        <dgm:presLayoutVars>
          <dgm:bulletEnabled/>
        </dgm:presLayoutVars>
      </dgm:prSet>
      <dgm:spPr/>
    </dgm:pt>
    <dgm:pt modelId="{D2B87F09-8361-4C2F-AD4C-8FBE177A8870}" type="pres">
      <dgm:prSet presAssocID="{3AB7D0E4-AB9E-4C03-8A4F-65B0D35EFBB4}" presName="sp" presStyleCnt="0"/>
      <dgm:spPr/>
    </dgm:pt>
    <dgm:pt modelId="{DE0B3176-54B0-4E96-912D-788BA68238C6}" type="pres">
      <dgm:prSet presAssocID="{FC1FEFC9-2F04-4DD2-AD6D-E59FCD44276C}" presName="linNode" presStyleCnt="0"/>
      <dgm:spPr/>
    </dgm:pt>
    <dgm:pt modelId="{9E7119BA-6D7B-4AF7-862A-6C863DC37D5B}" type="pres">
      <dgm:prSet presAssocID="{FC1FEFC9-2F04-4DD2-AD6D-E59FCD44276C}" presName="parentText" presStyleLbl="alignNode1" presStyleIdx="3" presStyleCnt="5" custLinFactNeighborY="26">
        <dgm:presLayoutVars>
          <dgm:chMax val="1"/>
          <dgm:bulletEnabled/>
        </dgm:presLayoutVars>
      </dgm:prSet>
      <dgm:spPr/>
    </dgm:pt>
    <dgm:pt modelId="{BDFC0553-FF3D-4E22-B819-89FBB206C6D3}" type="pres">
      <dgm:prSet presAssocID="{FC1FEFC9-2F04-4DD2-AD6D-E59FCD44276C}" presName="descendantText" presStyleLbl="alignAccFollowNode1" presStyleIdx="3" presStyleCnt="5" custLinFactNeighborX="-8" custLinFactNeighborY="27">
        <dgm:presLayoutVars>
          <dgm:bulletEnabled/>
        </dgm:presLayoutVars>
      </dgm:prSet>
      <dgm:spPr/>
    </dgm:pt>
    <dgm:pt modelId="{6491ABF5-336F-443E-94A5-EB321C19FB9B}" type="pres">
      <dgm:prSet presAssocID="{EC3F3601-983A-4014-B0ED-A482BB187717}"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4" presStyleCnt="5" custLinFactNeighborX="2" custLinFactNeighborY="1754">
        <dgm:presLayoutVars>
          <dgm:chMax val="1"/>
          <dgm:bulletEnabled/>
        </dgm:presLayoutVars>
      </dgm:prSet>
      <dgm:spPr/>
    </dgm:pt>
    <dgm:pt modelId="{CBFB381D-2314-4C74-93DF-1C615E841C82}" type="pres">
      <dgm:prSet presAssocID="{A3006EF7-0D45-4DEE-873A-90334446B58B}" presName="descendantText" presStyleLbl="alignAccFollowNode1" presStyleIdx="4" presStyleCnt="5">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FC1FEFC9-2F04-4DD2-AD6D-E59FCD44276C}" destId="{2A7A1DD2-1722-4E18-869B-B01993198337}" srcOrd="0" destOrd="0" parTransId="{E4467723-727E-40C0-9C05-BD16F5975C67}" sibTransId="{C3A54CE1-1038-42D5-9E47-68A356DBD999}"/>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4" destOrd="0" parTransId="{C57C3AB1-86FA-4DBB-9137-8A6F7965C6F2}" sibTransId="{BF37630E-EA3F-462E-86D5-951B26ABCABC}"/>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2641834B-5CD4-479F-ADF2-CA4190EBCFD8}" type="presOf" srcId="{FC1FEFC9-2F04-4DD2-AD6D-E59FCD44276C}" destId="{9E7119BA-6D7B-4AF7-862A-6C863DC37D5B}"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4EBD27A0-B7A2-4737-91DE-52E36C39BFAC}" type="presOf" srcId="{E1B7B5C9-E85B-4562-B0C3-16DA6BBF8EE6}" destId="{07FFBE56-8E5C-47B4-826F-78B60D33A189}" srcOrd="0" destOrd="0" presId="urn:microsoft.com/office/officeart/2016/7/layout/VerticalSolidActionList"/>
    <dgm:cxn modelId="{1EF9DDB5-0F02-487C-9142-174A6229BE3E}" type="presOf" srcId="{2A7A1DD2-1722-4E18-869B-B01993198337}" destId="{BDFC0553-FF3D-4E22-B819-89FBB206C6D3}"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E1B7B5C9-E85B-4562-B0C3-16DA6BBF8EE6}" destId="{FC1FEFC9-2F04-4DD2-AD6D-E59FCD44276C}" srcOrd="3"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F1E752F7-0C6C-4102-852C-AE58EAAAAE17}" type="presParOf" srcId="{07FFBE56-8E5C-47B4-826F-78B60D33A189}" destId="{DE0B3176-54B0-4E96-912D-788BA68238C6}" srcOrd="6" destOrd="0" presId="urn:microsoft.com/office/officeart/2016/7/layout/VerticalSolidActionList"/>
    <dgm:cxn modelId="{5B165FA2-7360-4C4D-8AB6-0B09CB308C60}" type="presParOf" srcId="{DE0B3176-54B0-4E96-912D-788BA68238C6}" destId="{9E7119BA-6D7B-4AF7-862A-6C863DC37D5B}" srcOrd="0" destOrd="0" presId="urn:microsoft.com/office/officeart/2016/7/layout/VerticalSolidActionList"/>
    <dgm:cxn modelId="{52111B20-3911-4C1B-8195-551462AF7215}" type="presParOf" srcId="{DE0B3176-54B0-4E96-912D-788BA68238C6}" destId="{BDFC0553-FF3D-4E22-B819-89FBB206C6D3}" srcOrd="1" destOrd="0" presId="urn:microsoft.com/office/officeart/2016/7/layout/VerticalSolidActionList"/>
    <dgm:cxn modelId="{2317705B-5CE9-479F-B214-56F8EC319EE7}" type="presParOf" srcId="{07FFBE56-8E5C-47B4-826F-78B60D33A189}" destId="{6491ABF5-336F-443E-94A5-EB321C19FB9B}" srcOrd="7" destOrd="0" presId="urn:microsoft.com/office/officeart/2016/7/layout/VerticalSolidActionList"/>
    <dgm:cxn modelId="{4DC21BDA-2C2A-4003-8742-0A93CC841699}" type="presParOf" srcId="{07FFBE56-8E5C-47B4-826F-78B60D33A189}" destId="{017F28BA-9260-49B2-84FB-A1981724ACE6}" srcOrd="8"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53521"/>
          <a:ext cx="11029950" cy="2154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Nova" panose="020B0504020202020204" pitchFamily="34" charset="0"/>
              <a:cs typeface="Arial" panose="020B0604020202020204" pitchFamily="34" charset="0"/>
            </a:rPr>
            <a:t>Q&amp;A option at the bottom of the screen</a:t>
          </a:r>
          <a:endParaRPr lang="en-US" sz="2400" kern="1200" dirty="0">
            <a:solidFill>
              <a:schemeClr val="accent1"/>
            </a:solidFill>
            <a:latin typeface="Arial Nova" panose="020B05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Nova" panose="020B0504020202020204" pitchFamily="34" charset="0"/>
              <a:cs typeface="Arial" panose="020B0604020202020204" pitchFamily="34" charset="0"/>
            </a:rPr>
            <a:t>800-526-7234 or 877-781-9403 (TTY) or </a:t>
          </a:r>
          <a:r>
            <a:rPr lang="en-US" sz="2400" b="0" kern="1200" dirty="0">
              <a:solidFill>
                <a:schemeClr val="accent1"/>
              </a:solidFill>
              <a:latin typeface="Arial Nova" panose="020B0504020202020204" pitchFamily="34" charset="0"/>
              <a:cs typeface="Arial" panose="020B0604020202020204" pitchFamily="34" charset="0"/>
            </a:rPr>
            <a:t>Live Chat at AskJAN.org</a:t>
          </a:r>
          <a:endParaRPr lang="en-US" sz="2400" kern="1200" dirty="0">
            <a:solidFill>
              <a:schemeClr val="accent1"/>
            </a:solidFill>
            <a:latin typeface="Arial Nova" panose="020B05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Nova" panose="020B0504020202020204" pitchFamily="34" charset="0"/>
              <a:cs typeface="Arial" panose="020B0604020202020204" pitchFamily="34" charset="0"/>
            </a:rPr>
            <a:t>Frequently Asked Questions (FAQ)</a:t>
          </a:r>
          <a:br>
            <a:rPr lang="en-US" sz="2400" kern="1200" dirty="0">
              <a:solidFill>
                <a:schemeClr val="accent1"/>
              </a:solidFill>
              <a:latin typeface="Arial Nova" panose="020B0504020202020204" pitchFamily="34" charset="0"/>
              <a:cs typeface="Arial" panose="020B0604020202020204" pitchFamily="34" charset="0"/>
            </a:rPr>
          </a:br>
          <a:r>
            <a:rPr lang="en-US" sz="2200" u="none" kern="1200" dirty="0">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kern="1200" dirty="0" err="1">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kern="1200" dirty="0">
            <a:solidFill>
              <a:srgbClr val="0070C0"/>
            </a:solidFill>
            <a:latin typeface="Arial Nova" panose="020B0504020202020204" pitchFamily="34" charset="0"/>
            <a:cs typeface="Arial" panose="020B0604020202020204" pitchFamily="34" charset="0"/>
          </a:endParaRPr>
        </a:p>
      </dsp:txBody>
      <dsp:txXfrm>
        <a:off x="0" y="353521"/>
        <a:ext cx="11029950" cy="2154600"/>
      </dsp:txXfrm>
    </dsp:sp>
    <dsp:sp modelId="{C33B9B2B-6CAA-4302-BE0D-981D8F0C9B10}">
      <dsp:nvSpPr>
        <dsp:cNvPr id="0" name=""/>
        <dsp:cNvSpPr/>
      </dsp:nvSpPr>
      <dsp:spPr>
        <a:xfrm>
          <a:off x="551497" y="4739"/>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6082" y="39324"/>
        <a:ext cx="7651795" cy="639310"/>
      </dsp:txXfrm>
    </dsp:sp>
    <dsp:sp modelId="{D395A932-415F-4401-9F15-706E3511CF60}">
      <dsp:nvSpPr>
        <dsp:cNvPr id="0" name=""/>
        <dsp:cNvSpPr/>
      </dsp:nvSpPr>
      <dsp:spPr>
        <a:xfrm>
          <a:off x="0" y="3002158"/>
          <a:ext cx="11029950" cy="1020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Nova" panose="020B0504020202020204" pitchFamily="34" charset="0"/>
              <a:cs typeface="Arial" panose="020B0604020202020204" pitchFamily="34" charset="0"/>
            </a:rPr>
            <a:t>Q&amp;A option at the bottom of the screen</a:t>
          </a:r>
          <a:endParaRPr lang="en-US" sz="2400" kern="1200" dirty="0">
            <a:solidFill>
              <a:schemeClr val="accent1"/>
            </a:solidFill>
            <a:latin typeface="Arial Nova" panose="020B0504020202020204" pitchFamily="34" charset="0"/>
            <a:cs typeface="Arial" panose="020B0604020202020204" pitchFamily="34" charset="0"/>
          </a:endParaRPr>
        </a:p>
      </dsp:txBody>
      <dsp:txXfrm>
        <a:off x="0" y="3002158"/>
        <a:ext cx="11029950" cy="1020600"/>
      </dsp:txXfrm>
    </dsp:sp>
    <dsp:sp modelId="{BF394396-594D-48B4-88B6-57E0EB5F2607}">
      <dsp:nvSpPr>
        <dsp:cNvPr id="0" name=""/>
        <dsp:cNvSpPr/>
      </dsp:nvSpPr>
      <dsp:spPr>
        <a:xfrm>
          <a:off x="551497" y="2643179"/>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Questions for Presenters</a:t>
          </a:r>
        </a:p>
      </dsp:txBody>
      <dsp:txXfrm>
        <a:off x="586082" y="2677764"/>
        <a:ext cx="7651795"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01419"/>
          <a:ext cx="11029950" cy="16789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Link to PPT is included in webcast login email, see the link now in the chat, or go to this webcast event from the Training page at </a:t>
          </a:r>
          <a:r>
            <a:rPr lang="en-US" sz="2400" b="0" u="sng" kern="1200" dirty="0">
              <a:solidFill>
                <a:srgbClr val="0070C0"/>
              </a:solidFill>
              <a:latin typeface="Arial" panose="020B0604020202020204" pitchFamily="34" charset="0"/>
              <a:cs typeface="Arial" panose="020B0604020202020204" pitchFamily="34" charset="0"/>
            </a:rPr>
            <a:t>AskJAN.org</a:t>
          </a:r>
          <a:endParaRPr lang="en-US" sz="2400" u="sng" kern="1200" dirty="0">
            <a:solidFill>
              <a:srgbClr val="0070C0"/>
            </a:solidFill>
            <a:latin typeface="Arial" panose="020B0604020202020204" pitchFamily="34" charset="0"/>
            <a:cs typeface="Arial" panose="020B0604020202020204" pitchFamily="34" charset="0"/>
          </a:endParaRPr>
        </a:p>
      </dsp:txBody>
      <dsp:txXfrm>
        <a:off x="0" y="401419"/>
        <a:ext cx="11029950" cy="1678950"/>
      </dsp:txXfrm>
    </dsp:sp>
    <dsp:sp modelId="{C33B9B2B-6CAA-4302-BE0D-981D8F0C9B10}">
      <dsp:nvSpPr>
        <dsp:cNvPr id="0" name=""/>
        <dsp:cNvSpPr/>
      </dsp:nvSpPr>
      <dsp:spPr>
        <a:xfrm>
          <a:off x="551497" y="2357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PPT Slides</a:t>
          </a:r>
        </a:p>
      </dsp:txBody>
      <dsp:txXfrm>
        <a:off x="588964" y="61038"/>
        <a:ext cx="7646031" cy="692586"/>
      </dsp:txXfrm>
    </dsp:sp>
    <dsp:sp modelId="{D395A932-415F-4401-9F15-706E3511CF60}">
      <dsp:nvSpPr>
        <dsp:cNvPr id="0" name=""/>
        <dsp:cNvSpPr/>
      </dsp:nvSpPr>
      <dsp:spPr>
        <a:xfrm>
          <a:off x="0" y="2610441"/>
          <a:ext cx="11029950" cy="104422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kern="1200" dirty="0">
            <a:solidFill>
              <a:schemeClr val="accent1"/>
            </a:solidFill>
            <a:latin typeface="Arial" panose="020B0604020202020204" pitchFamily="34" charset="0"/>
            <a:cs typeface="Arial" panose="020B0604020202020204" pitchFamily="34" charset="0"/>
          </a:endParaRPr>
        </a:p>
      </dsp:txBody>
      <dsp:txXfrm>
        <a:off x="0" y="2610441"/>
        <a:ext cx="11029950" cy="1044225"/>
      </dsp:txXfrm>
    </dsp:sp>
    <dsp:sp modelId="{BF394396-594D-48B4-88B6-57E0EB5F2607}">
      <dsp:nvSpPr>
        <dsp:cNvPr id="0" name=""/>
        <dsp:cNvSpPr/>
      </dsp:nvSpPr>
      <dsp:spPr>
        <a:xfrm>
          <a:off x="551497" y="222668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8964" y="2264148"/>
        <a:ext cx="7646031"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16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1625"/>
        <a:ext cx="8823960" cy="713235"/>
      </dsp:txXfrm>
    </dsp:sp>
    <dsp:sp modelId="{358F9B01-4B8A-49E6-8182-92064EE7D17C}">
      <dsp:nvSpPr>
        <dsp:cNvPr id="0" name=""/>
        <dsp:cNvSpPr/>
      </dsp:nvSpPr>
      <dsp:spPr>
        <a:xfrm>
          <a:off x="0" y="1625"/>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1625"/>
        <a:ext cx="2205990" cy="713235"/>
      </dsp:txXfrm>
    </dsp:sp>
    <dsp:sp modelId="{1DC4E024-7BBB-4D38-86F8-4194D5DE58DA}">
      <dsp:nvSpPr>
        <dsp:cNvPr id="0" name=""/>
        <dsp:cNvSpPr/>
      </dsp:nvSpPr>
      <dsp:spPr>
        <a:xfrm>
          <a:off x="2205990" y="757654"/>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757654"/>
        <a:ext cx="8823960" cy="713235"/>
      </dsp:txXfrm>
    </dsp:sp>
    <dsp:sp modelId="{F603894A-3084-49F9-A36C-5951C1EE89B2}">
      <dsp:nvSpPr>
        <dsp:cNvPr id="0" name=""/>
        <dsp:cNvSpPr/>
      </dsp:nvSpPr>
      <dsp:spPr>
        <a:xfrm>
          <a:off x="0" y="75765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757654"/>
        <a:ext cx="2205990" cy="713235"/>
      </dsp:txXfrm>
    </dsp:sp>
    <dsp:sp modelId="{616151C3-E234-47B5-9F99-ABAAD403D986}">
      <dsp:nvSpPr>
        <dsp:cNvPr id="0" name=""/>
        <dsp:cNvSpPr/>
      </dsp:nvSpPr>
      <dsp:spPr>
        <a:xfrm>
          <a:off x="2205813" y="15103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813" y="1510325"/>
        <a:ext cx="8823960" cy="713235"/>
      </dsp:txXfrm>
    </dsp:sp>
    <dsp:sp modelId="{D6616D64-945C-4031-9A6D-F593D1F33F19}">
      <dsp:nvSpPr>
        <dsp:cNvPr id="0" name=""/>
        <dsp:cNvSpPr/>
      </dsp:nvSpPr>
      <dsp:spPr>
        <a:xfrm>
          <a:off x="0" y="151368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Live Chat</a:t>
          </a:r>
        </a:p>
      </dsp:txBody>
      <dsp:txXfrm>
        <a:off x="0" y="1513684"/>
        <a:ext cx="2205990" cy="713235"/>
      </dsp:txXfrm>
    </dsp:sp>
    <dsp:sp modelId="{BDFC0553-FF3D-4E22-B819-89FBB206C6D3}">
      <dsp:nvSpPr>
        <dsp:cNvPr id="0" name=""/>
        <dsp:cNvSpPr/>
      </dsp:nvSpPr>
      <dsp:spPr>
        <a:xfrm>
          <a:off x="2205813" y="2269906"/>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813" y="2269906"/>
        <a:ext cx="8823960" cy="713235"/>
      </dsp:txXfrm>
    </dsp:sp>
    <dsp:sp modelId="{9E7119BA-6D7B-4AF7-862A-6C863DC37D5B}">
      <dsp:nvSpPr>
        <dsp:cNvPr id="0" name=""/>
        <dsp:cNvSpPr/>
      </dsp:nvSpPr>
      <dsp:spPr>
        <a:xfrm>
          <a:off x="0" y="2269899"/>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Email</a:t>
          </a:r>
          <a:endParaRPr lang="en-US" sz="2200" kern="1200" dirty="0">
            <a:solidFill>
              <a:srgbClr val="002060"/>
            </a:solidFill>
            <a:latin typeface="Arial" panose="020B0604020202020204" pitchFamily="34" charset="0"/>
            <a:cs typeface="Arial" panose="020B0604020202020204" pitchFamily="34" charset="0"/>
          </a:endParaRPr>
        </a:p>
      </dsp:txBody>
      <dsp:txXfrm>
        <a:off x="0" y="2269899"/>
        <a:ext cx="2205990" cy="713235"/>
      </dsp:txXfrm>
    </dsp:sp>
    <dsp:sp modelId="{CBFB381D-2314-4C74-93DF-1C615E841C82}">
      <dsp:nvSpPr>
        <dsp:cNvPr id="0" name=""/>
        <dsp:cNvSpPr/>
      </dsp:nvSpPr>
      <dsp:spPr>
        <a:xfrm>
          <a:off x="2205990" y="3025743"/>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 Job Accommodation Network</a:t>
          </a:r>
          <a:br>
            <a:rPr lang="en-US" sz="2000" kern="1200" dirty="0">
              <a:solidFill>
                <a:srgbClr val="002060"/>
              </a:solidFill>
              <a:latin typeface="Arial" panose="020B0604020202020204" pitchFamily="34" charset="0"/>
              <a:cs typeface="Arial" panose="020B0604020202020204" pitchFamily="34" charset="0"/>
            </a:rPr>
          </a:br>
          <a:r>
            <a:rPr lang="en-US" sz="2000" kern="1200" dirty="0">
              <a:solidFill>
                <a:srgbClr val="002060"/>
              </a:solidFill>
              <a:latin typeface="Arial" panose="020B0604020202020204" pitchFamily="34" charset="0"/>
              <a:cs typeface="Arial" panose="020B0604020202020204" pitchFamily="34" charset="0"/>
            </a:rPr>
            <a:t>Twitter – @JANatJAN</a:t>
          </a:r>
        </a:p>
      </dsp:txBody>
      <dsp:txXfrm>
        <a:off x="2205990" y="3025743"/>
        <a:ext cx="8823960" cy="713235"/>
      </dsp:txXfrm>
    </dsp:sp>
    <dsp:sp modelId="{74143DC2-0AFE-4F3A-AA20-35BD260D12F0}">
      <dsp:nvSpPr>
        <dsp:cNvPr id="0" name=""/>
        <dsp:cNvSpPr/>
      </dsp:nvSpPr>
      <dsp:spPr>
        <a:xfrm>
          <a:off x="176" y="3027368"/>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Social Media</a:t>
          </a:r>
        </a:p>
      </dsp:txBody>
      <dsp:txXfrm>
        <a:off x="176" y="3027368"/>
        <a:ext cx="2205990" cy="7132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64DE-B770-493F-9344-8F0AA6F01F65}"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8B637-82BB-40CF-BAE3-E3A2234FE2A4}" type="slidenum">
              <a:rPr lang="en-US" smtClean="0"/>
              <a:t>‹#›</a:t>
            </a:fld>
            <a:endParaRPr lang="en-US"/>
          </a:p>
        </p:txBody>
      </p:sp>
    </p:spTree>
    <p:extLst>
      <p:ext uri="{BB962C8B-B14F-4D97-AF65-F5344CB8AC3E}">
        <p14:creationId xmlns:p14="http://schemas.microsoft.com/office/powerpoint/2010/main" val="58330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785" indent="-286841">
              <a:defRPr>
                <a:solidFill>
                  <a:schemeClr val="tx1"/>
                </a:solidFill>
                <a:latin typeface="Arial" panose="020B0604020202020204" pitchFamily="34" charset="0"/>
              </a:defRPr>
            </a:lvl2pPr>
            <a:lvl3pPr marL="1147362" indent="-229472">
              <a:defRPr>
                <a:solidFill>
                  <a:schemeClr val="tx1"/>
                </a:solidFill>
                <a:latin typeface="Arial" panose="020B0604020202020204" pitchFamily="34" charset="0"/>
              </a:defRPr>
            </a:lvl3pPr>
            <a:lvl4pPr marL="1606307" indent="-229472">
              <a:defRPr>
                <a:solidFill>
                  <a:schemeClr val="tx1"/>
                </a:solidFill>
                <a:latin typeface="Arial" panose="020B0604020202020204" pitchFamily="34" charset="0"/>
              </a:defRPr>
            </a:lvl4pPr>
            <a:lvl5pPr marL="2065252" indent="-229472">
              <a:defRPr>
                <a:solidFill>
                  <a:schemeClr val="tx1"/>
                </a:solidFill>
                <a:latin typeface="Arial" panose="020B0604020202020204" pitchFamily="34" charset="0"/>
              </a:defRPr>
            </a:lvl5pPr>
            <a:lvl6pPr marL="2524197" indent="-229472" eaLnBrk="0" fontAlgn="base" hangingPunct="0">
              <a:spcBef>
                <a:spcPct val="0"/>
              </a:spcBef>
              <a:spcAft>
                <a:spcPct val="0"/>
              </a:spcAft>
              <a:defRPr>
                <a:solidFill>
                  <a:schemeClr val="tx1"/>
                </a:solidFill>
                <a:latin typeface="Arial" panose="020B0604020202020204" pitchFamily="34" charset="0"/>
              </a:defRPr>
            </a:lvl6pPr>
            <a:lvl7pPr marL="2983141" indent="-229472" eaLnBrk="0" fontAlgn="base" hangingPunct="0">
              <a:spcBef>
                <a:spcPct val="0"/>
              </a:spcBef>
              <a:spcAft>
                <a:spcPct val="0"/>
              </a:spcAft>
              <a:defRPr>
                <a:solidFill>
                  <a:schemeClr val="tx1"/>
                </a:solidFill>
                <a:latin typeface="Arial" panose="020B0604020202020204" pitchFamily="34" charset="0"/>
              </a:defRPr>
            </a:lvl7pPr>
            <a:lvl8pPr marL="3442087" indent="-229472" eaLnBrk="0" fontAlgn="base" hangingPunct="0">
              <a:spcBef>
                <a:spcPct val="0"/>
              </a:spcBef>
              <a:spcAft>
                <a:spcPct val="0"/>
              </a:spcAft>
              <a:defRPr>
                <a:solidFill>
                  <a:schemeClr val="tx1"/>
                </a:solidFill>
                <a:latin typeface="Arial" panose="020B0604020202020204" pitchFamily="34" charset="0"/>
              </a:defRPr>
            </a:lvl8pPr>
            <a:lvl9pPr marL="3901031" indent="-22947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7890" rtl="0" eaLnBrk="1" fontAlgn="base" latinLnBrk="0" hangingPunct="1">
              <a:lnSpc>
                <a:spcPct val="100000"/>
              </a:lnSpc>
              <a:spcBef>
                <a:spcPct val="0"/>
              </a:spcBef>
              <a:spcAft>
                <a:spcPct val="0"/>
              </a:spcAft>
              <a:buClrTx/>
              <a:buSzTx/>
              <a:buFontTx/>
              <a:buNone/>
              <a:tabLst/>
              <a:defRPr/>
            </a:pPr>
            <a:fld id="{9982EC29-9463-4D04-A4C2-A22ACFF691D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789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121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341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11</a:t>
            </a:fld>
            <a:endParaRPr lang="en-US"/>
          </a:p>
        </p:txBody>
      </p:sp>
    </p:spTree>
    <p:extLst>
      <p:ext uri="{BB962C8B-B14F-4D97-AF65-F5344CB8AC3E}">
        <p14:creationId xmlns:p14="http://schemas.microsoft.com/office/powerpoint/2010/main" val="273871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27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3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08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34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58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515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10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19</a:t>
            </a:fld>
            <a:endParaRPr lang="en-US"/>
          </a:p>
        </p:txBody>
      </p:sp>
    </p:spTree>
    <p:extLst>
      <p:ext uri="{BB962C8B-B14F-4D97-AF65-F5344CB8AC3E}">
        <p14:creationId xmlns:p14="http://schemas.microsoft.com/office/powerpoint/2010/main" val="1584829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1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20</a:t>
            </a:fld>
            <a:endParaRPr lang="en-US"/>
          </a:p>
        </p:txBody>
      </p:sp>
    </p:spTree>
    <p:extLst>
      <p:ext uri="{BB962C8B-B14F-4D97-AF65-F5344CB8AC3E}">
        <p14:creationId xmlns:p14="http://schemas.microsoft.com/office/powerpoint/2010/main" val="549866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21</a:t>
            </a:fld>
            <a:endParaRPr lang="en-US"/>
          </a:p>
        </p:txBody>
      </p:sp>
    </p:spTree>
    <p:extLst>
      <p:ext uri="{BB962C8B-B14F-4D97-AF65-F5344CB8AC3E}">
        <p14:creationId xmlns:p14="http://schemas.microsoft.com/office/powerpoint/2010/main" val="1337087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319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23</a:t>
            </a:fld>
            <a:endParaRPr lang="en-US"/>
          </a:p>
        </p:txBody>
      </p:sp>
    </p:spTree>
    <p:extLst>
      <p:ext uri="{BB962C8B-B14F-4D97-AF65-F5344CB8AC3E}">
        <p14:creationId xmlns:p14="http://schemas.microsoft.com/office/powerpoint/2010/main" val="1685258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24</a:t>
            </a:fld>
            <a:endParaRPr lang="en-US"/>
          </a:p>
        </p:txBody>
      </p:sp>
    </p:spTree>
    <p:extLst>
      <p:ext uri="{BB962C8B-B14F-4D97-AF65-F5344CB8AC3E}">
        <p14:creationId xmlns:p14="http://schemas.microsoft.com/office/powerpoint/2010/main" val="460014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25</a:t>
            </a:fld>
            <a:endParaRPr lang="en-US"/>
          </a:p>
        </p:txBody>
      </p:sp>
    </p:spTree>
    <p:extLst>
      <p:ext uri="{BB962C8B-B14F-4D97-AF65-F5344CB8AC3E}">
        <p14:creationId xmlns:p14="http://schemas.microsoft.com/office/powerpoint/2010/main" val="2886199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26</a:t>
            </a:fld>
            <a:endParaRPr lang="en-US"/>
          </a:p>
        </p:txBody>
      </p:sp>
    </p:spTree>
    <p:extLst>
      <p:ext uri="{BB962C8B-B14F-4D97-AF65-F5344CB8AC3E}">
        <p14:creationId xmlns:p14="http://schemas.microsoft.com/office/powerpoint/2010/main" val="572169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27</a:t>
            </a:fld>
            <a:endParaRPr lang="en-US"/>
          </a:p>
        </p:txBody>
      </p:sp>
    </p:spTree>
    <p:extLst>
      <p:ext uri="{BB962C8B-B14F-4D97-AF65-F5344CB8AC3E}">
        <p14:creationId xmlns:p14="http://schemas.microsoft.com/office/powerpoint/2010/main" val="2204991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28</a:t>
            </a:fld>
            <a:endParaRPr lang="en-US"/>
          </a:p>
        </p:txBody>
      </p:sp>
    </p:spTree>
    <p:extLst>
      <p:ext uri="{BB962C8B-B14F-4D97-AF65-F5344CB8AC3E}">
        <p14:creationId xmlns:p14="http://schemas.microsoft.com/office/powerpoint/2010/main" val="1591621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29</a:t>
            </a:fld>
            <a:endParaRPr lang="en-US"/>
          </a:p>
        </p:txBody>
      </p:sp>
    </p:spTree>
    <p:extLst>
      <p:ext uri="{BB962C8B-B14F-4D97-AF65-F5344CB8AC3E}">
        <p14:creationId xmlns:p14="http://schemas.microsoft.com/office/powerpoint/2010/main" val="210977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9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30</a:t>
            </a:fld>
            <a:endParaRPr lang="en-US"/>
          </a:p>
        </p:txBody>
      </p:sp>
    </p:spTree>
    <p:extLst>
      <p:ext uri="{BB962C8B-B14F-4D97-AF65-F5344CB8AC3E}">
        <p14:creationId xmlns:p14="http://schemas.microsoft.com/office/powerpoint/2010/main" val="410256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458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32</a:t>
            </a:fld>
            <a:endParaRPr lang="en-US"/>
          </a:p>
        </p:txBody>
      </p:sp>
    </p:spTree>
    <p:extLst>
      <p:ext uri="{BB962C8B-B14F-4D97-AF65-F5344CB8AC3E}">
        <p14:creationId xmlns:p14="http://schemas.microsoft.com/office/powerpoint/2010/main" val="1003666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33</a:t>
            </a:fld>
            <a:endParaRPr lang="en-US"/>
          </a:p>
        </p:txBody>
      </p:sp>
    </p:spTree>
    <p:extLst>
      <p:ext uri="{BB962C8B-B14F-4D97-AF65-F5344CB8AC3E}">
        <p14:creationId xmlns:p14="http://schemas.microsoft.com/office/powerpoint/2010/main" val="2632677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34</a:t>
            </a:fld>
            <a:endParaRPr lang="en-US"/>
          </a:p>
        </p:txBody>
      </p:sp>
    </p:spTree>
    <p:extLst>
      <p:ext uri="{BB962C8B-B14F-4D97-AF65-F5344CB8AC3E}">
        <p14:creationId xmlns:p14="http://schemas.microsoft.com/office/powerpoint/2010/main" val="367427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35</a:t>
            </a:fld>
            <a:endParaRPr lang="en-US"/>
          </a:p>
        </p:txBody>
      </p:sp>
    </p:spTree>
    <p:extLst>
      <p:ext uri="{BB962C8B-B14F-4D97-AF65-F5344CB8AC3E}">
        <p14:creationId xmlns:p14="http://schemas.microsoft.com/office/powerpoint/2010/main" val="3160866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36</a:t>
            </a:fld>
            <a:endParaRPr lang="en-US"/>
          </a:p>
        </p:txBody>
      </p:sp>
    </p:spTree>
    <p:extLst>
      <p:ext uri="{BB962C8B-B14F-4D97-AF65-F5344CB8AC3E}">
        <p14:creationId xmlns:p14="http://schemas.microsoft.com/office/powerpoint/2010/main" val="1256018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714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734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457200">
              <a:spcBef>
                <a:spcPct val="20000"/>
              </a:spcBef>
              <a:spcAft>
                <a:spcPts val="600"/>
              </a:spcAft>
              <a:buClr>
                <a:srgbClr val="1A3260"/>
              </a:buClr>
              <a:buSzPct val="92000"/>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182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a:t>
            </a:fld>
            <a:endParaRPr lang="en-US"/>
          </a:p>
        </p:txBody>
      </p:sp>
    </p:spTree>
    <p:extLst>
      <p:ext uri="{BB962C8B-B14F-4D97-AF65-F5344CB8AC3E}">
        <p14:creationId xmlns:p14="http://schemas.microsoft.com/office/powerpoint/2010/main" val="3582330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947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928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E513A-D5CD-49C2-A479-060BE207EFE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26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54</a:t>
            </a:fld>
            <a:endParaRPr lang="en-US"/>
          </a:p>
        </p:txBody>
      </p:sp>
    </p:spTree>
    <p:extLst>
      <p:ext uri="{BB962C8B-B14F-4D97-AF65-F5344CB8AC3E}">
        <p14:creationId xmlns:p14="http://schemas.microsoft.com/office/powerpoint/2010/main" val="2926666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65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467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918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444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223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r>
              <a:rPr lang="en-US" dirty="0"/>
              <a:t>JAN </a:t>
            </a:r>
            <a:r>
              <a:rPr lang="en-US" cap="none" dirty="0"/>
              <a:t>is a service of the U.S. Department of Labor’s Office of Disability Employment Policy/ODEP.</a:t>
            </a:r>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7/11/2023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EE0561-F424-42F5-BBD1-4004EBE1AAC5}"/>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E3E9C683-BC3F-4803-A032-0A99BDA743E9}"/>
              </a:ext>
            </a:extLst>
          </p:cNvPr>
          <p:cNvSpPr>
            <a:spLocks noGrp="1"/>
          </p:cNvSpPr>
          <p:nvPr>
            <p:ph type="sldNum" sz="quarter" idx="10"/>
          </p:nvPr>
        </p:nvSpPr>
        <p:spPr/>
        <p:txBody>
          <a:bodyPr/>
          <a:lstStyle>
            <a:lvl1pPr>
              <a:defRPr/>
            </a:lvl1pPr>
          </a:lstStyle>
          <a:p>
            <a:fld id="{275D2066-A0B3-4650-A305-581019A17DA0}" type="slidenum">
              <a:rPr lang="en-US" altLang="en-US"/>
              <a:pPr/>
              <a:t>‹#›</a:t>
            </a:fld>
            <a:endParaRPr lang="en-US" altLang="en-US"/>
          </a:p>
        </p:txBody>
      </p:sp>
    </p:spTree>
    <p:extLst>
      <p:ext uri="{BB962C8B-B14F-4D97-AF65-F5344CB8AC3E}">
        <p14:creationId xmlns:p14="http://schemas.microsoft.com/office/powerpoint/2010/main" val="3331733832"/>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6B67C8-07F9-41BC-A2E2-EF6E4B86795B}"/>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A55AD4E-04BC-453F-B052-D821BE6F7F73}"/>
              </a:ext>
            </a:extLst>
          </p:cNvPr>
          <p:cNvSpPr>
            <a:spLocks noGrp="1"/>
          </p:cNvSpPr>
          <p:nvPr>
            <p:ph type="sldNum" sz="quarter" idx="10"/>
          </p:nvPr>
        </p:nvSpPr>
        <p:spPr/>
        <p:txBody>
          <a:bodyPr/>
          <a:lstStyle>
            <a:lvl1pPr>
              <a:defRPr/>
            </a:lvl1pPr>
          </a:lstStyle>
          <a:p>
            <a:fld id="{C439C67B-2303-48A5-BDCF-CA7DE7658378}" type="slidenum">
              <a:rPr lang="en-US" altLang="en-US"/>
              <a:pPr/>
              <a:t>‹#›</a:t>
            </a:fld>
            <a:endParaRPr lang="en-US" altLang="en-US"/>
          </a:p>
        </p:txBody>
      </p:sp>
    </p:spTree>
    <p:extLst>
      <p:ext uri="{BB962C8B-B14F-4D97-AF65-F5344CB8AC3E}">
        <p14:creationId xmlns:p14="http://schemas.microsoft.com/office/powerpoint/2010/main" val="4035319940"/>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C28F35-71BC-E9BD-4616-720ADBB90628}"/>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888DC9A5-FCCA-A46A-0102-0EA93802482E}"/>
              </a:ext>
            </a:extLst>
          </p:cNvPr>
          <p:cNvSpPr>
            <a:spLocks noGrp="1"/>
          </p:cNvSpPr>
          <p:nvPr>
            <p:ph type="sldNum" sz="quarter" idx="10"/>
          </p:nvPr>
        </p:nvSpPr>
        <p:spPr/>
        <p:txBody>
          <a:bodyPr/>
          <a:lstStyle>
            <a:lvl1pPr>
              <a:defRPr/>
            </a:lvl1pPr>
          </a:lstStyle>
          <a:p>
            <a:fld id="{AF7C2821-9E18-454E-92E0-17F730E5F7FB}" type="slidenum">
              <a:rPr lang="en-US" altLang="en-US"/>
              <a:pPr/>
              <a:t>‹#›</a:t>
            </a:fld>
            <a:endParaRPr lang="en-US" altLang="en-US"/>
          </a:p>
        </p:txBody>
      </p:sp>
    </p:spTree>
    <p:extLst>
      <p:ext uri="{BB962C8B-B14F-4D97-AF65-F5344CB8AC3E}">
        <p14:creationId xmlns:p14="http://schemas.microsoft.com/office/powerpoint/2010/main" val="1971426433"/>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 service of the U.S. Department of Labor’s Office of Disability Employment Policy/ODEP.</a:t>
            </a:r>
            <a:endPar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394289706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824592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40102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150780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B8E1A0-F19E-43ED-A9FD-BBBB6365A0B1}"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7/11/2023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879029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2579704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71938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A0697B2-505F-4AC8-8F94-72E521A0B74F}"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7/11/2023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1A3260">
                    <a:lumMod val="75000"/>
                    <a:lumOff val="25000"/>
                  </a:srgbClr>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36819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FF899-93D7-4212-8D3F-0D755BDEB77C}"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7/11/2023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332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6496B-62A4-45AD-A174-D929C967C4CB}"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7/11/2023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59268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32A0D10-1C02-40CB-A684-779709F45FE8}"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7/11/2023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774923" y="5951811"/>
            <a:ext cx="789627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40878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51A3B-A704-4583-9AF6-D9A8BC930992}"/>
              </a:ext>
            </a:extLst>
          </p:cNvPr>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1" descr="JAN Logo&#10;&#10;Practical Solutions&#10;Workplace Success">
            <a:extLst>
              <a:ext uri="{FF2B5EF4-FFF2-40B4-BE49-F238E27FC236}">
                <a16:creationId xmlns:a16="http://schemas.microsoft.com/office/drawing/2014/main" id="{43BB8CFB-0B8E-4BE5-9B67-E71F05EE14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E9015DF2-30C0-41ED-B2D3-6153D1126838}"/>
              </a:ext>
            </a:extLst>
          </p:cNvPr>
          <p:cNvSpPr>
            <a:spLocks noGrp="1"/>
          </p:cNvSpPr>
          <p:nvPr>
            <p:ph type="sldNum" sz="quarter" idx="10"/>
          </p:nvPr>
        </p:nvSpPr>
        <p:spPr/>
        <p:txBody>
          <a:bodyPr/>
          <a:lstStyle>
            <a:lvl1pPr>
              <a:defRPr smtClean="0"/>
            </a:lvl1pPr>
          </a:lstStyle>
          <a:p>
            <a:pPr>
              <a:defRPr/>
            </a:pPr>
            <a:fld id="{D79BA859-7205-4A87-ABA5-C9427B91D4FD}" type="slidenum">
              <a:rPr lang="en-US" altLang="en-US" smtClean="0"/>
              <a:pPr>
                <a:defRPr/>
              </a:pPr>
              <a:t>‹#›</a:t>
            </a:fld>
            <a:endParaRPr lang="en-US" altLang="en-US"/>
          </a:p>
        </p:txBody>
      </p:sp>
    </p:spTree>
    <p:extLst>
      <p:ext uri="{BB962C8B-B14F-4D97-AF65-F5344CB8AC3E}">
        <p14:creationId xmlns:p14="http://schemas.microsoft.com/office/powerpoint/2010/main" val="3938142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5" name="Rectangle 4"/>
          <p:cNvSpPr/>
          <p:nvPr userDrawn="1"/>
        </p:nvSpPr>
        <p:spPr>
          <a:xfrm>
            <a:off x="1121665" y="1298449"/>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8" name="Title Placeholder 11">
            <a:extLst>
              <a:ext uri="{FF2B5EF4-FFF2-40B4-BE49-F238E27FC236}">
                <a16:creationId xmlns:a16="http://schemas.microsoft.com/office/drawing/2014/main" id="{9405C78C-4BEE-4572-B554-E293F0A46BC4}"/>
              </a:ext>
            </a:extLst>
          </p:cNvPr>
          <p:cNvSpPr>
            <a:spLocks noGrp="1"/>
          </p:cNvSpPr>
          <p:nvPr>
            <p:ph type="title"/>
          </p:nvPr>
        </p:nvSpPr>
        <p:spPr bwMode="auto">
          <a:xfrm>
            <a:off x="609600" y="377952"/>
            <a:ext cx="10871200" cy="7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lvl="0"/>
            <a:endParaRPr lang="en-US" altLang="en-US" dirty="0"/>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F5477F5D-25F0-4B95-920B-B3A7F705B3F8}" type="slidenum">
              <a:rPr lang="en-US" altLang="en-US"/>
              <a:pPr>
                <a:defRPr/>
              </a:pPr>
              <a:t>‹#›</a:t>
            </a:fld>
            <a:endParaRPr lang="en-US" altLang="en-US"/>
          </a:p>
        </p:txBody>
      </p:sp>
    </p:spTree>
    <p:extLst>
      <p:ext uri="{BB962C8B-B14F-4D97-AF65-F5344CB8AC3E}">
        <p14:creationId xmlns:p14="http://schemas.microsoft.com/office/powerpoint/2010/main" val="4133666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5A8A3B-9D6E-4867-A9FF-2BB7C1C013EB}"/>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4" name="Rectangle 3">
            <a:extLst>
              <a:ext uri="{FF2B5EF4-FFF2-40B4-BE49-F238E27FC236}">
                <a16:creationId xmlns:a16="http://schemas.microsoft.com/office/drawing/2014/main" id="{B0EE8395-143E-45DC-AD9E-6CEB3FD4C3B9}"/>
              </a:ext>
            </a:extLst>
          </p:cNvPr>
          <p:cNvSpPr/>
          <p:nvPr userDrawn="1"/>
        </p:nvSpPr>
        <p:spPr>
          <a:xfrm>
            <a:off x="1121834" y="129857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itle Placeholder 11"/>
          <p:cNvSpPr>
            <a:spLocks noGrp="1"/>
          </p:cNvSpPr>
          <p:nvPr>
            <p:ph type="title"/>
          </p:nvPr>
        </p:nvSpPr>
        <p:spPr bwMode="auto">
          <a:xfrm>
            <a:off x="609600" y="377952"/>
            <a:ext cx="10871200" cy="769204"/>
          </a:xfrm>
          <a:prstGeom prst="rect">
            <a:avLst/>
          </a:prstGeom>
          <a:noFill/>
          <a:ln>
            <a:noFill/>
          </a:ln>
        </p:spPr>
        <p:txBody>
          <a:bodyPr/>
          <a:lstStyle/>
          <a:p>
            <a:pPr lvl="0"/>
            <a:endParaRPr lang="en-US" altLang="en-US" dirty="0"/>
          </a:p>
        </p:txBody>
      </p:sp>
      <p:sp>
        <p:nvSpPr>
          <p:cNvPr id="5" name="Slide Number Placeholder 5">
            <a:extLst>
              <a:ext uri="{FF2B5EF4-FFF2-40B4-BE49-F238E27FC236}">
                <a16:creationId xmlns:a16="http://schemas.microsoft.com/office/drawing/2014/main" id="{AB5763C0-1C08-4237-A2C6-AA5EB9A6C9E1}"/>
              </a:ext>
            </a:extLst>
          </p:cNvPr>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316247E6-5F92-41C2-81A9-88475C39178D}" type="slidenum">
              <a:rPr lang="en-US" altLang="en-US"/>
              <a:pPr>
                <a:defRPr/>
              </a:pPr>
              <a:t>‹#›</a:t>
            </a:fld>
            <a:endParaRPr lang="en-US" altLang="en-US"/>
          </a:p>
        </p:txBody>
      </p:sp>
    </p:spTree>
    <p:extLst>
      <p:ext uri="{BB962C8B-B14F-4D97-AF65-F5344CB8AC3E}">
        <p14:creationId xmlns:p14="http://schemas.microsoft.com/office/powerpoint/2010/main" val="1748249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Tree>
    <p:extLst>
      <p:ext uri="{BB962C8B-B14F-4D97-AF65-F5344CB8AC3E}">
        <p14:creationId xmlns:p14="http://schemas.microsoft.com/office/powerpoint/2010/main" val="3864953355"/>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r>
              <a:rPr lang="en-US" dirty="0"/>
              <a:t>JAN </a:t>
            </a:r>
            <a:r>
              <a:rPr lang="en-US" cap="none" dirty="0"/>
              <a:t>is a service of the U.S. Department of Labor’s Office of Disability Employment Policy/ODEP.</a:t>
            </a:r>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907026362"/>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1050315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85894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5724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8E1A0-F19E-43ED-A9FD-BBBB6365A0B1}"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4696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282816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40130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7/11/2023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2265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8049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731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7/11/2023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0233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
        <p:nvSpPr>
          <p:cNvPr id="6" name="Title Placeholder 11">
            <a:extLst>
              <a:ext uri="{FF2B5EF4-FFF2-40B4-BE49-F238E27FC236}">
                <a16:creationId xmlns:a16="http://schemas.microsoft.com/office/drawing/2014/main" id="{0D63D7AD-9997-4CF3-BF07-E73A14B4C668}"/>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632441373"/>
      </p:ext>
    </p:extLst>
  </p:cSld>
  <p:clrMapOvr>
    <a:masterClrMapping/>
  </p:clrMapOvr>
  <p:transition spd="slow">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1">
            <a:extLst>
              <a:ext uri="{FF2B5EF4-FFF2-40B4-BE49-F238E27FC236}">
                <a16:creationId xmlns:a16="http://schemas.microsoft.com/office/drawing/2014/main" id="{05210562-C19F-41A9-8738-4FE2939E26B6}"/>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624959883"/>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461109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1664455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853999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36759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3002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235955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4024424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8E1A0-F19E-43ED-A9FD-BBBB6365A0B1}"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3414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6752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45757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2558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3079074872"/>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897492320"/>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3346617701"/>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2965114767"/>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122771275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3109248064"/>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2329445871"/>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018121"/>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2"/>
          <a:stretch>
            <a:fillRect/>
          </a:stretch>
        </p:blipFill>
        <p:spPr>
          <a:xfrm>
            <a:off x="531897" y="5369586"/>
            <a:ext cx="684659" cy="951676"/>
          </a:xfrm>
          <a:prstGeom prst="rect">
            <a:avLst/>
          </a:prstGeom>
        </p:spPr>
      </p:pic>
    </p:spTree>
    <p:extLst>
      <p:ext uri="{BB962C8B-B14F-4D97-AF65-F5344CB8AC3E}">
        <p14:creationId xmlns:p14="http://schemas.microsoft.com/office/powerpoint/2010/main" val="747041667"/>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166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7/11/2023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95793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64907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23091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3054216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485369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7/11/2023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2205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676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38727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7/11/2023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154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7/11/2023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7/11/2023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5" r:id="rId13"/>
    <p:sldLayoutId id="2147483693" r:id="rId14"/>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3CF577D-EFDE-449F-9698-CFCF570C9DB9}"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7/11/2023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762890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7/11/2023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3303884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4664141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2" r:id="rId15"/>
    <p:sldLayoutId id="2147483751" r:id="rId16"/>
    <p:sldLayoutId id="2147483764" r:id="rId17"/>
    <p:sldLayoutId id="2147483768" r:id="rId18"/>
    <p:sldLayoutId id="2147483769" r:id="rId19"/>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7/11/2023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5793109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j_AsgsF9Uy8" TargetMode="External"/><Relationship Id="rId3" Type="http://schemas.openxmlformats.org/officeDocument/2006/relationships/hyperlink" Target="https://www.eeoc.gov/laws/guidance/enforcement-guidance-disability-related-inquiries-and-medical-examinations-employees" TargetMode="External"/><Relationship Id="rId7" Type="http://schemas.openxmlformats.org/officeDocument/2006/relationships/hyperlink" Target="https://askjan.org/blogs/jan/2016/05/avoiding-the-waiting-place-after-requesting-medical-information.cf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askjan.org/Forms/upload/medical.doc" TargetMode="External"/><Relationship Id="rId5" Type="http://schemas.openxmlformats.org/officeDocument/2006/relationships/hyperlink" Target="https://askjan.org/articles/Medical-Documentation-Think-about-What-is-Needed-and-Stop-There.cfm" TargetMode="External"/><Relationship Id="rId4" Type="http://schemas.openxmlformats.org/officeDocument/2006/relationships/hyperlink" Target="https://askjan.org/topics/medexinq.cf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skjan.org/publications/consultants-corner/vol08iss01.cf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skjan.org/topics/parking.cf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skjan.org/articles/Changing-a-Supervisor-as-an-Accommodation-under-the-ADA.cf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eeoc.gov/laws/guidance/enforcement-guidance-reasonable-accommodation-and-undue-hardship-under-ad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eoc.gov/laws/guidance/work-hometelework-reasonable-accommodatio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skjan.org/articles/Telework-Accommodation-Request-Flowchart.cf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skjan.org/topics/servanim.cf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askjan.org/publications/consultants-corner/vol02iss01.cf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eoc.gov/laws/guidance/employer-provided-leave-and-americans-disabilities-ac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congress.gov/117/bills/hr2617/BILLS-117hr2617enr.pdf#page=1626"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dol.gov/agencies/whd/pump-at-work" TargetMode="External"/><Relationship Id="rId2" Type="http://schemas.openxmlformats.org/officeDocument/2006/relationships/hyperlink" Target="https://www.eeoc.gov/pregnancy-discriminatio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64.xml"/><Relationship Id="rId4" Type="http://schemas.openxmlformats.org/officeDocument/2006/relationships/image" Target="../media/image20.svg"/></Relationships>
</file>

<file path=ppt/slides/_rels/slide47.xml.rels><?xml version="1.0" encoding="UTF-8" standalone="yes"?>
<Relationships xmlns="http://schemas.openxmlformats.org/package/2006/relationships"><Relationship Id="rId3" Type="http://schemas.openxmlformats.org/officeDocument/2006/relationships/hyperlink" Target="https://www.eeoc.gov/laws/guidance/enforcement-guidance-reasonable-accommodation-and-undue-hardship-under-ada" TargetMode="External"/><Relationship Id="rId2" Type="http://schemas.openxmlformats.org/officeDocument/2006/relationships/notesSlide" Target="../notesSlides/notesSlide39.xml"/><Relationship Id="rId1" Type="http://schemas.openxmlformats.org/officeDocument/2006/relationships/slideLayout" Target="../slideLayouts/slideLayout63.xml"/><Relationship Id="rId5" Type="http://schemas.openxmlformats.org/officeDocument/2006/relationships/hyperlink" Target="https://www.eeoc.gov/laws/guidance/employer-provided-leave-and-americans-disabilities-act" TargetMode="External"/><Relationship Id="rId4" Type="http://schemas.openxmlformats.org/officeDocument/2006/relationships/hyperlink" Target="https://www.eeoc.gov/laws/guidance/applying-performance-and-conduct-standards-employees-disabilitie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eeoc.gov/laws/guidance/work-hometelework-reasonable-accommodation" TargetMode="External"/><Relationship Id="rId2" Type="http://schemas.openxmlformats.org/officeDocument/2006/relationships/hyperlink" Target="https://www.eeoc.gov/wysk/what-you-should-know-about-covid-19-and-ada-rehabilitation-act-and-other-eeo-laws" TargetMode="External"/><Relationship Id="rId1" Type="http://schemas.openxmlformats.org/officeDocument/2006/relationships/slideLayout" Target="../slideLayouts/slideLayout63.xml"/><Relationship Id="rId4" Type="http://schemas.openxmlformats.org/officeDocument/2006/relationships/hyperlink" Target="https://www.eeoc.gov/laws/guidance/enforcement-guidance-disability-related-inquiries-and-medical-examinations-employee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skjan.org/publications/employers/employers-guide.cfm" TargetMode="External"/><Relationship Id="rId2" Type="http://schemas.openxmlformats.org/officeDocument/2006/relationships/hyperlink" Target="https://askjan.org/a-to-z.cfm" TargetMode="External"/><Relationship Id="rId1" Type="http://schemas.openxmlformats.org/officeDocument/2006/relationships/slideLayout" Target="../slideLayouts/slideLayout63.xml"/><Relationship Id="rId6" Type="http://schemas.openxmlformats.org/officeDocument/2006/relationships/hyperlink" Target="https://askjan.org/topics/Temporary-Accommodations.cfm" TargetMode="External"/><Relationship Id="rId5" Type="http://schemas.openxmlformats.org/officeDocument/2006/relationships/hyperlink" Target="https://askjan.org/articles/Recognizing-an-Accommodation-Request-Under-the-ADA.cfm" TargetMode="External"/><Relationship Id="rId4" Type="http://schemas.openxmlformats.org/officeDocument/2006/relationships/hyperlink" Target="https://askjan.org/topics/interactive.cf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hyperlink" Target="https://askjan.org/blogs/jan/2016/05/avoiding-the-waiting-place-after-requesting-medical-information.cfm" TargetMode="External"/><Relationship Id="rId2" Type="http://schemas.openxmlformats.org/officeDocument/2006/relationships/hyperlink" Target="https://askjan.org/publications/consultants-corner/vol08iss01.cfm" TargetMode="External"/><Relationship Id="rId1" Type="http://schemas.openxmlformats.org/officeDocument/2006/relationships/slideLayout" Target="../slideLayouts/slideLayout63.xml"/><Relationship Id="rId5" Type="http://schemas.openxmlformats.org/officeDocument/2006/relationships/hyperlink" Target="https://askjan.org/articles/Out-with-the-Old-and-In-with-the-New-Supervisor.cfm" TargetMode="External"/><Relationship Id="rId4" Type="http://schemas.openxmlformats.org/officeDocument/2006/relationships/hyperlink" Target="https://askjan.org/articles/Changing-a-Supervisor-as-an-Accommodation-under-the-ADA.cf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askjan.org/topics/parking.cfm" TargetMode="External"/><Relationship Id="rId7" Type="http://schemas.openxmlformats.org/officeDocument/2006/relationships/hyperlink" Target="https://askjan.org/articles/Telework-Accommodation-Request-Flowchart.cfm" TargetMode="External"/><Relationship Id="rId2" Type="http://schemas.openxmlformats.org/officeDocument/2006/relationships/notesSlide" Target="../notesSlides/notesSlide40.xml"/><Relationship Id="rId1" Type="http://schemas.openxmlformats.org/officeDocument/2006/relationships/slideLayout" Target="../slideLayouts/slideLayout63.xml"/><Relationship Id="rId6" Type="http://schemas.openxmlformats.org/officeDocument/2006/relationships/hyperlink" Target="https://askjan.org/topics/telework.cfm" TargetMode="External"/><Relationship Id="rId5" Type="http://schemas.openxmlformats.org/officeDocument/2006/relationships/hyperlink" Target="https://askjan.org/topics/servanim.cfm" TargetMode="External"/><Relationship Id="rId4" Type="http://schemas.openxmlformats.org/officeDocument/2006/relationships/hyperlink" Target="https://askjan.org/publications/consultants-corner/vol02iss01.cf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64.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hyperlink" Target="https://askjan.org/events/Trainings.cf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4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eeoc.gov/laws/guidance/enforcement-guidance-reasonable-accommodation-and-undue-hardship-under-ad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71D675-89DE-4590-B40C-FB751B9D05BA}"/>
              </a:ext>
            </a:extLst>
          </p:cNvPr>
          <p:cNvSpPr>
            <a:spLocks noGrp="1"/>
          </p:cNvSpPr>
          <p:nvPr>
            <p:ph type="ctrTitle"/>
          </p:nvPr>
        </p:nvSpPr>
        <p:spPr>
          <a:xfrm>
            <a:off x="599224" y="1600200"/>
            <a:ext cx="10993549" cy="1251983"/>
          </a:xfrm>
        </p:spPr>
        <p:txBody>
          <a:bodyPr>
            <a:noAutofit/>
          </a:bodyPr>
          <a:lstStyle/>
          <a:p>
            <a:r>
              <a:rPr lang="en-US" sz="2800" dirty="0"/>
              <a:t>Accommodation and Compliance webcast Series:</a:t>
            </a:r>
            <a:br>
              <a:rPr lang="en-US" sz="2800" dirty="0"/>
            </a:br>
            <a:r>
              <a:rPr lang="en-US" sz="2800" dirty="0"/>
              <a:t>ADA Update 2023 </a:t>
            </a:r>
            <a:endParaRPr lang="en-US" sz="2600" dirty="0"/>
          </a:p>
        </p:txBody>
      </p:sp>
      <p:sp>
        <p:nvSpPr>
          <p:cNvPr id="5" name="Subtitle 4">
            <a:extLst>
              <a:ext uri="{FF2B5EF4-FFF2-40B4-BE49-F238E27FC236}">
                <a16:creationId xmlns:a16="http://schemas.microsoft.com/office/drawing/2014/main" id="{FFC3B4BC-B6FE-45F9-ADE7-8752ACF9CE18}"/>
              </a:ext>
            </a:extLst>
          </p:cNvPr>
          <p:cNvSpPr>
            <a:spLocks noGrp="1"/>
          </p:cNvSpPr>
          <p:nvPr>
            <p:ph type="subTitle" idx="1"/>
          </p:nvPr>
        </p:nvSpPr>
        <p:spPr>
          <a:xfrm>
            <a:off x="599227" y="3343084"/>
            <a:ext cx="10993546" cy="1914716"/>
          </a:xfrm>
        </p:spPr>
        <p:txBody>
          <a:bodyPr>
            <a:noAutofit/>
          </a:bodyPr>
          <a:lstStyle/>
          <a:p>
            <a:r>
              <a:rPr lang="en-US" sz="2800" cap="none" dirty="0">
                <a:solidFill>
                  <a:schemeClr val="bg1"/>
                </a:solidFill>
                <a:latin typeface="Arial Nova" panose="020B0504020202020204" pitchFamily="34" charset="0"/>
              </a:rPr>
              <a:t>Practical Strategies for Handling ADA Accommodation Challenges</a:t>
            </a:r>
          </a:p>
          <a:p>
            <a:r>
              <a:rPr lang="en-US" sz="1800" cap="none" dirty="0">
                <a:solidFill>
                  <a:schemeClr val="bg1"/>
                </a:solidFill>
                <a:latin typeface="Arial Nova" panose="020B0504020202020204" pitchFamily="34" charset="0"/>
              </a:rPr>
              <a:t>Jeanne Goldberg, Attorney Advisor, Office of General Counsel, </a:t>
            </a:r>
            <a:br>
              <a:rPr lang="en-US" sz="1800" cap="none" dirty="0">
                <a:solidFill>
                  <a:schemeClr val="bg1"/>
                </a:solidFill>
                <a:latin typeface="Arial Nova" panose="020B0504020202020204" pitchFamily="34" charset="0"/>
              </a:rPr>
            </a:br>
            <a:r>
              <a:rPr lang="en-US" sz="1800" cap="none" dirty="0">
                <a:solidFill>
                  <a:schemeClr val="bg1"/>
                </a:solidFill>
                <a:latin typeface="Arial Nova" panose="020B0504020202020204" pitchFamily="34" charset="0"/>
              </a:rPr>
              <a:t>U.S. Equal Employment Opportunity Commission (EEOC)</a:t>
            </a:r>
          </a:p>
          <a:p>
            <a:r>
              <a:rPr lang="en-US" sz="1800" cap="none" dirty="0">
                <a:solidFill>
                  <a:schemeClr val="bg1"/>
                </a:solidFill>
                <a:latin typeface="Arial Nova" panose="020B0504020202020204" pitchFamily="34" charset="0"/>
              </a:rPr>
              <a:t>Tracie DeFreitas, Director of Training, Services, and Outreach, </a:t>
            </a:r>
            <a:br>
              <a:rPr lang="en-US" sz="1800" cap="none" dirty="0">
                <a:solidFill>
                  <a:schemeClr val="bg1"/>
                </a:solidFill>
                <a:latin typeface="Arial Nova" panose="020B0504020202020204" pitchFamily="34" charset="0"/>
              </a:rPr>
            </a:br>
            <a:r>
              <a:rPr lang="en-US" sz="1800" cap="none" dirty="0">
                <a:solidFill>
                  <a:schemeClr val="bg1"/>
                </a:solidFill>
                <a:latin typeface="Arial Nova" panose="020B0504020202020204" pitchFamily="34" charset="0"/>
              </a:rPr>
              <a:t>Job Accommodation Network (JAN)</a:t>
            </a:r>
          </a:p>
          <a:p>
            <a:endParaRPr lang="en-US" dirty="0">
              <a:solidFill>
                <a:schemeClr val="bg1"/>
              </a:solidFill>
              <a:latin typeface="Arial Nova" panose="020B0504020202020204" pitchFamily="34" charset="0"/>
            </a:endParaRPr>
          </a:p>
        </p:txBody>
      </p:sp>
      <p:sp>
        <p:nvSpPr>
          <p:cNvPr id="4" name="Footer Placeholder 4">
            <a:extLst>
              <a:ext uri="{FF2B5EF4-FFF2-40B4-BE49-F238E27FC236}">
                <a16:creationId xmlns:a16="http://schemas.microsoft.com/office/drawing/2014/main" id="{D93171B2-D45F-4DFC-9FB7-98277A3A31CB}"/>
              </a:ext>
            </a:extLst>
          </p:cNvPr>
          <p:cNvSpPr>
            <a:spLocks noGrp="1"/>
          </p:cNvSpPr>
          <p:nvPr>
            <p:ph type="ftr" sz="quarter" idx="11"/>
          </p:nvPr>
        </p:nvSpPr>
        <p:spPr>
          <a:xfrm>
            <a:off x="1257586" y="5922965"/>
            <a:ext cx="9210508"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 service of the U.S. Department of Labor’s Office of Disability Employment Policy/ODEP.</a:t>
            </a:r>
            <a:endParaRPr kumimoji="0" lang="en-US" sz="16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70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lang="en-US" dirty="0"/>
              <a:t>REQUESTS FOR MEDICAL INFORMATION:  take-aways (2)</a:t>
            </a:r>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2" y="2012996"/>
            <a:ext cx="11029615" cy="3954780"/>
          </a:xfrm>
        </p:spPr>
        <p:txBody>
          <a:bodyPr>
            <a:noAutofit/>
          </a:bodyPr>
          <a:lstStyle/>
          <a:p>
            <a:pPr>
              <a:buClr>
                <a:srgbClr val="1A3260"/>
              </a:buClr>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Incomplete or unclear medical information received? </a:t>
            </a:r>
          </a:p>
          <a:p>
            <a:pPr lvl="1">
              <a:buClr>
                <a:srgbClr val="1A3260"/>
              </a:buClr>
              <a:defRPr/>
            </a:pP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Explain to employee what additional information/clarification is needed </a:t>
            </a:r>
            <a:b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and allow opportunity to provide it, or contact provider directly </a:t>
            </a:r>
          </a:p>
          <a:p>
            <a:pPr marL="306000" marR="0" lvl="0" indent="-306000" algn="l" defTabSz="457200" rtl="0" eaLnBrk="1" fontAlgn="auto" latinLnBrk="0" hangingPunct="1">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rPr>
              <a:t>Is extending deadline feasible?</a:t>
            </a:r>
          </a:p>
          <a:p>
            <a:pPr lvl="1">
              <a:buClr>
                <a:srgbClr val="1A3260"/>
              </a:buClr>
              <a:defRPr/>
            </a:pP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rPr>
              <a:t>Document dates, communications/efforts to obtain information, and any interim accommodations provided</a:t>
            </a:r>
          </a:p>
          <a:p>
            <a:pPr>
              <a:buClr>
                <a:srgbClr val="1A3260"/>
              </a:buClr>
              <a:defRPr/>
            </a:pPr>
            <a:r>
              <a:rPr lang="en-US" sz="2400" dirty="0">
                <a:solidFill>
                  <a:srgbClr val="002060"/>
                </a:solidFill>
              </a:rPr>
              <a:t>Consider forgoing documentation; not required for employer to choose </a:t>
            </a:r>
            <a:br>
              <a:rPr lang="en-US" sz="2400" dirty="0">
                <a:solidFill>
                  <a:srgbClr val="002060"/>
                </a:solidFill>
              </a:rPr>
            </a:br>
            <a:r>
              <a:rPr lang="en-US" sz="2400" dirty="0">
                <a:solidFill>
                  <a:srgbClr val="002060"/>
                </a:solidFill>
              </a:rPr>
              <a:t>to provide accommodation</a:t>
            </a:r>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3" name="Picture 2">
            <a:extLst>
              <a:ext uri="{FF2B5EF4-FFF2-40B4-BE49-F238E27FC236}">
                <a16:creationId xmlns:a16="http://schemas.microsoft.com/office/drawing/2014/main" id="{0B4A9A72-B8C6-5D01-FEA4-4B8E142D11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46406" y="2019730"/>
            <a:ext cx="2603218" cy="1737511"/>
          </a:xfrm>
          <a:prstGeom prst="rect">
            <a:avLst/>
          </a:prstGeom>
        </p:spPr>
      </p:pic>
    </p:spTree>
    <p:extLst>
      <p:ext uri="{BB962C8B-B14F-4D97-AF65-F5344CB8AC3E}">
        <p14:creationId xmlns:p14="http://schemas.microsoft.com/office/powerpoint/2010/main" val="128363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2ACB-3D48-237D-4ED9-15AFA68A8622}"/>
              </a:ext>
            </a:extLst>
          </p:cNvPr>
          <p:cNvSpPr>
            <a:spLocks noGrp="1"/>
          </p:cNvSpPr>
          <p:nvPr>
            <p:ph type="title"/>
          </p:nvPr>
        </p:nvSpPr>
        <p:spPr/>
        <p:txBody>
          <a:bodyPr/>
          <a:lstStyle/>
          <a:p>
            <a:r>
              <a:rPr lang="en-US" dirty="0"/>
              <a:t>Medical Inquiry Resources</a:t>
            </a:r>
          </a:p>
        </p:txBody>
      </p:sp>
      <p:sp>
        <p:nvSpPr>
          <p:cNvPr id="3" name="Content Placeholder 2">
            <a:extLst>
              <a:ext uri="{FF2B5EF4-FFF2-40B4-BE49-F238E27FC236}">
                <a16:creationId xmlns:a16="http://schemas.microsoft.com/office/drawing/2014/main" id="{DF25417D-940C-077D-065E-FDD2C4327936}"/>
              </a:ext>
            </a:extLst>
          </p:cNvPr>
          <p:cNvSpPr>
            <a:spLocks noGrp="1"/>
          </p:cNvSpPr>
          <p:nvPr>
            <p:ph idx="1"/>
          </p:nvPr>
        </p:nvSpPr>
        <p:spPr/>
        <p:txBody>
          <a:bodyPr>
            <a:noAutofit/>
          </a:bodyPr>
          <a:lstStyle/>
          <a:p>
            <a:pPr marL="306000" marR="0" lvl="0" indent="-30600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Enforcement Guidance on Disability-Related Inquiries and Medical Examinations of Employees Under the ADA</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rPr>
              <a:t> (EEOC)</a:t>
            </a:r>
          </a:p>
          <a:p>
            <a:pPr>
              <a:spcAft>
                <a:spcPts val="1200"/>
              </a:spcAft>
              <a:buClr>
                <a:srgbClr val="1A3260"/>
              </a:buClr>
              <a:defRPr/>
            </a:pPr>
            <a:r>
              <a:rPr kumimoji="0" lang="en-US" sz="2400" b="0" i="0" u="none" strike="noStrike" kern="1200" cap="none" spc="0" normalizeH="0" baseline="0" noProof="0" dirty="0">
                <a:ln>
                  <a:noFill/>
                </a:ln>
                <a:solidFill>
                  <a:srgbClr val="0070C0"/>
                </a:solidFill>
                <a:effectLst/>
                <a:uLnTx/>
                <a:uFillTx/>
                <a:hlinkClick r:id="rId4">
                  <a:extLst>
                    <a:ext uri="{A12FA001-AC4F-418D-AE19-62706E023703}">
                      <ahyp:hlinkClr xmlns:ahyp="http://schemas.microsoft.com/office/drawing/2018/hyperlinkcolor" val="tx"/>
                    </a:ext>
                  </a:extLst>
                </a:hlinkClick>
              </a:rPr>
              <a:t>Accommodation and Compliance Series: Medical Exams and Inquiries</a:t>
            </a:r>
            <a:endParaRPr kumimoji="0" lang="en-US" sz="2400" b="0" i="0" u="none" strike="noStrike" kern="1200" cap="none" spc="0" normalizeH="0" baseline="0" noProof="0" dirty="0">
              <a:ln>
                <a:noFill/>
              </a:ln>
              <a:solidFill>
                <a:srgbClr val="0070C0"/>
              </a:solidFill>
              <a:effectLst/>
              <a:uLnTx/>
              <a:uFillTx/>
            </a:endParaRPr>
          </a:p>
          <a:p>
            <a:pPr>
              <a:spcAft>
                <a:spcPts val="1200"/>
              </a:spcAft>
              <a:buClr>
                <a:srgbClr val="1A3260"/>
              </a:buClr>
              <a:defRPr/>
            </a:pPr>
            <a:r>
              <a:rPr kumimoji="0" lang="en-US" sz="2400" b="0" i="0" u="none" strike="noStrike" kern="1200" cap="none" spc="0" normalizeH="0" baseline="0" noProof="0" dirty="0">
                <a:ln>
                  <a:noFill/>
                </a:ln>
                <a:solidFill>
                  <a:srgbClr val="0070C0"/>
                </a:solidFill>
                <a:effectLst/>
                <a:uLnTx/>
                <a:uFillTx/>
                <a:hlinkClick r:id="rId5">
                  <a:extLst>
                    <a:ext uri="{A12FA001-AC4F-418D-AE19-62706E023703}">
                      <ahyp:hlinkClr xmlns:ahyp="http://schemas.microsoft.com/office/drawing/2018/hyperlinkcolor" val="tx"/>
                    </a:ext>
                  </a:extLst>
                </a:hlinkClick>
              </a:rPr>
              <a:t>Medical Documentation: Think About What is Needed and Stop There!</a:t>
            </a:r>
            <a:endParaRPr kumimoji="0" lang="en-US" sz="2400" b="0" i="0" u="none" strike="noStrike" kern="1200" cap="none" spc="0" normalizeH="0" baseline="0" noProof="0" dirty="0">
              <a:ln>
                <a:noFill/>
              </a:ln>
              <a:solidFill>
                <a:srgbClr val="0070C0"/>
              </a:solidFill>
              <a:effectLst/>
              <a:uLnTx/>
              <a:uFillTx/>
            </a:endParaRPr>
          </a:p>
          <a:p>
            <a:pPr>
              <a:spcAft>
                <a:spcPts val="1200"/>
              </a:spcAft>
              <a:buClr>
                <a:srgbClr val="1A3260"/>
              </a:buClr>
              <a:defRPr/>
            </a:pPr>
            <a:r>
              <a:rPr kumimoji="0" lang="en-US" sz="2400" b="0" i="0" u="none" strike="noStrike" kern="1200" cap="none" spc="0" normalizeH="0" baseline="0" noProof="0" dirty="0">
                <a:ln>
                  <a:noFill/>
                </a:ln>
                <a:solidFill>
                  <a:srgbClr val="0070C0"/>
                </a:solidFill>
                <a:effectLst/>
                <a:uLnTx/>
                <a:uFillTx/>
                <a:hlinkClick r:id="rId6">
                  <a:extLst>
                    <a:ext uri="{A12FA001-AC4F-418D-AE19-62706E023703}">
                      <ahyp:hlinkClr xmlns:ahyp="http://schemas.microsoft.com/office/drawing/2018/hyperlinkcolor" val="tx"/>
                    </a:ext>
                  </a:extLst>
                </a:hlinkClick>
              </a:rPr>
              <a:t>Sample Medical Inquiry in Response to an Accommodation Request</a:t>
            </a:r>
            <a:endParaRPr kumimoji="0" lang="en-US" sz="2400" b="0" i="0" u="none" strike="noStrike" kern="1200" cap="none" spc="0" normalizeH="0" baseline="0" noProof="0" dirty="0">
              <a:ln>
                <a:noFill/>
              </a:ln>
              <a:solidFill>
                <a:srgbClr val="0070C0"/>
              </a:solidFill>
              <a:effectLst/>
              <a:uLnTx/>
              <a:uFillTx/>
            </a:endParaRPr>
          </a:p>
          <a:p>
            <a:pPr>
              <a:spcAft>
                <a:spcPts val="1200"/>
              </a:spcAft>
              <a:buClr>
                <a:srgbClr val="1A3260"/>
              </a:buClr>
              <a:defRPr/>
            </a:pPr>
            <a:r>
              <a:rPr kumimoji="0" lang="en-US" sz="2400" b="0" i="0" u="none" strike="noStrike" kern="1200" cap="none" spc="0" normalizeH="0" baseline="0" noProof="0" dirty="0">
                <a:ln>
                  <a:noFill/>
                </a:ln>
                <a:solidFill>
                  <a:srgbClr val="0070C0"/>
                </a:solidFill>
                <a:effectLst/>
                <a:uLnTx/>
                <a:uFillTx/>
                <a:hlinkClick r:id="rId7">
                  <a:extLst>
                    <a:ext uri="{A12FA001-AC4F-418D-AE19-62706E023703}">
                      <ahyp:hlinkClr xmlns:ahyp="http://schemas.microsoft.com/office/drawing/2018/hyperlinkcolor" val="tx"/>
                    </a:ext>
                  </a:extLst>
                </a:hlinkClick>
              </a:rPr>
              <a:t>Avoiding “The Waiting Place” After Requesting Medical Information</a:t>
            </a:r>
            <a:endParaRPr lang="en-US" sz="2400" dirty="0">
              <a:solidFill>
                <a:srgbClr val="0070C0"/>
              </a:solidFill>
            </a:endParaRPr>
          </a:p>
          <a:p>
            <a:pPr>
              <a:spcAft>
                <a:spcPts val="1200"/>
              </a:spcAft>
              <a:buClr>
                <a:srgbClr val="1A3260"/>
              </a:buClr>
              <a:defRPr/>
            </a:pPr>
            <a:r>
              <a:rPr kumimoji="0" lang="en-US" sz="2400" b="0" i="0" u="sng" strike="noStrike" kern="1200" cap="none" spc="0" normalizeH="0" baseline="0" noProof="0" dirty="0">
                <a:ln>
                  <a:noFill/>
                </a:ln>
                <a:solidFill>
                  <a:srgbClr val="0070C0"/>
                </a:solidFill>
                <a:effectLst/>
                <a:uLnTx/>
                <a:uFillTx/>
                <a:hlinkClick r:id="rId8">
                  <a:extLst>
                    <a:ext uri="{A12FA001-AC4F-418D-AE19-62706E023703}">
                      <ahyp:hlinkClr xmlns:ahyp="http://schemas.microsoft.com/office/drawing/2018/hyperlinkcolor" val="tx"/>
                    </a:ext>
                  </a:extLst>
                </a:hlinkClick>
              </a:rPr>
              <a:t>JAN Training Video: Medical Information and the Interactive Process</a:t>
            </a:r>
            <a:endParaRPr kumimoji="0" lang="en-US" sz="2400" b="0" i="0" u="sng" strike="noStrike" kern="1200" cap="none" spc="0" normalizeH="0" baseline="0" noProof="0" dirty="0">
              <a:ln>
                <a:noFill/>
              </a:ln>
              <a:solidFill>
                <a:srgbClr val="0070C0"/>
              </a:solidFill>
              <a:effectLst/>
              <a:uLnTx/>
              <a:uFillTx/>
            </a:endParaRPr>
          </a:p>
        </p:txBody>
      </p:sp>
      <p:sp>
        <p:nvSpPr>
          <p:cNvPr id="5" name="Slide Number Placeholder 3">
            <a:extLst>
              <a:ext uri="{FF2B5EF4-FFF2-40B4-BE49-F238E27FC236}">
                <a16:creationId xmlns:a16="http://schemas.microsoft.com/office/drawing/2014/main" id="{F6F9183B-98F0-3522-D968-1F8DE8C44E23}"/>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03475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3E879B4-E152-B96A-433D-12347BB39B27}"/>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t="23391" r="9091"/>
          <a:stretch/>
        </p:blipFill>
        <p:spPr>
          <a:xfrm>
            <a:off x="20" y="10"/>
            <a:ext cx="12191980" cy="6857990"/>
          </a:xfrm>
          <a:prstGeom prst="rect">
            <a:avLst/>
          </a:prstGeom>
        </p:spPr>
      </p:pic>
      <p:grpSp>
        <p:nvGrpSpPr>
          <p:cNvPr id="20" name="Group 19">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D2270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D2270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D22704"/>
            </a:solidFill>
            <a:ln>
              <a:noFill/>
            </a:ln>
            <a:effectLst/>
          </p:spPr>
          <p:style>
            <a:lnRef idx="1">
              <a:schemeClr val="accent1"/>
            </a:lnRef>
            <a:fillRef idx="3">
              <a:schemeClr val="accent1"/>
            </a:fillRef>
            <a:effectRef idx="2">
              <a:schemeClr val="accent1"/>
            </a:effectRef>
            <a:fontRef idx="minor">
              <a:schemeClr val="lt1"/>
            </a:fontRef>
          </p:style>
        </p:sp>
      </p:grpSp>
      <p:sp>
        <p:nvSpPr>
          <p:cNvPr id="25" name="Rectangle 24">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DED3F47-1224-4139-B2D0-5222ECB429A2}"/>
              </a:ext>
            </a:extLst>
          </p:cNvPr>
          <p:cNvSpPr>
            <a:spLocks noGrp="1"/>
          </p:cNvSpPr>
          <p:nvPr>
            <p:ph type="title"/>
          </p:nvPr>
        </p:nvSpPr>
        <p:spPr>
          <a:xfrm>
            <a:off x="581191" y="4572000"/>
            <a:ext cx="10993549" cy="895244"/>
          </a:xfrm>
        </p:spPr>
        <p:txBody>
          <a:bodyPr vert="horz" lIns="91440" tIns="45720" rIns="91440" bIns="45720" rtlCol="0" anchor="b">
            <a:normAutofit/>
          </a:bodyPr>
          <a:lstStyle/>
          <a:p>
            <a:r>
              <a:rPr lang="en-US" sz="4000">
                <a:solidFill>
                  <a:schemeClr val="bg1"/>
                </a:solidFill>
              </a:rPr>
              <a:t>Selection of accommodation</a:t>
            </a:r>
          </a:p>
        </p:txBody>
      </p:sp>
      <p:sp>
        <p:nvSpPr>
          <p:cNvPr id="4" name="Slide Number Placeholder 3">
            <a:extLst>
              <a:ext uri="{FF2B5EF4-FFF2-40B4-BE49-F238E27FC236}">
                <a16:creationId xmlns:a16="http://schemas.microsoft.com/office/drawing/2014/main" id="{3FD6CEA9-9253-4559-8F13-1BC618E6B3A6}"/>
              </a:ext>
            </a:extLst>
          </p:cNvPr>
          <p:cNvSpPr>
            <a:spLocks noGrp="1"/>
          </p:cNvSpPr>
          <p:nvPr>
            <p:ph type="sldNum" sz="quarter" idx="12"/>
          </p:nvPr>
        </p:nvSpPr>
        <p:spPr>
          <a:xfrm>
            <a:off x="10558300" y="5932073"/>
            <a:ext cx="101644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57F1E4F-1CFF-5643-939E-217C01CDF565}" type="slidenum">
              <a:rPr kumimoji="0" lang="en-US" sz="1600" b="0" i="0" u="none" strike="noStrike" cap="none" spc="0" normalizeH="0" baseline="0" noProof="0" smtClean="0">
                <a:ln>
                  <a:noFill/>
                </a:ln>
                <a:solidFill>
                  <a:schemeClr val="bg1"/>
                </a:solidFill>
                <a:effectLst/>
                <a:uLnTx/>
                <a:uFillTx/>
                <a:latin typeface="Arial Nova" panose="020B0504020202020204" pitchFamily="34" charset="0"/>
              </a:rPr>
              <a:pPr marR="0" lvl="0" indent="0" fontAlgn="auto">
                <a:spcBef>
                  <a:spcPts val="0"/>
                </a:spcBef>
                <a:spcAft>
                  <a:spcPts val="600"/>
                </a:spcAft>
                <a:buClrTx/>
                <a:buSzTx/>
                <a:buFontTx/>
                <a:buNone/>
                <a:tabLst/>
                <a:defRPr/>
              </a:pPr>
              <a:t>12</a:t>
            </a:fld>
            <a:endParaRPr kumimoji="0" lang="en-US" sz="1600" b="0" i="0" u="none" strike="noStrike" cap="none" spc="0" normalizeH="0" baseline="0" noProof="0" dirty="0">
              <a:ln>
                <a:noFill/>
              </a:ln>
              <a:solidFill>
                <a:schemeClr val="bg1"/>
              </a:solidFill>
              <a:effectLst/>
              <a:uLnTx/>
              <a:uFillTx/>
              <a:latin typeface="Arial Nova" panose="020B0504020202020204" pitchFamily="34" charset="0"/>
            </a:endParaRPr>
          </a:p>
        </p:txBody>
      </p:sp>
    </p:spTree>
    <p:extLst>
      <p:ext uri="{BB962C8B-B14F-4D97-AF65-F5344CB8AC3E}">
        <p14:creationId xmlns:p14="http://schemas.microsoft.com/office/powerpoint/2010/main" val="2948755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lang="en-US" cap="none" dirty="0"/>
              <a:t>SELECTION OF ACCOMMODATION:  COMMON SCENARIOS</a:t>
            </a:r>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2" y="2104436"/>
            <a:ext cx="11029615" cy="3678303"/>
          </a:xfrm>
        </p:spPr>
        <p:txBody>
          <a:bodyPr>
            <a:noAutofit/>
          </a:bodyPr>
          <a:lstStyle/>
          <a:p>
            <a:pPr marL="306000" marR="0" lvl="0" indent="-306000" algn="l" defTabSz="914400" rtl="0" eaLnBrk="0" fontAlgn="base" latinLnBrk="0" hangingPunct="0">
              <a:spcBef>
                <a:spcPct val="20000"/>
              </a:spcBef>
              <a:spcAft>
                <a:spcPts val="600"/>
              </a:spcAft>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Employer neglects to consult outside sources even though employee has not proposed particular accommodation and employer unfamiliar with possibilities</a:t>
            </a:r>
          </a:p>
          <a:p>
            <a:pPr marL="306000" marR="0" lvl="0" indent="-306000" algn="l" defTabSz="914400" rtl="0" eaLnBrk="0" fontAlgn="base" latinLnBrk="0" hangingPunct="0">
              <a:spcBef>
                <a:spcPct val="20000"/>
              </a:spcBef>
              <a:spcAft>
                <a:spcPts val="600"/>
              </a:spcAft>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Employer fails to communicate with employee about why considering or offering a different accommodation than what was requested</a:t>
            </a:r>
          </a:p>
          <a:p>
            <a:pPr defTabSz="914400" eaLnBrk="0" fontAlgn="base" hangingPunct="0">
              <a:spcAft>
                <a:spcPts val="1200"/>
              </a:spcAft>
              <a:buClrTx/>
              <a:buSzTx/>
              <a:defRPr/>
            </a:pPr>
            <a:r>
              <a:rPr kumimoji="0" lang="en-US" sz="2400" b="0" i="0" u="none" strike="noStrike" kern="1200" cap="none" spc="0" normalizeH="0" baseline="0" noProof="0" dirty="0">
                <a:ln>
                  <a:noFill/>
                </a:ln>
                <a:solidFill>
                  <a:srgbClr val="002C5F"/>
                </a:solidFill>
                <a:effectLst/>
                <a:uLnTx/>
                <a:uFillTx/>
              </a:rPr>
              <a:t>Employer about to end interactive process without providing an accommodation</a:t>
            </a:r>
          </a:p>
          <a:p>
            <a:pPr defTabSz="914400" eaLnBrk="0" fontAlgn="base" hangingPunct="0">
              <a:spcAft>
                <a:spcPts val="1200"/>
              </a:spcAft>
              <a:buClrTx/>
              <a:buSzTx/>
              <a:defRPr/>
            </a:pPr>
            <a:r>
              <a:rPr kumimoji="0" lang="en-US" sz="2400" b="0" i="0" u="none" strike="noStrike" kern="1200" cap="none" spc="0" normalizeH="0" baseline="0" noProof="0" dirty="0">
                <a:ln>
                  <a:noFill/>
                </a:ln>
                <a:solidFill>
                  <a:srgbClr val="002C5F"/>
                </a:solidFill>
                <a:effectLst/>
                <a:uLnTx/>
                <a:uFillTx/>
              </a:rPr>
              <a:t>Employee refuses accommodation offered by employer</a:t>
            </a:r>
            <a:endParaRPr lang="en-US" sz="2400" dirty="0">
              <a:solidFill>
                <a:srgbClr val="0070C0"/>
              </a:solidFill>
            </a:endParaRPr>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38514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kumimoji="0" lang="en-US" b="0" i="0" u="none" strike="noStrike" kern="1200" cap="all" spc="0" normalizeH="0" baseline="0" noProof="0">
                <a:ln>
                  <a:noFill/>
                </a:ln>
                <a:effectLst/>
                <a:uLnTx/>
                <a:uFillTx/>
                <a:latin typeface="Gill Sans MT" panose="020B0502020104020203"/>
                <a:ea typeface="+mj-ea"/>
                <a:cs typeface="+mj-cs"/>
              </a:rPr>
              <a:t>Selection of accommodation:  key legal points</a:t>
            </a:r>
            <a:endParaRPr lang="en-US" cap="none" dirty="0"/>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2" y="2039142"/>
            <a:ext cx="11029615" cy="3495887"/>
          </a:xfrm>
        </p:spPr>
        <p:txBody>
          <a:bodyPr>
            <a:normAutofit/>
          </a:bodyPr>
          <a:lstStyle/>
          <a:p>
            <a:pPr marL="306000" marR="0" lvl="0" indent="-306000" defTabSz="914400" rtl="0" eaLnBrk="0" fontAlgn="base" latinLnBrk="0" hangingPunct="0">
              <a:spcBef>
                <a:spcPct val="20000"/>
              </a:spcBef>
              <a:spcAft>
                <a:spcPts val="1200"/>
              </a:spcAft>
              <a:buClrTx/>
              <a:buSzTx/>
              <a:buFont typeface="Wingdings 2" panose="05020102010507070707" pitchFamily="18" charset="2"/>
              <a:buChar char=""/>
              <a:tabLst/>
              <a:defRPr/>
            </a:pPr>
            <a:r>
              <a:rPr kumimoji="0" lang="en-US" sz="2400" b="0" i="0" u="none" strike="noStrike" kern="1200" cap="none" spc="0" normalizeH="0" baseline="0" noProof="0" dirty="0">
                <a:ln>
                  <a:noFill/>
                </a:ln>
                <a:effectLst/>
                <a:uLnTx/>
                <a:uFillTx/>
              </a:rPr>
              <a:t>Employer has obligation to provide reasonable accommodation </a:t>
            </a:r>
            <a:br>
              <a:rPr kumimoji="0" lang="en-US" sz="2400" b="0" i="0" u="none" strike="noStrike" kern="1200" cap="none" spc="0" normalizeH="0" baseline="0" noProof="0" dirty="0">
                <a:ln>
                  <a:noFill/>
                </a:ln>
                <a:effectLst/>
                <a:uLnTx/>
                <a:uFillTx/>
              </a:rPr>
            </a:br>
            <a:r>
              <a:rPr kumimoji="0" lang="en-US" sz="2400" b="0" i="0" u="none" strike="noStrike" kern="1200" cap="none" spc="0" normalizeH="0" baseline="0" noProof="0" dirty="0">
                <a:ln>
                  <a:noFill/>
                </a:ln>
                <a:effectLst/>
                <a:uLnTx/>
                <a:uFillTx/>
              </a:rPr>
              <a:t>absent undue hardship even if requestor is only able to identify </a:t>
            </a:r>
            <a:br>
              <a:rPr kumimoji="0" lang="en-US" sz="2400" b="0" i="0" u="none" strike="noStrike" kern="1200" cap="none" spc="0" normalizeH="0" baseline="0" noProof="0" dirty="0">
                <a:ln>
                  <a:noFill/>
                </a:ln>
                <a:effectLst/>
                <a:uLnTx/>
                <a:uFillTx/>
              </a:rPr>
            </a:br>
            <a:r>
              <a:rPr kumimoji="0" lang="en-US" sz="2400" b="0" i="0" u="none" strike="noStrike" kern="1200" cap="none" spc="0" normalizeH="0" baseline="0" noProof="0" dirty="0">
                <a:ln>
                  <a:noFill/>
                </a:ln>
                <a:effectLst/>
                <a:uLnTx/>
                <a:uFillTx/>
              </a:rPr>
              <a:t>the disability-related need but not a solution</a:t>
            </a:r>
          </a:p>
          <a:p>
            <a:pPr marL="306000" marR="0" lvl="0" indent="-306000" defTabSz="914400" rtl="0" eaLnBrk="0" fontAlgn="base" latinLnBrk="0" hangingPunct="0">
              <a:spcBef>
                <a:spcPct val="20000"/>
              </a:spcBef>
              <a:spcAft>
                <a:spcPts val="1200"/>
              </a:spcAft>
              <a:buClrTx/>
              <a:buSzTx/>
              <a:buFont typeface="Wingdings 2" panose="05020102010507070707" pitchFamily="18" charset="2"/>
              <a:buChar char=""/>
              <a:tabLst/>
              <a:defRPr/>
            </a:pPr>
            <a:r>
              <a:rPr kumimoji="0" lang="en-US" sz="2400" b="0" i="0" u="none" strike="noStrike" kern="1200" cap="none" spc="0" normalizeH="0" baseline="0" noProof="0" dirty="0">
                <a:ln>
                  <a:noFill/>
                </a:ln>
                <a:effectLst/>
                <a:uLnTx/>
                <a:uFillTx/>
              </a:rPr>
              <a:t>If employee requested specific accommodation that is not feasible </a:t>
            </a:r>
            <a:br>
              <a:rPr kumimoji="0" lang="en-US" sz="2400" b="0" i="0" u="none" strike="noStrike" kern="1200" cap="none" spc="0" normalizeH="0" baseline="0" noProof="0" dirty="0">
                <a:ln>
                  <a:noFill/>
                </a:ln>
                <a:effectLst/>
                <a:uLnTx/>
                <a:uFillTx/>
              </a:rPr>
            </a:br>
            <a:r>
              <a:rPr kumimoji="0" lang="en-US" sz="2400" b="0" i="0" u="none" strike="noStrike" kern="1200" cap="none" spc="0" normalizeH="0" baseline="0" noProof="0" dirty="0">
                <a:ln>
                  <a:noFill/>
                </a:ln>
                <a:effectLst/>
                <a:uLnTx/>
                <a:uFillTx/>
              </a:rPr>
              <a:t>or would pose an undue hardship, employer must provide alternative reasonable accommodation if available</a:t>
            </a:r>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Arial Nova" panose="020B0504020202020204" pitchFamily="34" charset="0"/>
                <a:ea typeface="+mn-ea"/>
                <a:cs typeface="+mn-cs"/>
              </a:rPr>
              <a:pPr marL="0" marR="0" lvl="0" indent="0" defTabSz="457200" rtl="0" eaLnBrk="1" fontAlgn="auto" latinLnBrk="0" hangingPunct="1">
                <a:spcBef>
                  <a:spcPts val="0"/>
                </a:spcBef>
                <a:spcAft>
                  <a:spcPts val="600"/>
                </a:spcAft>
                <a:buClrTx/>
                <a:buSzTx/>
                <a:buFontTx/>
                <a:buNone/>
                <a:tabLst/>
                <a:defRPr/>
              </a:pPr>
              <a:t>14</a:t>
            </a:fld>
            <a:endParaRPr kumimoji="0" lang="en-US" b="0" i="0" u="none" strike="noStrike" kern="1200" cap="none" spc="0" normalizeH="0" baseline="0" noProof="0" dirty="0">
              <a:ln>
                <a:noFill/>
              </a:ln>
              <a:effectLst/>
              <a:uLnTx/>
              <a:uFillTx/>
              <a:latin typeface="Arial Nova" panose="020B0504020202020204" pitchFamily="34" charset="0"/>
              <a:ea typeface="+mn-ea"/>
              <a:cs typeface="+mn-cs"/>
            </a:endParaRPr>
          </a:p>
        </p:txBody>
      </p:sp>
      <p:pic>
        <p:nvPicPr>
          <p:cNvPr id="3" name="Picture 2">
            <a:extLst>
              <a:ext uri="{FF2B5EF4-FFF2-40B4-BE49-F238E27FC236}">
                <a16:creationId xmlns:a16="http://schemas.microsoft.com/office/drawing/2014/main" id="{31DD3C9E-5C48-4165-A0D6-797ED3CF7A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81631" y="2012996"/>
            <a:ext cx="1767993" cy="1774090"/>
          </a:xfrm>
          <a:prstGeom prst="rect">
            <a:avLst/>
          </a:prstGeom>
        </p:spPr>
      </p:pic>
    </p:spTree>
    <p:extLst>
      <p:ext uri="{BB962C8B-B14F-4D97-AF65-F5344CB8AC3E}">
        <p14:creationId xmlns:p14="http://schemas.microsoft.com/office/powerpoint/2010/main" val="214525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Selection of accommodation:  key legal points (2)</a:t>
            </a:r>
            <a:endParaRPr lang="en-US" cap="none" dirty="0"/>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2" y="2012996"/>
            <a:ext cx="11029615" cy="3304815"/>
          </a:xfrm>
        </p:spPr>
        <p:txBody>
          <a:bodyPr>
            <a:noAutofit/>
          </a:bodyPr>
          <a:lstStyle/>
          <a:p>
            <a:pPr marL="306000" marR="0" lvl="0" indent="-306000" algn="l" defTabSz="914400" rtl="0" eaLnBrk="0" fontAlgn="base" latinLnBrk="0" hangingPunct="0">
              <a:spcBef>
                <a:spcPct val="20000"/>
              </a:spcBef>
              <a:spcAft>
                <a:spcPts val="600"/>
              </a:spcAft>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Not required to eliminate essential functions as accommodation—</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if requested, determine if there is an accommodation that </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would enable employee to perform the essential duties</a:t>
            </a:r>
          </a:p>
          <a:p>
            <a:pPr marL="306000" marR="0" lvl="0" indent="-306000" algn="l" defTabSz="914400" rtl="0" eaLnBrk="0" fontAlgn="base" latinLnBrk="0" hangingPunct="0">
              <a:spcBef>
                <a:spcPct val="20000"/>
              </a:spcBef>
              <a:spcAft>
                <a:spcPts val="600"/>
              </a:spcAft>
              <a:buClrTx/>
              <a:buSzTx/>
              <a:buFont typeface="Wingdings 2" panose="05020102010507070707" pitchFamily="18" charset="2"/>
              <a:buChar char=""/>
              <a:tabLst/>
              <a:defRPr/>
            </a:pPr>
            <a:r>
              <a:rPr lang="en-US" sz="2400" dirty="0">
                <a:solidFill>
                  <a:srgbClr val="002C5F"/>
                </a:solidFill>
              </a:rPr>
              <a:t>Explore l</a:t>
            </a:r>
            <a:r>
              <a:rPr kumimoji="0" lang="en-US" sz="2400" b="0" i="0" u="none" strike="noStrike" kern="1200" cap="none" spc="0" normalizeH="0" baseline="0" noProof="0" dirty="0" err="1">
                <a:ln>
                  <a:noFill/>
                </a:ln>
                <a:solidFill>
                  <a:srgbClr val="002C5F"/>
                </a:solidFill>
                <a:effectLst/>
                <a:uLnTx/>
                <a:uFillTx/>
              </a:rPr>
              <a:t>ast</a:t>
            </a:r>
            <a:r>
              <a:rPr kumimoji="0" lang="en-US" sz="2400" b="0" i="0" u="none" strike="noStrike" kern="1200" cap="none" spc="0" normalizeH="0" baseline="0" noProof="0" dirty="0">
                <a:ln>
                  <a:noFill/>
                </a:ln>
                <a:solidFill>
                  <a:srgbClr val="002C5F"/>
                </a:solidFill>
                <a:effectLst/>
                <a:uLnTx/>
                <a:uFillTx/>
              </a:rPr>
              <a:t> resort</a:t>
            </a:r>
            <a:r>
              <a:rPr lang="en-US" sz="2400" dirty="0">
                <a:solidFill>
                  <a:srgbClr val="002C5F"/>
                </a:solidFill>
              </a:rPr>
              <a:t>—</a:t>
            </a:r>
            <a:r>
              <a:rPr kumimoji="0" lang="en-US" sz="2400" b="0" i="0" u="none" strike="noStrike" kern="1200" cap="none" spc="0" normalizeH="0" baseline="0" noProof="0" dirty="0">
                <a:ln>
                  <a:noFill/>
                </a:ln>
                <a:solidFill>
                  <a:srgbClr val="002C5F"/>
                </a:solidFill>
                <a:effectLst/>
                <a:uLnTx/>
                <a:uFillTx/>
              </a:rPr>
              <a:t>reassignment to vacant position</a:t>
            </a:r>
          </a:p>
          <a:p>
            <a:pPr marL="306000" marR="0" lvl="0" indent="-306000" algn="l" defTabSz="914400" rtl="0" eaLnBrk="0" fontAlgn="base" latinLnBrk="0" hangingPunct="0">
              <a:spcBef>
                <a:spcPct val="20000"/>
              </a:spcBef>
              <a:spcAft>
                <a:spcPts val="600"/>
              </a:spcAft>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Employer must keep medical information confidential, including </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that employee requested/received accommodation—limited exceptions</a:t>
            </a:r>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3" name="Picture 2">
            <a:extLst>
              <a:ext uri="{FF2B5EF4-FFF2-40B4-BE49-F238E27FC236}">
                <a16:creationId xmlns:a16="http://schemas.microsoft.com/office/drawing/2014/main" id="{38A94477-21C6-95E9-AD1B-3AF412574E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81631" y="2012996"/>
            <a:ext cx="1767993" cy="1774090"/>
          </a:xfrm>
          <a:prstGeom prst="rect">
            <a:avLst/>
          </a:prstGeom>
        </p:spPr>
      </p:pic>
    </p:spTree>
    <p:extLst>
      <p:ext uri="{BB962C8B-B14F-4D97-AF65-F5344CB8AC3E}">
        <p14:creationId xmlns:p14="http://schemas.microsoft.com/office/powerpoint/2010/main" val="174244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Selection of accommodation:  key legal points (3)</a:t>
            </a:r>
            <a:endParaRPr lang="en-US" cap="none" dirty="0"/>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3" y="2287041"/>
            <a:ext cx="11029615" cy="3678303"/>
          </a:xfrm>
        </p:spPr>
        <p:txBody>
          <a:bodyPr>
            <a:noAutofit/>
          </a:bodyPr>
          <a:lstStyle/>
          <a:p>
            <a:pPr marL="306000" marR="0" lvl="0" indent="-306000" algn="l" defTabSz="914400" rtl="0" eaLnBrk="0" fontAlgn="base" latinLnBrk="0" hangingPunct="0">
              <a:lnSpc>
                <a:spcPct val="100000"/>
              </a:lnSpc>
              <a:spcBef>
                <a:spcPct val="20000"/>
              </a:spcBef>
              <a:spcAft>
                <a:spcPts val="0"/>
              </a:spcAft>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Arial" panose="020B0604020202020204" pitchFamily="34" charset="0"/>
              </a:rPr>
              <a:t>Unpack the request:  Example—disability impedes commuting to work:  </a:t>
            </a:r>
          </a:p>
          <a:p>
            <a:pPr marL="630000" marR="0" lvl="1" indent="-306000" algn="l" defTabSz="914400" rtl="0" eaLnBrk="0" fontAlgn="base" latinLnBrk="0" hangingPunct="0">
              <a:lnSpc>
                <a:spcPct val="100000"/>
              </a:lnSpc>
              <a:spcBef>
                <a:spcPct val="20000"/>
              </a:spcBef>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Arial" panose="020B0604020202020204" pitchFamily="34" charset="0"/>
              </a:rPr>
              <a:t>No responsibility to transport employee, but explore reasonable accommodations to address the standing, sitting, vision, or </a:t>
            </a:r>
            <a:b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Arial" panose="020B0604020202020204" pitchFamily="34" charset="0"/>
              </a:rPr>
              <a:t>other barrier (e.g., schedule change, telework, other) </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rPr>
              <a:t>Employer has discretion to choose among effective accommodations</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rPr>
              <a:t>Want to know if alternative accommodation would be effective given employee’s disability needs/limitations?  </a:t>
            </a:r>
          </a:p>
          <a:p>
            <a:pPr marL="630000" marR="0" lvl="1"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rPr>
              <a:t>May ask employee and/or healthcare provider whether the alternative accommodation would meet needs</a:t>
            </a:r>
          </a:p>
          <a:p>
            <a:pPr marL="324000" marR="0" lvl="1" indent="0" algn="l" defTabSz="914400" rtl="0" eaLnBrk="0" fontAlgn="base" latinLnBrk="0" hangingPunct="0">
              <a:lnSpc>
                <a:spcPct val="100000"/>
              </a:lnSpc>
              <a:spcBef>
                <a:spcPct val="20000"/>
              </a:spcBef>
              <a:spcAft>
                <a:spcPts val="0"/>
              </a:spcAft>
              <a:buClrTx/>
              <a:buSzTx/>
              <a:buNone/>
              <a:tabLst/>
              <a:defRPr/>
            </a:pPr>
            <a:r>
              <a:rPr kumimoji="0" lang="en-US" sz="2200" b="0" i="0" u="none" strike="noStrike" kern="1200" cap="none" spc="0" normalizeH="0" baseline="0" noProof="0" dirty="0">
                <a:ln>
                  <a:noFill/>
                </a:ln>
                <a:solidFill>
                  <a:srgbClr val="0070C0"/>
                </a:solidFill>
                <a:effectLst/>
                <a:uLnTx/>
                <a:uFillTx/>
                <a:latin typeface="Arial Nova" panose="020B0504020202020204" pitchFamily="34" charset="0"/>
                <a:hlinkClick r:id="rId3">
                  <a:extLst>
                    <a:ext uri="{A12FA001-AC4F-418D-AE19-62706E023703}">
                      <ahyp:hlinkClr xmlns:ahyp="http://schemas.microsoft.com/office/drawing/2018/hyperlinkcolor" val="tx"/>
                    </a:ext>
                  </a:extLst>
                </a:hlinkClick>
              </a:rPr>
              <a:t>Accommodations Related to Commuting </a:t>
            </a:r>
            <a:r>
              <a:rPr lang="en-US" sz="22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T</a:t>
            </a:r>
            <a:r>
              <a:rPr kumimoji="0" lang="en-US" sz="2200" b="0" i="0" u="none" strike="noStrike" kern="1200" cap="none" spc="0" normalizeH="0" baseline="0" noProof="0" dirty="0">
                <a:ln>
                  <a:noFill/>
                </a:ln>
                <a:solidFill>
                  <a:srgbClr val="0070C0"/>
                </a:solidFill>
                <a:effectLst/>
                <a:uLnTx/>
                <a:uFillTx/>
                <a:latin typeface="Arial Nova" panose="020B0504020202020204" pitchFamily="34" charset="0"/>
                <a:hlinkClick r:id="rId3">
                  <a:extLst>
                    <a:ext uri="{A12FA001-AC4F-418D-AE19-62706E023703}">
                      <ahyp:hlinkClr xmlns:ahyp="http://schemas.microsoft.com/office/drawing/2018/hyperlinkcolor" val="tx"/>
                    </a:ext>
                  </a:extLst>
                </a:hlinkClick>
              </a:rPr>
              <a:t>o and From Work </a:t>
            </a:r>
            <a:endParaRPr kumimoji="0" lang="en-US" sz="2200" b="0" i="0" u="none" strike="noStrike" kern="1200" cap="none" spc="0" normalizeH="0" baseline="0" noProof="0" dirty="0">
              <a:ln>
                <a:noFill/>
              </a:ln>
              <a:solidFill>
                <a:srgbClr val="0070C0"/>
              </a:solidFill>
              <a:effectLst/>
              <a:uLnTx/>
              <a:uFillTx/>
              <a:latin typeface="Arial Nova" panose="020B0504020202020204" pitchFamily="34" charset="0"/>
            </a:endParaRPr>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3" name="Picture 2">
            <a:extLst>
              <a:ext uri="{FF2B5EF4-FFF2-40B4-BE49-F238E27FC236}">
                <a16:creationId xmlns:a16="http://schemas.microsoft.com/office/drawing/2014/main" id="{C339953B-CA03-E573-D77F-AE46E8E0F7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319774" y="2287041"/>
            <a:ext cx="1622140" cy="1627734"/>
          </a:xfrm>
          <a:prstGeom prst="rect">
            <a:avLst/>
          </a:prstGeom>
        </p:spPr>
      </p:pic>
    </p:spTree>
    <p:extLst>
      <p:ext uri="{BB962C8B-B14F-4D97-AF65-F5344CB8AC3E}">
        <p14:creationId xmlns:p14="http://schemas.microsoft.com/office/powerpoint/2010/main" val="3216815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Selection of accommodation:  Take-Aways</a:t>
            </a:r>
            <a:endParaRPr lang="en-US" cap="none" dirty="0"/>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2" y="1953185"/>
            <a:ext cx="11029615" cy="4202659"/>
          </a:xfrm>
        </p:spPr>
        <p:txBody>
          <a:bodyPr>
            <a:noAutofit/>
          </a:bodyPr>
          <a:lstStyle/>
          <a:p>
            <a:pPr defTabSz="914400" eaLnBrk="0" fontAlgn="base" hangingPunct="0">
              <a:spcAft>
                <a:spcPts val="1200"/>
              </a:spcAft>
              <a:buClrTx/>
              <a:buSzPct val="95000"/>
              <a:defRPr/>
            </a:pPr>
            <a:r>
              <a:rPr lang="en-US" sz="2400" dirty="0">
                <a:solidFill>
                  <a:srgbClr val="002C5F"/>
                </a:solidFill>
              </a:rPr>
              <a:t>Search for solution even if employee doesn’t have a </a:t>
            </a:r>
            <a:br>
              <a:rPr lang="en-US" sz="2400" dirty="0">
                <a:solidFill>
                  <a:srgbClr val="002C5F"/>
                </a:solidFill>
              </a:rPr>
            </a:br>
            <a:r>
              <a:rPr lang="en-US" sz="2400" dirty="0">
                <a:solidFill>
                  <a:srgbClr val="002C5F"/>
                </a:solidFill>
              </a:rPr>
              <a:t>proposed accommodation</a:t>
            </a:r>
          </a:p>
          <a:p>
            <a:pPr defTabSz="914400" eaLnBrk="0" fontAlgn="base" hangingPunct="0">
              <a:spcAft>
                <a:spcPts val="1200"/>
              </a:spcAft>
              <a:buClrTx/>
              <a:buSzPct val="95000"/>
              <a:defRPr/>
            </a:pPr>
            <a:r>
              <a:rPr lang="en-US" sz="2400" dirty="0">
                <a:solidFill>
                  <a:srgbClr val="002C5F"/>
                </a:solidFill>
              </a:rPr>
              <a:t>Although employer has discretion to choose among effective accommodations, consider employee preference if reasonable</a:t>
            </a:r>
          </a:p>
          <a:p>
            <a:pPr defTabSz="914400" eaLnBrk="0" fontAlgn="base" hangingPunct="0">
              <a:spcAft>
                <a:spcPts val="1200"/>
              </a:spcAft>
              <a:buClrTx/>
              <a:buSzPct val="95000"/>
              <a:defRPr/>
            </a:pPr>
            <a:r>
              <a:rPr lang="en-US" sz="2400" dirty="0">
                <a:solidFill>
                  <a:srgbClr val="002C5F"/>
                </a:solidFill>
              </a:rPr>
              <a:t>If employee’s proposed accommodation is ruled out explain to employee </a:t>
            </a:r>
            <a:br>
              <a:rPr lang="en-US" sz="2400" dirty="0">
                <a:solidFill>
                  <a:srgbClr val="002C5F"/>
                </a:solidFill>
              </a:rPr>
            </a:br>
            <a:r>
              <a:rPr lang="en-US" sz="2400" dirty="0">
                <a:solidFill>
                  <a:srgbClr val="002C5F"/>
                </a:solidFill>
              </a:rPr>
              <a:t>why—search for and offer alternative accommodation if available absent undue hardship</a:t>
            </a:r>
          </a:p>
          <a:p>
            <a:pPr defTabSz="914400" eaLnBrk="0" fontAlgn="base" hangingPunct="0">
              <a:spcAft>
                <a:spcPts val="1200"/>
              </a:spcAft>
              <a:buClrTx/>
              <a:buSzPct val="95000"/>
              <a:defRPr/>
            </a:pPr>
            <a:r>
              <a:rPr lang="en-US" sz="2400" dirty="0">
                <a:solidFill>
                  <a:srgbClr val="002C5F"/>
                </a:solidFill>
              </a:rPr>
              <a:t>Explore reasonable accommodations to address specific issue</a:t>
            </a:r>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3" name="Picture 2">
            <a:extLst>
              <a:ext uri="{FF2B5EF4-FFF2-40B4-BE49-F238E27FC236}">
                <a16:creationId xmlns:a16="http://schemas.microsoft.com/office/drawing/2014/main" id="{FE573333-C598-0F84-241C-8CDADB9BDE4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26123" y="1813091"/>
            <a:ext cx="2603218" cy="1697477"/>
          </a:xfrm>
          <a:prstGeom prst="rect">
            <a:avLst/>
          </a:prstGeom>
        </p:spPr>
      </p:pic>
    </p:spTree>
    <p:extLst>
      <p:ext uri="{BB962C8B-B14F-4D97-AF65-F5344CB8AC3E}">
        <p14:creationId xmlns:p14="http://schemas.microsoft.com/office/powerpoint/2010/main" val="1636738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Selection of accommodation:  Take-Aways (2)</a:t>
            </a:r>
            <a:endParaRPr lang="en-US" cap="none" dirty="0"/>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3" y="2284101"/>
            <a:ext cx="11029615" cy="3678303"/>
          </a:xfrm>
        </p:spPr>
        <p:txBody>
          <a:bodyPr>
            <a:noAutofit/>
          </a:bodyPr>
          <a:lstStyle/>
          <a:p>
            <a:pPr defTabSz="914400" eaLnBrk="0" fontAlgn="base" hangingPunct="0">
              <a:spcAft>
                <a:spcPts val="1200"/>
              </a:spcAft>
              <a:buClrTx/>
              <a:buSzTx/>
              <a:defRPr/>
            </a:pPr>
            <a:r>
              <a:rPr lang="en-US" sz="2400" dirty="0">
                <a:solidFill>
                  <a:srgbClr val="002C5F"/>
                </a:solidFill>
              </a:rPr>
              <a:t>If choose to go beyond what ADA requires, such as by </a:t>
            </a:r>
            <a:br>
              <a:rPr lang="en-US" sz="2400" dirty="0">
                <a:solidFill>
                  <a:srgbClr val="002C5F"/>
                </a:solidFill>
              </a:rPr>
            </a:br>
            <a:r>
              <a:rPr lang="en-US" sz="2400" dirty="0">
                <a:solidFill>
                  <a:srgbClr val="002C5F"/>
                </a:solidFill>
              </a:rPr>
              <a:t>eliminating essential function, document/communicate </a:t>
            </a:r>
            <a:br>
              <a:rPr lang="en-US" sz="2400" dirty="0">
                <a:solidFill>
                  <a:srgbClr val="002C5F"/>
                </a:solidFill>
              </a:rPr>
            </a:br>
            <a:r>
              <a:rPr lang="en-US" sz="2400" dirty="0">
                <a:solidFill>
                  <a:srgbClr val="002C5F"/>
                </a:solidFill>
              </a:rPr>
              <a:t>time frame/manage expectations</a:t>
            </a:r>
          </a:p>
          <a:p>
            <a:pPr defTabSz="914400" eaLnBrk="0" fontAlgn="base" hangingPunct="0">
              <a:spcAft>
                <a:spcPts val="1200"/>
              </a:spcAft>
              <a:buClrTx/>
              <a:buSzTx/>
              <a:defRPr/>
            </a:pPr>
            <a:r>
              <a:rPr lang="en-US" sz="2400" dirty="0">
                <a:solidFill>
                  <a:srgbClr val="002C5F"/>
                </a:solidFill>
              </a:rPr>
              <a:t>If employee refuses offered accommodation, find out why—</a:t>
            </a:r>
            <a:br>
              <a:rPr lang="en-US" sz="2400" dirty="0">
                <a:solidFill>
                  <a:srgbClr val="002C5F"/>
                </a:solidFill>
              </a:rPr>
            </a:br>
            <a:r>
              <a:rPr lang="en-US" sz="2400" dirty="0">
                <a:solidFill>
                  <a:srgbClr val="002C5F"/>
                </a:solidFill>
              </a:rPr>
              <a:t>if employee contends it would not meet disability-related needs, return to interactive process to determine if offering an alternative reasonable accommodation is warranted</a:t>
            </a:r>
          </a:p>
          <a:p>
            <a:pPr defTabSz="914400" eaLnBrk="0" fontAlgn="base" hangingPunct="0">
              <a:spcAft>
                <a:spcPts val="1200"/>
              </a:spcAft>
              <a:buClrTx/>
              <a:buSzTx/>
              <a:defRPr/>
            </a:pPr>
            <a:r>
              <a:rPr lang="en-US" sz="2400" dirty="0">
                <a:solidFill>
                  <a:srgbClr val="002C5F"/>
                </a:solidFill>
              </a:rPr>
              <a:t>Base “undue hardship” denials on overall resources</a:t>
            </a:r>
          </a:p>
          <a:p>
            <a:pPr defTabSz="914400" eaLnBrk="0" fontAlgn="base" hangingPunct="0">
              <a:spcAft>
                <a:spcPts val="1200"/>
              </a:spcAft>
              <a:buClrTx/>
              <a:buSzTx/>
              <a:defRPr/>
            </a:pPr>
            <a:r>
              <a:rPr lang="en-US" sz="2400" dirty="0">
                <a:solidFill>
                  <a:srgbClr val="002C5F"/>
                </a:solidFill>
              </a:rPr>
              <a:t>Document—even when accommodation(s) offered is ultimately refused</a:t>
            </a:r>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3" name="Picture 2">
            <a:extLst>
              <a:ext uri="{FF2B5EF4-FFF2-40B4-BE49-F238E27FC236}">
                <a16:creationId xmlns:a16="http://schemas.microsoft.com/office/drawing/2014/main" id="{A7F8A099-419C-11BB-FEE9-7E045502BBC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26149" y="1859179"/>
            <a:ext cx="2560989" cy="1709325"/>
          </a:xfrm>
          <a:prstGeom prst="rect">
            <a:avLst/>
          </a:prstGeom>
        </p:spPr>
      </p:pic>
    </p:spTree>
    <p:extLst>
      <p:ext uri="{BB962C8B-B14F-4D97-AF65-F5344CB8AC3E}">
        <p14:creationId xmlns:p14="http://schemas.microsoft.com/office/powerpoint/2010/main" val="3866937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322D-7996-8398-9039-3D944EE3E99E}"/>
              </a:ext>
            </a:extLst>
          </p:cNvPr>
          <p:cNvSpPr>
            <a:spLocks noGrp="1"/>
          </p:cNvSpPr>
          <p:nvPr>
            <p:ph type="title"/>
          </p:nvPr>
        </p:nvSpPr>
        <p:spPr/>
        <p:txBody>
          <a:bodyPr/>
          <a:lstStyle/>
          <a:p>
            <a:r>
              <a:rPr lang="en-US" dirty="0"/>
              <a:t>100% Healed rules</a:t>
            </a:r>
          </a:p>
        </p:txBody>
      </p:sp>
      <p:sp>
        <p:nvSpPr>
          <p:cNvPr id="3" name="Content Placeholder 2">
            <a:extLst>
              <a:ext uri="{FF2B5EF4-FFF2-40B4-BE49-F238E27FC236}">
                <a16:creationId xmlns:a16="http://schemas.microsoft.com/office/drawing/2014/main" id="{60F0DAB6-E4EA-CD48-48CC-AA3EAAA0B626}"/>
              </a:ext>
            </a:extLst>
          </p:cNvPr>
          <p:cNvSpPr>
            <a:spLocks noGrp="1"/>
          </p:cNvSpPr>
          <p:nvPr>
            <p:ph idx="1"/>
          </p:nvPr>
        </p:nvSpPr>
        <p:spPr>
          <a:xfrm>
            <a:off x="581192" y="2012996"/>
            <a:ext cx="11029615" cy="4370699"/>
          </a:xfrm>
        </p:spPr>
        <p:txBody>
          <a:bodyPr>
            <a:normAutofit fontScale="70000" lnSpcReduction="20000"/>
          </a:bodyPr>
          <a:lstStyle/>
          <a:p>
            <a:pPr marL="0" indent="0" defTabSz="914400" eaLnBrk="0" fontAlgn="base" hangingPunct="0">
              <a:spcBef>
                <a:spcPts val="24"/>
              </a:spcBef>
              <a:spcAft>
                <a:spcPts val="1200"/>
              </a:spcAft>
              <a:buClrTx/>
              <a:buSzTx/>
              <a:buNone/>
              <a:defRPr/>
            </a:pPr>
            <a:r>
              <a:rPr kumimoji="0" lang="en-US" sz="3400" b="1" i="0" u="none" strike="noStrike" kern="1200" cap="none" spc="0" normalizeH="0" baseline="0" noProof="0" dirty="0">
                <a:ln>
                  <a:noFill/>
                </a:ln>
                <a:solidFill>
                  <a:srgbClr val="002C5F"/>
                </a:solidFill>
                <a:effectLst/>
                <a:uLnTx/>
                <a:uFillTx/>
              </a:rPr>
              <a:t>Common Scenario: </a:t>
            </a:r>
            <a:r>
              <a:rPr kumimoji="0" lang="en-US" sz="3400" i="0" u="none" strike="noStrike" kern="1200" cap="none" spc="0" normalizeH="0" baseline="0" noProof="0" dirty="0">
                <a:ln>
                  <a:noFill/>
                </a:ln>
                <a:solidFill>
                  <a:srgbClr val="002C5F"/>
                </a:solidFill>
                <a:effectLst/>
                <a:uLnTx/>
                <a:uFillTx/>
              </a:rPr>
              <a:t>Employer instructs not </a:t>
            </a:r>
            <a:r>
              <a:rPr lang="en-US" sz="3400" dirty="0">
                <a:solidFill>
                  <a:srgbClr val="002C5F"/>
                </a:solidFill>
              </a:rPr>
              <a:t>to return from illness or injury </a:t>
            </a:r>
            <a:br>
              <a:rPr lang="en-US" sz="3400" dirty="0">
                <a:solidFill>
                  <a:srgbClr val="002C5F"/>
                </a:solidFill>
              </a:rPr>
            </a:br>
            <a:r>
              <a:rPr lang="en-US" sz="3400" dirty="0">
                <a:solidFill>
                  <a:srgbClr val="002C5F"/>
                </a:solidFill>
              </a:rPr>
              <a:t>until no restrictions</a:t>
            </a:r>
            <a:endParaRPr kumimoji="0" lang="en-US" sz="3400" b="1" i="0" u="none" strike="noStrike" kern="1200" cap="none" spc="0" normalizeH="0" baseline="0" noProof="0" dirty="0">
              <a:ln>
                <a:noFill/>
              </a:ln>
              <a:solidFill>
                <a:srgbClr val="002C5F"/>
              </a:solidFill>
              <a:effectLst/>
              <a:uLnTx/>
              <a:uFillTx/>
            </a:endParaRPr>
          </a:p>
          <a:p>
            <a:pPr marL="0" indent="0" defTabSz="914400" eaLnBrk="0" fontAlgn="base" hangingPunct="0">
              <a:spcBef>
                <a:spcPts val="24"/>
              </a:spcBef>
              <a:spcAft>
                <a:spcPts val="1200"/>
              </a:spcAft>
              <a:buClrTx/>
              <a:buSzTx/>
              <a:buNone/>
              <a:defRPr/>
            </a:pPr>
            <a:r>
              <a:rPr kumimoji="0" lang="en-US" sz="3400" b="1" i="0" u="none" strike="noStrike" kern="1200" cap="none" spc="0" normalizeH="0" baseline="0" noProof="0" dirty="0">
                <a:ln>
                  <a:noFill/>
                </a:ln>
                <a:solidFill>
                  <a:srgbClr val="002C5F"/>
                </a:solidFill>
                <a:effectLst/>
                <a:uLnTx/>
                <a:uFillTx/>
              </a:rPr>
              <a:t>Key Legal Point: </a:t>
            </a:r>
            <a:r>
              <a:rPr kumimoji="0" lang="en-US" sz="3400" i="0" u="none" strike="noStrike" kern="1200" cap="none" spc="0" normalizeH="0" baseline="0" noProof="0" dirty="0">
                <a:ln>
                  <a:noFill/>
                </a:ln>
                <a:solidFill>
                  <a:srgbClr val="002C5F"/>
                </a:solidFill>
                <a:effectLst/>
                <a:uLnTx/>
                <a:uFillTx/>
              </a:rPr>
              <a:t>V</a:t>
            </a:r>
            <a:r>
              <a:rPr kumimoji="0" lang="en-US" sz="3400" b="0" i="0" u="none" strike="noStrike" kern="1200" cap="none" spc="0" normalizeH="0" baseline="0" noProof="0" dirty="0">
                <a:ln>
                  <a:noFill/>
                </a:ln>
                <a:solidFill>
                  <a:srgbClr val="002C5F"/>
                </a:solidFill>
                <a:effectLst/>
                <a:uLnTx/>
                <a:uFillTx/>
              </a:rPr>
              <a:t>iolates ADA to require employee to take leave until 100% healed if able to perform essential functions (with accommodation if needed)</a:t>
            </a:r>
          </a:p>
          <a:p>
            <a:pPr marL="0" marR="0" lvl="0" indent="0" algn="l" defTabSz="914400" rtl="0" eaLnBrk="0" fontAlgn="base" latinLnBrk="0" hangingPunct="0">
              <a:spcBef>
                <a:spcPts val="24"/>
              </a:spcBef>
              <a:buClrTx/>
              <a:buSzTx/>
              <a:buFont typeface="Wingdings" panose="05000000000000000000" pitchFamily="2" charset="2"/>
              <a:buNone/>
              <a:tabLst/>
              <a:defRPr/>
            </a:pPr>
            <a:r>
              <a:rPr kumimoji="0" lang="en-US" sz="3400" b="1" i="0" u="none" strike="noStrike" kern="1200" cap="none" spc="0" normalizeH="0" baseline="0" noProof="0" dirty="0">
                <a:ln>
                  <a:noFill/>
                </a:ln>
                <a:solidFill>
                  <a:srgbClr val="002C5F"/>
                </a:solidFill>
                <a:effectLst/>
                <a:uLnTx/>
                <a:uFillTx/>
              </a:rPr>
              <a:t>Take-Aways</a:t>
            </a:r>
          </a:p>
          <a:p>
            <a:pPr marL="342900" marR="0" lvl="0" indent="-342900" algn="l" defTabSz="914400" rtl="0" eaLnBrk="0" fontAlgn="base" latinLnBrk="0" hangingPunct="0">
              <a:lnSpc>
                <a:spcPct val="100000"/>
              </a:lnSpc>
              <a:spcBef>
                <a:spcPct val="20000"/>
              </a:spcBef>
              <a:buClrTx/>
              <a:buSzTx/>
              <a:buFont typeface="Wingdings" panose="05000000000000000000" pitchFamily="2" charset="2"/>
              <a:buChar char="§"/>
              <a:tabLst/>
              <a:defRPr/>
            </a:pPr>
            <a:r>
              <a:rPr lang="en-US" sz="3400" dirty="0">
                <a:solidFill>
                  <a:srgbClr val="002C5F"/>
                </a:solidFill>
              </a:rPr>
              <a:t>Are there reasonable accommodations that would </a:t>
            </a:r>
            <a:r>
              <a:rPr kumimoji="0" lang="en-US" sz="3400" b="0" i="0" u="none" strike="noStrike" kern="1200" cap="none" spc="0" normalizeH="0" baseline="0" noProof="0" dirty="0">
                <a:ln>
                  <a:noFill/>
                </a:ln>
                <a:solidFill>
                  <a:srgbClr val="002C5F"/>
                </a:solidFill>
                <a:effectLst/>
                <a:uLnTx/>
                <a:uFillTx/>
              </a:rPr>
              <a:t>allow performing </a:t>
            </a:r>
            <a:br>
              <a:rPr kumimoji="0" lang="en-US" sz="3400" b="0" i="0" u="none" strike="noStrike" kern="1200" cap="none" spc="0" normalizeH="0" baseline="0" noProof="0" dirty="0">
                <a:ln>
                  <a:noFill/>
                </a:ln>
                <a:solidFill>
                  <a:srgbClr val="002C5F"/>
                </a:solidFill>
                <a:effectLst/>
                <a:uLnTx/>
                <a:uFillTx/>
              </a:rPr>
            </a:br>
            <a:r>
              <a:rPr kumimoji="0" lang="en-US" sz="3400" b="0" i="0" u="none" strike="noStrike" kern="1200" cap="none" spc="0" normalizeH="0" baseline="0" noProof="0" dirty="0">
                <a:ln>
                  <a:noFill/>
                </a:ln>
                <a:solidFill>
                  <a:srgbClr val="002C5F"/>
                </a:solidFill>
                <a:effectLst/>
                <a:uLnTx/>
                <a:uFillTx/>
              </a:rPr>
              <a:t>essential functions consistent with medical restrictions?  </a:t>
            </a:r>
          </a:p>
          <a:p>
            <a:pPr marL="342900" marR="0" lvl="0" indent="-342900" algn="l" defTabSz="914400" rtl="0" eaLnBrk="0" fontAlgn="base" latinLnBrk="0" hangingPunct="0">
              <a:lnSpc>
                <a:spcPct val="100000"/>
              </a:lnSpc>
              <a:spcBef>
                <a:spcPct val="20000"/>
              </a:spcBef>
              <a:buClrTx/>
              <a:buSzTx/>
              <a:buFont typeface="Wingdings" panose="05000000000000000000" pitchFamily="2" charset="2"/>
              <a:buChar char="§"/>
              <a:tabLst/>
              <a:defRPr/>
            </a:pPr>
            <a:r>
              <a:rPr lang="en-US" sz="3400" dirty="0">
                <a:solidFill>
                  <a:srgbClr val="002C5F"/>
                </a:solidFill>
              </a:rPr>
              <a:t>If so, does accommodation pose an undue hardship?</a:t>
            </a:r>
            <a:endParaRPr kumimoji="0" lang="en-US" sz="3400" b="0" i="0" u="none" strike="noStrike" kern="1200" cap="none" spc="0" normalizeH="0" baseline="0" noProof="0" dirty="0">
              <a:ln>
                <a:noFill/>
              </a:ln>
              <a:solidFill>
                <a:srgbClr val="002C5F"/>
              </a:solidFill>
              <a:effectLst/>
              <a:uLnTx/>
              <a:uFillTx/>
            </a:endParaRPr>
          </a:p>
          <a:p>
            <a:pPr marL="342900" marR="0" lvl="0" indent="-342900" algn="l" defTabSz="914400" rtl="0" eaLnBrk="0" fontAlgn="base" latinLnBrk="0" hangingPunct="0">
              <a:lnSpc>
                <a:spcPct val="100000"/>
              </a:lnSpc>
              <a:spcBef>
                <a:spcPct val="20000"/>
              </a:spcBef>
              <a:buClrTx/>
              <a:buSzTx/>
              <a:buFont typeface="Wingdings" panose="05000000000000000000" pitchFamily="2" charset="2"/>
              <a:buChar char="§"/>
              <a:tabLst/>
              <a:defRPr/>
            </a:pPr>
            <a:r>
              <a:rPr kumimoji="0" lang="en-US" sz="3400" b="0" i="0" u="none" strike="noStrike" kern="1200" cap="none" spc="0" normalizeH="0" baseline="0" noProof="0" dirty="0">
                <a:ln>
                  <a:noFill/>
                </a:ln>
                <a:solidFill>
                  <a:srgbClr val="002C5F"/>
                </a:solidFill>
                <a:effectLst/>
                <a:uLnTx/>
                <a:uFillTx/>
              </a:rPr>
              <a:t>Make sure to consider </a:t>
            </a:r>
            <a:r>
              <a:rPr lang="en-US" sz="3400" dirty="0">
                <a:solidFill>
                  <a:srgbClr val="002C5F"/>
                </a:solidFill>
              </a:rPr>
              <a:t>reasonable accommodations that would e</a:t>
            </a:r>
            <a:r>
              <a:rPr kumimoji="0" lang="en-US" sz="3400" b="0" i="0" u="none" strike="noStrike" kern="1200" cap="none" spc="0" normalizeH="0" baseline="0" noProof="0" dirty="0" err="1">
                <a:ln>
                  <a:noFill/>
                </a:ln>
                <a:solidFill>
                  <a:srgbClr val="002C5F"/>
                </a:solidFill>
                <a:effectLst/>
                <a:uLnTx/>
                <a:uFillTx/>
              </a:rPr>
              <a:t>nable</a:t>
            </a:r>
            <a:r>
              <a:rPr kumimoji="0" lang="en-US" sz="3400" b="0" i="0" u="none" strike="noStrike" kern="1200" cap="none" spc="0" normalizeH="0" baseline="0" noProof="0" dirty="0">
                <a:ln>
                  <a:noFill/>
                </a:ln>
                <a:solidFill>
                  <a:srgbClr val="002C5F"/>
                </a:solidFill>
                <a:effectLst/>
                <a:uLnTx/>
                <a:uFillTx/>
              </a:rPr>
              <a:t> continued work/return to work before involuntary leave</a:t>
            </a:r>
          </a:p>
          <a:p>
            <a:endParaRPr lang="en-US" dirty="0"/>
          </a:p>
        </p:txBody>
      </p:sp>
      <p:sp>
        <p:nvSpPr>
          <p:cNvPr id="5" name="Slide Number Placeholder 3">
            <a:extLst>
              <a:ext uri="{FF2B5EF4-FFF2-40B4-BE49-F238E27FC236}">
                <a16:creationId xmlns:a16="http://schemas.microsoft.com/office/drawing/2014/main" id="{DD00EC52-038C-F200-9939-793C8A3D6A28}"/>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084256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80F80EE7-A690-73CA-90B0-4BA646D84DAC}"/>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46965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DE0A-55F1-A920-086F-8F0AAF9D544D}"/>
              </a:ext>
            </a:extLst>
          </p:cNvPr>
          <p:cNvSpPr>
            <a:spLocks noGrp="1"/>
          </p:cNvSpPr>
          <p:nvPr>
            <p:ph type="title"/>
          </p:nvPr>
        </p:nvSpPr>
        <p:spPr/>
        <p:txBody>
          <a:bodyPr>
            <a:normAutofit/>
          </a:bodyPr>
          <a:lstStyle/>
          <a:p>
            <a:r>
              <a:rPr lang="en-US" dirty="0"/>
              <a:t>Employee requests reserved or </a:t>
            </a:r>
            <a:br>
              <a:rPr lang="en-US" dirty="0"/>
            </a:br>
            <a:r>
              <a:rPr lang="en-US" dirty="0"/>
              <a:t>accessible parking spot as accommodation</a:t>
            </a:r>
          </a:p>
        </p:txBody>
      </p:sp>
      <p:sp>
        <p:nvSpPr>
          <p:cNvPr id="3" name="Content Placeholder 2">
            <a:extLst>
              <a:ext uri="{FF2B5EF4-FFF2-40B4-BE49-F238E27FC236}">
                <a16:creationId xmlns:a16="http://schemas.microsoft.com/office/drawing/2014/main" id="{27C6A5F8-54B5-1A8C-B727-A0C1BA086E1C}"/>
              </a:ext>
            </a:extLst>
          </p:cNvPr>
          <p:cNvSpPr>
            <a:spLocks noGrp="1"/>
          </p:cNvSpPr>
          <p:nvPr>
            <p:ph idx="1"/>
          </p:nvPr>
        </p:nvSpPr>
        <p:spPr>
          <a:xfrm>
            <a:off x="581193" y="2031043"/>
            <a:ext cx="11029615" cy="4262415"/>
          </a:xfrm>
        </p:spPr>
        <p:txBody>
          <a:bodyPr>
            <a:normAutofit lnSpcReduction="10000"/>
          </a:bodyPr>
          <a:lstStyle/>
          <a:p>
            <a:pPr marL="0" marR="0" lvl="0" indent="0" algn="l" defTabSz="914400" rtl="0" eaLnBrk="0" fontAlgn="base" latinLnBrk="0" hangingPunct="0">
              <a:lnSpc>
                <a:spcPct val="100000"/>
              </a:lnSpc>
              <a:spcBef>
                <a:spcPts val="24"/>
              </a:spcBef>
              <a:spcAft>
                <a:spcPts val="120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2C5F"/>
                </a:solidFill>
                <a:effectLst/>
                <a:uLnTx/>
                <a:uFillTx/>
              </a:rPr>
              <a:t>Common Scenarios: </a:t>
            </a:r>
            <a:r>
              <a:rPr kumimoji="0" lang="en-US" sz="2400" b="0" i="0" u="none" strike="noStrike" kern="1200" cap="none" spc="0" normalizeH="0" baseline="0" noProof="0" dirty="0">
                <a:ln>
                  <a:noFill/>
                </a:ln>
                <a:solidFill>
                  <a:srgbClr val="002C5F"/>
                </a:solidFill>
                <a:effectLst/>
                <a:uLnTx/>
                <a:uFillTx/>
              </a:rPr>
              <a:t>Employer-provided parking has no reserved spaces, </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has limited accessible spaces, and/or landlord controls the lot</a:t>
            </a:r>
          </a:p>
          <a:p>
            <a:pPr marL="0" marR="0" lvl="0" indent="0" algn="l" defTabSz="914400" rtl="0" eaLnBrk="0" fontAlgn="base" latinLnBrk="0" hangingPunct="0">
              <a:lnSpc>
                <a:spcPct val="100000"/>
              </a:lnSpc>
              <a:spcBef>
                <a:spcPts val="24"/>
              </a:spcBef>
              <a:spcAft>
                <a:spcPts val="1200"/>
              </a:spcAft>
              <a:buClrTx/>
              <a:buSzTx/>
              <a:buFont typeface="Wingdings 2" panose="05020102010507070707" pitchFamily="18" charset="2"/>
              <a:buNone/>
              <a:tabLst/>
              <a:defRPr/>
            </a:pPr>
            <a:r>
              <a:rPr kumimoji="0" lang="en-US" sz="2400" b="1" i="0" u="none" strike="noStrike" kern="1200" cap="none" spc="0" normalizeH="0" baseline="0" noProof="0" dirty="0">
                <a:ln>
                  <a:noFill/>
                </a:ln>
                <a:solidFill>
                  <a:srgbClr val="1A3260"/>
                </a:solidFill>
                <a:effectLst/>
                <a:uLnTx/>
                <a:uFillTx/>
              </a:rPr>
              <a:t>Key Legal Point</a:t>
            </a:r>
            <a:r>
              <a:rPr kumimoji="0" lang="en-US" sz="2400" b="0" i="0" u="none" strike="noStrike" kern="1200" cap="none" spc="0" normalizeH="0" baseline="0" noProof="0" dirty="0">
                <a:ln>
                  <a:noFill/>
                </a:ln>
                <a:solidFill>
                  <a:srgbClr val="002C5F"/>
                </a:solidFill>
                <a:effectLst/>
                <a:uLnTx/>
                <a:uFillTx/>
              </a:rPr>
              <a:t>: Accommodation may nevertheless be required to meet the needs of a particular employee</a:t>
            </a:r>
          </a:p>
          <a:p>
            <a:pPr marL="0" marR="0" lvl="0" indent="0" algn="l" defTabSz="914400" rtl="0" eaLnBrk="0" fontAlgn="base" latinLnBrk="0" hangingPunct="0">
              <a:lnSpc>
                <a:spcPct val="100000"/>
              </a:lnSpc>
              <a:spcBef>
                <a:spcPts val="24"/>
              </a:spcBef>
              <a:spcAft>
                <a:spcPts val="600"/>
              </a:spcAft>
              <a:buClrTx/>
              <a:buSzTx/>
              <a:buFont typeface="Wingdings 2" panose="05020102010507070707" pitchFamily="18" charset="2"/>
              <a:buNone/>
              <a:tabLst/>
              <a:defRPr/>
            </a:pPr>
            <a:r>
              <a:rPr kumimoji="0" lang="en-US" sz="2400" b="1" i="0" u="none" strike="noStrike" kern="1200" cap="none" spc="0" normalizeH="0" baseline="0" noProof="0" dirty="0">
                <a:ln>
                  <a:noFill/>
                </a:ln>
                <a:solidFill>
                  <a:srgbClr val="002C5F"/>
                </a:solidFill>
                <a:effectLst/>
                <a:uLnTx/>
                <a:uFillTx/>
              </a:rPr>
              <a:t>Take-Aways</a:t>
            </a:r>
          </a:p>
          <a:p>
            <a:pPr marL="342900" marR="0" lvl="0" indent="-342900" algn="l" defTabSz="914400" rtl="0" eaLnBrk="0" fontAlgn="base" latinLnBrk="0" hangingPunct="0">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C5F"/>
                </a:solidFill>
                <a:effectLst/>
                <a:uLnTx/>
                <a:uFillTx/>
              </a:rPr>
              <a:t>Can space be reserved? Can number of accessible spots be increased?</a:t>
            </a:r>
          </a:p>
          <a:p>
            <a:pPr marL="342900" marR="0" lvl="0" indent="-342900" algn="l" defTabSz="914400" rtl="0" eaLnBrk="0" fontAlgn="base" latinLnBrk="0" hangingPunct="0">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C5F"/>
                </a:solidFill>
                <a:effectLst/>
                <a:uLnTx/>
                <a:uFillTx/>
              </a:rPr>
              <a:t>If not, is there a different type of accommodation available?  </a:t>
            </a:r>
          </a:p>
          <a:p>
            <a:pPr marL="342900" marR="0" lvl="0" indent="-342900" algn="l" defTabSz="914400" rtl="0" eaLnBrk="0" fontAlgn="base" latinLnBrk="0" hangingPunct="0">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C5F"/>
                </a:solidFill>
                <a:effectLst/>
                <a:uLnTx/>
                <a:uFillTx/>
              </a:rPr>
              <a:t>If needed, discuss with third party who controls? Document effort.</a:t>
            </a:r>
          </a:p>
          <a:p>
            <a:pPr marL="0" marR="0" lvl="0" indent="0" algn="l" defTabSz="914400" rtl="0" eaLnBrk="0" fontAlgn="base" latinLnBrk="0" hangingPunct="0">
              <a:lnSpc>
                <a:spcPct val="100000"/>
              </a:lnSpc>
              <a:spcBef>
                <a:spcPct val="20000"/>
              </a:spcBef>
              <a:spcAft>
                <a:spcPts val="0"/>
              </a:spcAft>
              <a:buClrTx/>
              <a:buSzTx/>
              <a:buFont typeface="Wingdings 2" panose="05020102010507070707" pitchFamily="18" charset="2"/>
              <a:buNone/>
              <a:tabLst/>
              <a:defRPr/>
            </a:pPr>
            <a:endParaRPr kumimoji="0" lang="en-US" sz="2400" i="0" u="none" strike="noStrike" kern="1200" cap="none" spc="0" normalizeH="0" baseline="0" noProof="0" dirty="0">
              <a:ln>
                <a:noFill/>
              </a:ln>
              <a:solidFill>
                <a:srgbClr val="002C5F"/>
              </a:solidFill>
              <a:effectLst/>
              <a:uLnTx/>
              <a:uFillTx/>
            </a:endParaRPr>
          </a:p>
          <a:p>
            <a:pPr marL="0" marR="0" lvl="0" indent="0" algn="l" defTabSz="914400" rtl="0" eaLnBrk="0" fontAlgn="base" latinLnBrk="0" hangingPunct="0">
              <a:lnSpc>
                <a:spcPct val="100000"/>
              </a:lnSpc>
              <a:spcBef>
                <a:spcPct val="20000"/>
              </a:spcBef>
              <a:spcAft>
                <a:spcPts val="0"/>
              </a:spcAft>
              <a:buClrTx/>
              <a:buSzTx/>
              <a:buFont typeface="Wingdings 2" panose="05020102010507070707" pitchFamily="18" charset="2"/>
              <a:buNone/>
              <a:tabLst/>
              <a:defRPr/>
            </a:pPr>
            <a:r>
              <a:rPr kumimoji="0" lang="en-US" sz="2200" i="0" u="none" strike="noStrike" kern="1200" cap="none" spc="0" normalizeH="0" baseline="0" noProof="0" dirty="0">
                <a:ln>
                  <a:noFill/>
                </a:ln>
                <a:solidFill>
                  <a:srgbClr val="002C5F"/>
                </a:solidFill>
                <a:effectLst/>
                <a:uLnTx/>
                <a:uFillTx/>
              </a:rPr>
              <a:t>JAN A to Z by Topic: </a:t>
            </a:r>
            <a:r>
              <a:rPr kumimoji="0" lang="en-US" sz="220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Parking</a:t>
            </a:r>
            <a:endParaRPr lang="en-US" sz="2200" dirty="0">
              <a:solidFill>
                <a:srgbClr val="0070C0"/>
              </a:solidFill>
            </a:endParaRPr>
          </a:p>
        </p:txBody>
      </p:sp>
      <p:sp>
        <p:nvSpPr>
          <p:cNvPr id="4" name="Slide Number Placeholder 3">
            <a:extLst>
              <a:ext uri="{FF2B5EF4-FFF2-40B4-BE49-F238E27FC236}">
                <a16:creationId xmlns:a16="http://schemas.microsoft.com/office/drawing/2014/main" id="{5DD87790-565B-4AE2-BD86-AB20FF959653}"/>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944810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B5E3-CEE4-41C5-EADE-ACB720FF7D5E}"/>
              </a:ext>
            </a:extLst>
          </p:cNvPr>
          <p:cNvSpPr>
            <a:spLocks noGrp="1"/>
          </p:cNvSpPr>
          <p:nvPr>
            <p:ph type="title"/>
          </p:nvPr>
        </p:nvSpPr>
        <p:spPr/>
        <p:txBody>
          <a:bodyPr>
            <a:normAutofit/>
          </a:bodyPr>
          <a:lstStyle/>
          <a:p>
            <a:r>
              <a:rPr lang="en-US" dirty="0"/>
              <a:t>Employee requests new supervisor as accommodation</a:t>
            </a:r>
          </a:p>
        </p:txBody>
      </p:sp>
      <p:sp>
        <p:nvSpPr>
          <p:cNvPr id="3" name="Content Placeholder 2">
            <a:extLst>
              <a:ext uri="{FF2B5EF4-FFF2-40B4-BE49-F238E27FC236}">
                <a16:creationId xmlns:a16="http://schemas.microsoft.com/office/drawing/2014/main" id="{82D88EFC-5F8E-D31A-6AB3-437208C4099C}"/>
              </a:ext>
            </a:extLst>
          </p:cNvPr>
          <p:cNvSpPr>
            <a:spLocks noGrp="1"/>
          </p:cNvSpPr>
          <p:nvPr>
            <p:ph idx="1"/>
          </p:nvPr>
        </p:nvSpPr>
        <p:spPr>
          <a:xfrm>
            <a:off x="581191" y="2012996"/>
            <a:ext cx="11029615" cy="3410952"/>
          </a:xfrm>
        </p:spPr>
        <p:txBody>
          <a:bodyPr>
            <a:normAutofit/>
          </a:bodyPr>
          <a:lstStyle/>
          <a:p>
            <a:pPr marL="0" marR="0" lvl="0" indent="0" algn="l" defTabSz="914400" rtl="0" eaLnBrk="0" fontAlgn="base" latinLnBrk="0" hangingPunct="0">
              <a:lnSpc>
                <a:spcPct val="100000"/>
              </a:lnSpc>
              <a:spcBef>
                <a:spcPts val="24"/>
              </a:spcBef>
              <a:spcAft>
                <a:spcPts val="1200"/>
              </a:spcAft>
              <a:buClrTx/>
              <a:buSzTx/>
              <a:buFont typeface="Wingdings 2" panose="05020102010507070707" pitchFamily="18" charset="2"/>
              <a:buNone/>
              <a:tabLst/>
              <a:defRPr/>
            </a:pPr>
            <a:r>
              <a:rPr kumimoji="0" lang="en-US" sz="2400" b="1" i="0" u="none" strike="noStrike" kern="1200" cap="none" spc="0" normalizeH="0" baseline="0" noProof="0" dirty="0">
                <a:ln>
                  <a:noFill/>
                </a:ln>
                <a:solidFill>
                  <a:srgbClr val="002C5F"/>
                </a:solidFill>
                <a:effectLst/>
                <a:uLnTx/>
                <a:uFillTx/>
              </a:rPr>
              <a:t>Key Legal Points: </a:t>
            </a:r>
            <a:r>
              <a:rPr kumimoji="0" lang="en-US" sz="2400" b="0" i="0" u="none" strike="noStrike" kern="1200" cap="none" spc="0" normalizeH="0" baseline="0" noProof="0" dirty="0">
                <a:ln>
                  <a:noFill/>
                </a:ln>
                <a:solidFill>
                  <a:srgbClr val="002C5F"/>
                </a:solidFill>
                <a:effectLst/>
                <a:uLnTx/>
                <a:uFillTx/>
              </a:rPr>
              <a:t>No ADA obligation to assign to a different supervisor as a reasonable accommodation but ADA may require alternative accommodation (e.g., changing supervisory methods based on disability-related needs)</a:t>
            </a:r>
          </a:p>
          <a:p>
            <a:pPr marL="0" marR="0" lvl="0" indent="0" algn="l" defTabSz="914400" rtl="0" eaLnBrk="0" fontAlgn="base" latinLnBrk="0" hangingPunct="0">
              <a:lnSpc>
                <a:spcPct val="100000"/>
              </a:lnSpc>
              <a:spcBef>
                <a:spcPct val="20000"/>
              </a:spcBef>
              <a:spcAft>
                <a:spcPts val="0"/>
              </a:spcAft>
              <a:buClrTx/>
              <a:buSzTx/>
              <a:buFont typeface="Wingdings 2" panose="05020102010507070707" pitchFamily="18" charset="2"/>
              <a:buNone/>
              <a:tabLst/>
              <a:defRPr/>
            </a:pPr>
            <a:r>
              <a:rPr kumimoji="0" lang="en-US" sz="2400" b="1" i="0" u="none" strike="noStrike" kern="1200" cap="none" spc="0" normalizeH="0" baseline="0" noProof="0" dirty="0">
                <a:ln>
                  <a:noFill/>
                </a:ln>
                <a:solidFill>
                  <a:srgbClr val="002C5F"/>
                </a:solidFill>
                <a:effectLst/>
                <a:uLnTx/>
                <a:uFillTx/>
              </a:rPr>
              <a:t>Take-Aways</a:t>
            </a:r>
          </a:p>
          <a:p>
            <a:pPr marL="342900" marR="0" lvl="0" indent="-342900" algn="l" defTabSz="914400" rtl="0" eaLnBrk="0" fontAlgn="base" latinLnBrk="0" hangingPunct="0">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C5F"/>
                </a:solidFill>
                <a:effectLst/>
                <a:uLnTx/>
                <a:uFillTx/>
              </a:rPr>
              <a:t>Assigning a new supervisor may not be required—but not prohibited</a:t>
            </a:r>
          </a:p>
          <a:p>
            <a:pPr marL="0" marR="0" lvl="0" indent="0" algn="l" defTabSz="914400" rtl="0" eaLnBrk="0" fontAlgn="base" latinLnBrk="0" hangingPunct="0">
              <a:lnSpc>
                <a:spcPct val="100000"/>
              </a:lnSpc>
              <a:spcBef>
                <a:spcPct val="20000"/>
              </a:spcBef>
              <a:spcAft>
                <a:spcPts val="0"/>
              </a:spcAft>
              <a:buClrTx/>
              <a:buSzTx/>
              <a:buFont typeface="Wingdings 2" panose="05020102010507070707" pitchFamily="18" charset="2"/>
              <a:buNone/>
              <a:tabLst/>
              <a:defRPr/>
            </a:pPr>
            <a:endParaRPr kumimoji="0" lang="en-US" sz="2400" b="0" i="0" u="none" strike="noStrike" kern="1200" cap="none" spc="0" normalizeH="0" baseline="0" noProof="0" dirty="0">
              <a:ln>
                <a:noFill/>
              </a:ln>
              <a:solidFill>
                <a:srgbClr val="4590B8"/>
              </a:solidFill>
              <a:effectLst/>
              <a:uLnTx/>
              <a:uFillTx/>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20000"/>
              </a:spcBef>
              <a:spcAft>
                <a:spcPts val="0"/>
              </a:spcAft>
              <a:buClrTx/>
              <a:buSzTx/>
              <a:buFont typeface="Wingdings 2" panose="05020102010507070707" pitchFamily="18" charset="2"/>
              <a:buNone/>
              <a:tabLst/>
              <a:defRPr/>
            </a:pPr>
            <a:r>
              <a:rPr kumimoji="0" lang="en-US" sz="240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Changing a Supervisor as an Accommodation</a:t>
            </a:r>
            <a:endParaRPr lang="en-US" sz="2400" dirty="0">
              <a:solidFill>
                <a:srgbClr val="0070C0"/>
              </a:solidFill>
            </a:endParaRPr>
          </a:p>
        </p:txBody>
      </p:sp>
      <p:sp>
        <p:nvSpPr>
          <p:cNvPr id="4" name="Slide Number Placeholder 3">
            <a:extLst>
              <a:ext uri="{FF2B5EF4-FFF2-40B4-BE49-F238E27FC236}">
                <a16:creationId xmlns:a16="http://schemas.microsoft.com/office/drawing/2014/main" id="{71DCFC48-1AE3-EB2C-6FA8-12DB1F7F9A42}"/>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286184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599B64-6446-DCAD-40E2-0898348D476D}"/>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E8F39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E8F392"/>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E8F392"/>
            </a:solidFill>
            <a:ln>
              <a:noFill/>
            </a:ln>
            <a:effectLst/>
          </p:spPr>
          <p:style>
            <a:lnRef idx="1">
              <a:schemeClr val="accent1"/>
            </a:lnRef>
            <a:fillRef idx="3">
              <a:schemeClr val="accent1"/>
            </a:fillRef>
            <a:effectRef idx="2">
              <a:schemeClr val="accent1"/>
            </a:effectRef>
            <a:fontRef idx="minor">
              <a:schemeClr val="lt1"/>
            </a:fontRef>
          </p:style>
        </p:sp>
      </p:grpSp>
      <p:sp>
        <p:nvSpPr>
          <p:cNvPr id="25" name="Rectangle 24">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7428109-2EA3-4816-BF85-6A2CEFE21A00}"/>
              </a:ext>
            </a:extLst>
          </p:cNvPr>
          <p:cNvSpPr>
            <a:spLocks noGrp="1"/>
          </p:cNvSpPr>
          <p:nvPr>
            <p:ph type="title"/>
          </p:nvPr>
        </p:nvSpPr>
        <p:spPr>
          <a:xfrm>
            <a:off x="581191" y="4572000"/>
            <a:ext cx="10993549" cy="895244"/>
          </a:xfrm>
        </p:spPr>
        <p:txBody>
          <a:bodyPr vert="horz" lIns="91440" tIns="45720" rIns="91440" bIns="45720" rtlCol="0" anchor="b">
            <a:normAutofit/>
          </a:bodyPr>
          <a:lstStyle/>
          <a:p>
            <a:r>
              <a:rPr lang="en-US" sz="4000" dirty="0">
                <a:solidFill>
                  <a:schemeClr val="bg1"/>
                </a:solidFill>
              </a:rPr>
              <a:t>Modifying workplace policies</a:t>
            </a:r>
          </a:p>
        </p:txBody>
      </p:sp>
      <p:sp>
        <p:nvSpPr>
          <p:cNvPr id="4" name="Slide Number Placeholder 3">
            <a:extLst>
              <a:ext uri="{FF2B5EF4-FFF2-40B4-BE49-F238E27FC236}">
                <a16:creationId xmlns:a16="http://schemas.microsoft.com/office/drawing/2014/main" id="{13217EA2-226A-4B2F-B4CB-2A6B546225B0}"/>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57F1E4F-1CFF-5643-939E-217C01CDF565}" type="slidenum">
              <a:rPr kumimoji="0" lang="en-US" sz="1600" b="0" i="0" u="none" strike="noStrike" cap="none" spc="0" normalizeH="0" baseline="0" noProof="0" smtClean="0">
                <a:ln>
                  <a:noFill/>
                </a:ln>
                <a:solidFill>
                  <a:schemeClr val="bg1"/>
                </a:solidFill>
                <a:effectLst/>
                <a:uLnTx/>
                <a:uFillTx/>
                <a:latin typeface="Arial Nova" panose="020B0504020202020204" pitchFamily="34" charset="0"/>
              </a:rPr>
              <a:pPr marR="0" lvl="0" indent="0" fontAlgn="auto">
                <a:spcBef>
                  <a:spcPts val="0"/>
                </a:spcBef>
                <a:spcAft>
                  <a:spcPts val="600"/>
                </a:spcAft>
                <a:buClrTx/>
                <a:buSzTx/>
                <a:buFontTx/>
                <a:buNone/>
                <a:tabLst/>
                <a:defRPr/>
              </a:pPr>
              <a:t>22</a:t>
            </a:fld>
            <a:endParaRPr kumimoji="0" lang="en-US" sz="1600" b="0" i="0" u="none" strike="noStrike" cap="none" spc="0" normalizeH="0" baseline="0" noProof="0" dirty="0">
              <a:ln>
                <a:noFill/>
              </a:ln>
              <a:solidFill>
                <a:schemeClr val="bg1"/>
              </a:solidFill>
              <a:effectLst/>
              <a:uLnTx/>
              <a:uFillTx/>
              <a:latin typeface="Arial Nova" panose="020B0504020202020204" pitchFamily="34" charset="0"/>
            </a:endParaRPr>
          </a:p>
        </p:txBody>
      </p:sp>
    </p:spTree>
    <p:extLst>
      <p:ext uri="{BB962C8B-B14F-4D97-AF65-F5344CB8AC3E}">
        <p14:creationId xmlns:p14="http://schemas.microsoft.com/office/powerpoint/2010/main" val="70921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B5E3-CEE4-41C5-EADE-ACB720FF7D5E}"/>
              </a:ext>
            </a:extLst>
          </p:cNvPr>
          <p:cNvSpPr>
            <a:spLocks noGrp="1"/>
          </p:cNvSpPr>
          <p:nvPr>
            <p:ph type="title"/>
          </p:nvPr>
        </p:nvSpPr>
        <p:spPr/>
        <p:txBody>
          <a:bodyPr/>
          <a:lstStyle/>
          <a:p>
            <a:r>
              <a:rPr lang="en-US" dirty="0"/>
              <a:t>Modifying workplace policies:  Common Scenarios</a:t>
            </a:r>
          </a:p>
        </p:txBody>
      </p:sp>
      <p:sp>
        <p:nvSpPr>
          <p:cNvPr id="3" name="Content Placeholder 2">
            <a:extLst>
              <a:ext uri="{FF2B5EF4-FFF2-40B4-BE49-F238E27FC236}">
                <a16:creationId xmlns:a16="http://schemas.microsoft.com/office/drawing/2014/main" id="{82D88EFC-5F8E-D31A-6AB3-437208C4099C}"/>
              </a:ext>
            </a:extLst>
          </p:cNvPr>
          <p:cNvSpPr>
            <a:spLocks noGrp="1"/>
          </p:cNvSpPr>
          <p:nvPr>
            <p:ph idx="1"/>
          </p:nvPr>
        </p:nvSpPr>
        <p:spPr>
          <a:xfrm>
            <a:off x="581189" y="2055731"/>
            <a:ext cx="11029615" cy="2837054"/>
          </a:xfrm>
        </p:spPr>
        <p:txBody>
          <a:bodyPr>
            <a:normAutofit/>
          </a:bodyPr>
          <a:lstStyle/>
          <a:p>
            <a:pPr marL="306000" marR="0" lvl="0" indent="-30600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Decisionmakers rely on employer policy, not realizing ADA may require an exception as accommodation for one/some individuals based on disability</a:t>
            </a:r>
          </a:p>
          <a:p>
            <a:pPr marL="306000" marR="0" lvl="0" indent="-30600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Management opposed to making any exceptions to uniformly applied policies, afraid of “setting precedent” or that co-workers will request similar exception</a:t>
            </a:r>
          </a:p>
        </p:txBody>
      </p:sp>
      <p:sp>
        <p:nvSpPr>
          <p:cNvPr id="4" name="Slide Number Placeholder 3">
            <a:extLst>
              <a:ext uri="{FF2B5EF4-FFF2-40B4-BE49-F238E27FC236}">
                <a16:creationId xmlns:a16="http://schemas.microsoft.com/office/drawing/2014/main" id="{71DCFC48-1AE3-EB2C-6FA8-12DB1F7F9A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12357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0EFA-294F-1B74-09F6-E96008C254B4}"/>
              </a:ext>
            </a:extLst>
          </p:cNvPr>
          <p:cNvSpPr>
            <a:spLocks noGrp="1"/>
          </p:cNvSpPr>
          <p:nvPr>
            <p:ph type="title"/>
          </p:nvPr>
        </p:nvSpPr>
        <p:spPr/>
        <p:txBody>
          <a:bodyPr/>
          <a:lstStyle/>
          <a:p>
            <a:r>
              <a:rPr lang="en-US" dirty="0"/>
              <a:t>Modifying workplace policies:  key legal points</a:t>
            </a:r>
          </a:p>
        </p:txBody>
      </p:sp>
      <p:sp>
        <p:nvSpPr>
          <p:cNvPr id="3" name="Content Placeholder 2">
            <a:extLst>
              <a:ext uri="{FF2B5EF4-FFF2-40B4-BE49-F238E27FC236}">
                <a16:creationId xmlns:a16="http://schemas.microsoft.com/office/drawing/2014/main" id="{BF2114D0-D5CA-52F3-CDC6-655CF5E2C410}"/>
              </a:ext>
            </a:extLst>
          </p:cNvPr>
          <p:cNvSpPr>
            <a:spLocks noGrp="1"/>
          </p:cNvSpPr>
          <p:nvPr>
            <p:ph idx="1"/>
          </p:nvPr>
        </p:nvSpPr>
        <p:spPr/>
        <p:txBody>
          <a:bodyPr/>
          <a:lstStyle/>
          <a:p>
            <a:pPr>
              <a:spcAft>
                <a:spcPts val="1200"/>
              </a:spcAft>
            </a:pPr>
            <a:r>
              <a:rPr lang="en-US" sz="2400" dirty="0"/>
              <a:t>ADA may require making an exception to a policy for an </a:t>
            </a:r>
            <a:br>
              <a:rPr lang="en-US" sz="2400" dirty="0"/>
            </a:br>
            <a:r>
              <a:rPr lang="en-US" sz="2400" dirty="0"/>
              <a:t>individual with a disability as a reasonable accommodation </a:t>
            </a:r>
            <a:br>
              <a:rPr lang="en-US" sz="2400" dirty="0"/>
            </a:br>
            <a:r>
              <a:rPr lang="en-US" sz="2400" dirty="0"/>
              <a:t>absent undue hardship</a:t>
            </a:r>
          </a:p>
          <a:p>
            <a:pPr>
              <a:spcAft>
                <a:spcPts val="1200"/>
              </a:spcAft>
            </a:pPr>
            <a:r>
              <a:rPr lang="en-US" sz="2400" dirty="0"/>
              <a:t>Employer still permitted to maintain policy as to others</a:t>
            </a:r>
          </a:p>
          <a:p>
            <a:r>
              <a:rPr lang="en-US" sz="2400" dirty="0"/>
              <a:t>EEOC: “Modified Workplace Policies” in </a:t>
            </a:r>
            <a:r>
              <a:rPr lang="en-US" sz="2400" dirty="0">
                <a:solidFill>
                  <a:srgbClr val="0070C0"/>
                </a:solidFill>
                <a:hlinkClick r:id="rId3">
                  <a:extLst>
                    <a:ext uri="{A12FA001-AC4F-418D-AE19-62706E023703}">
                      <ahyp:hlinkClr xmlns:ahyp="http://schemas.microsoft.com/office/drawing/2018/hyperlinkcolor" val="tx"/>
                    </a:ext>
                  </a:extLst>
                </a:hlinkClick>
              </a:rPr>
              <a:t>Enforcement Guidance </a:t>
            </a:r>
            <a:br>
              <a:rPr lang="en-US" sz="2400" dirty="0">
                <a:solidFill>
                  <a:srgbClr val="0070C0"/>
                </a:solidFill>
                <a:hlinkClick r:id="rId3">
                  <a:extLst>
                    <a:ext uri="{A12FA001-AC4F-418D-AE19-62706E023703}">
                      <ahyp:hlinkClr xmlns:ahyp="http://schemas.microsoft.com/office/drawing/2018/hyperlinkcolor" val="tx"/>
                    </a:ext>
                  </a:extLst>
                </a:hlinkClick>
              </a:rPr>
            </a:br>
            <a:r>
              <a:rPr lang="en-US" sz="2400" dirty="0">
                <a:solidFill>
                  <a:srgbClr val="0070C0"/>
                </a:solidFill>
                <a:hlinkClick r:id="rId3">
                  <a:extLst>
                    <a:ext uri="{A12FA001-AC4F-418D-AE19-62706E023703}">
                      <ahyp:hlinkClr xmlns:ahyp="http://schemas.microsoft.com/office/drawing/2018/hyperlinkcolor" val="tx"/>
                    </a:ext>
                  </a:extLst>
                </a:hlinkClick>
              </a:rPr>
              <a:t>on Reasonable Accommodation and Undue Hardship</a:t>
            </a:r>
            <a:endParaRPr lang="en-US" sz="2400"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E24366A5-11FB-01EC-2DE2-712B42596DAB}"/>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5" name="Picture 4">
            <a:extLst>
              <a:ext uri="{FF2B5EF4-FFF2-40B4-BE49-F238E27FC236}">
                <a16:creationId xmlns:a16="http://schemas.microsoft.com/office/drawing/2014/main" id="{B407A7BC-6BBB-E512-74E4-C38ADCC412B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42814" y="2180496"/>
            <a:ext cx="1767993" cy="1774090"/>
          </a:xfrm>
          <a:prstGeom prst="rect">
            <a:avLst/>
          </a:prstGeom>
        </p:spPr>
      </p:pic>
    </p:spTree>
    <p:extLst>
      <p:ext uri="{BB962C8B-B14F-4D97-AF65-F5344CB8AC3E}">
        <p14:creationId xmlns:p14="http://schemas.microsoft.com/office/powerpoint/2010/main" val="3280184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D3B8-FE8F-8D3A-3297-FB29F7A99AC4}"/>
              </a:ext>
            </a:extLst>
          </p:cNvPr>
          <p:cNvSpPr>
            <a:spLocks noGrp="1"/>
          </p:cNvSpPr>
          <p:nvPr>
            <p:ph type="title"/>
          </p:nvPr>
        </p:nvSpPr>
        <p:spPr/>
        <p:txBody>
          <a:bodyPr/>
          <a:lstStyle/>
          <a:p>
            <a:r>
              <a:rPr lang="en-US" dirty="0"/>
              <a:t>EXAMPLE:  EXCEPTIONS TO TELEWORK POLICY</a:t>
            </a:r>
          </a:p>
        </p:txBody>
      </p:sp>
      <p:sp>
        <p:nvSpPr>
          <p:cNvPr id="3" name="Content Placeholder 2">
            <a:extLst>
              <a:ext uri="{FF2B5EF4-FFF2-40B4-BE49-F238E27FC236}">
                <a16:creationId xmlns:a16="http://schemas.microsoft.com/office/drawing/2014/main" id="{554D9DEB-6263-8E95-5032-22115046B746}"/>
              </a:ext>
            </a:extLst>
          </p:cNvPr>
          <p:cNvSpPr>
            <a:spLocks noGrp="1"/>
          </p:cNvSpPr>
          <p:nvPr>
            <p:ph idx="1"/>
          </p:nvPr>
        </p:nvSpPr>
        <p:spPr>
          <a:xfrm>
            <a:off x="581192" y="2120856"/>
            <a:ext cx="11029615" cy="2616288"/>
          </a:xfrm>
        </p:spPr>
        <p:txBody>
          <a:bodyPr/>
          <a:lstStyle/>
          <a:p>
            <a:pPr marL="0" marR="0" lvl="0" indent="0" algn="l" defTabSz="914400" rtl="0" eaLnBrk="0" fontAlgn="base" latinLnBrk="0" hangingPunct="0">
              <a:lnSpc>
                <a:spcPct val="100000"/>
              </a:lnSpc>
              <a:spcBef>
                <a:spcPts val="24"/>
              </a:spcBef>
              <a:spcAft>
                <a:spcPts val="1200"/>
              </a:spcAft>
              <a:buClrTx/>
              <a:buSzTx/>
              <a:buFont typeface="Wingdings 2" panose="05020102010507070707" pitchFamily="18" charset="2"/>
              <a:buNone/>
              <a:tabLst/>
              <a:defRPr/>
            </a:pPr>
            <a:r>
              <a:rPr kumimoji="0" lang="en-US" b="1" i="0" u="none" strike="noStrike" kern="1200" cap="none" spc="0" normalizeH="0" baseline="0" noProof="0" dirty="0">
                <a:ln>
                  <a:noFill/>
                </a:ln>
                <a:solidFill>
                  <a:srgbClr val="002C5F"/>
                </a:solidFill>
                <a:effectLst/>
                <a:uLnTx/>
                <a:uFillTx/>
              </a:rPr>
              <a:t>Common Scenarios</a:t>
            </a:r>
          </a:p>
          <a:p>
            <a:pPr defTabSz="914400" eaLnBrk="0" fontAlgn="base" hangingPunct="0">
              <a:spcBef>
                <a:spcPts val="24"/>
              </a:spcBef>
              <a:spcAft>
                <a:spcPts val="1200"/>
              </a:spcAft>
              <a:buClrTx/>
              <a:buSzTx/>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rPr>
              <a:t>Employee needs more telework as accommodation than policy allows</a:t>
            </a:r>
          </a:p>
          <a:p>
            <a:pPr defTabSz="914400" eaLnBrk="0" fontAlgn="base" hangingPunct="0">
              <a:spcBef>
                <a:spcPts val="24"/>
              </a:spcBef>
              <a:spcAft>
                <a:spcPts val="1200"/>
              </a:spcAft>
              <a:buClrTx/>
              <a:buSzTx/>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rPr>
              <a:t>Manager resistant to exceptions</a:t>
            </a:r>
          </a:p>
          <a:p>
            <a:pPr defTabSz="914400" eaLnBrk="0" fontAlgn="base" hangingPunct="0">
              <a:spcBef>
                <a:spcPts val="24"/>
              </a:spcBef>
              <a:buClrTx/>
              <a:buSzTx/>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rPr>
              <a:t>Employer concerned about allowing telework for poor performer</a:t>
            </a:r>
          </a:p>
          <a:p>
            <a:endParaRPr lang="en-US" dirty="0"/>
          </a:p>
        </p:txBody>
      </p:sp>
      <p:sp>
        <p:nvSpPr>
          <p:cNvPr id="4" name="Slide Number Placeholder 3">
            <a:extLst>
              <a:ext uri="{FF2B5EF4-FFF2-40B4-BE49-F238E27FC236}">
                <a16:creationId xmlns:a16="http://schemas.microsoft.com/office/drawing/2014/main" id="{B404DDFF-C8E8-F820-7378-FC6473103EFD}"/>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1866187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D3B8-FE8F-8D3A-3297-FB29F7A99AC4}"/>
              </a:ext>
            </a:extLst>
          </p:cNvPr>
          <p:cNvSpPr>
            <a:spLocks noGrp="1"/>
          </p:cNvSpPr>
          <p:nvPr>
            <p:ph type="title"/>
          </p:nvPr>
        </p:nvSpPr>
        <p:spPr/>
        <p:txBody>
          <a:bodyPr/>
          <a:lstStyle/>
          <a:p>
            <a:r>
              <a:rPr lang="en-US" dirty="0"/>
              <a:t>EXAMPLE:  EXCEPTIONS TO TELEWORK POLICY (2)</a:t>
            </a:r>
          </a:p>
        </p:txBody>
      </p:sp>
      <p:sp>
        <p:nvSpPr>
          <p:cNvPr id="3" name="Content Placeholder 2">
            <a:extLst>
              <a:ext uri="{FF2B5EF4-FFF2-40B4-BE49-F238E27FC236}">
                <a16:creationId xmlns:a16="http://schemas.microsoft.com/office/drawing/2014/main" id="{554D9DEB-6263-8E95-5032-22115046B746}"/>
              </a:ext>
            </a:extLst>
          </p:cNvPr>
          <p:cNvSpPr>
            <a:spLocks noGrp="1"/>
          </p:cNvSpPr>
          <p:nvPr>
            <p:ph idx="1"/>
          </p:nvPr>
        </p:nvSpPr>
        <p:spPr>
          <a:xfrm>
            <a:off x="581192" y="2012996"/>
            <a:ext cx="11029615" cy="4453978"/>
          </a:xfrm>
        </p:spPr>
        <p:txBody>
          <a:bodyPr>
            <a:normAutofit/>
          </a:bodyPr>
          <a:lstStyle/>
          <a:p>
            <a:pPr marL="0" marR="0" lvl="0" indent="0" algn="l" defTabSz="914400" rtl="0" eaLnBrk="0" fontAlgn="base" latinLnBrk="0" hangingPunct="0">
              <a:lnSpc>
                <a:spcPct val="100000"/>
              </a:lnSpc>
              <a:spcBef>
                <a:spcPts val="24"/>
              </a:spcBef>
              <a:spcAft>
                <a:spcPts val="1200"/>
              </a:spcAft>
              <a:buClrTx/>
              <a:buSzTx/>
              <a:buFont typeface="Wingdings 2" panose="05020102010507070707" pitchFamily="18" charset="2"/>
              <a:buNone/>
              <a:tabLst/>
              <a:defRPr/>
            </a:pPr>
            <a:r>
              <a:rPr kumimoji="0" lang="en-US" sz="2400" b="1" i="0" u="none" strike="noStrike" kern="1200" cap="none" spc="0" normalizeH="0" baseline="0" noProof="0" dirty="0">
                <a:ln>
                  <a:noFill/>
                </a:ln>
                <a:solidFill>
                  <a:srgbClr val="002C5F"/>
                </a:solidFill>
                <a:effectLst/>
                <a:uLnTx/>
                <a:uFillTx/>
              </a:rPr>
              <a:t>Key Legal Points:  </a:t>
            </a:r>
          </a:p>
          <a:p>
            <a:pPr defTabSz="914400" eaLnBrk="0" fontAlgn="base" hangingPunct="0">
              <a:spcBef>
                <a:spcPts val="24"/>
              </a:spcBef>
              <a:spcAft>
                <a:spcPts val="1200"/>
              </a:spcAft>
              <a:buClrTx/>
              <a:buSzTx/>
              <a:defRPr/>
            </a:pPr>
            <a:r>
              <a:rPr kumimoji="0" lang="en-US" sz="2400" b="0" i="0" u="none" strike="noStrike" kern="1200" cap="none" spc="0" normalizeH="0" baseline="0" noProof="0" dirty="0">
                <a:ln>
                  <a:noFill/>
                </a:ln>
                <a:solidFill>
                  <a:srgbClr val="002C5F"/>
                </a:solidFill>
                <a:effectLst/>
                <a:uLnTx/>
                <a:uFillTx/>
              </a:rPr>
              <a:t>ADA may require telework as accommodation absent undue </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hardship, even if others aren’t allowed to telework, or are </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only allowed less</a:t>
            </a:r>
          </a:p>
          <a:p>
            <a:pPr defTabSz="914400" eaLnBrk="0" fontAlgn="base" hangingPunct="0">
              <a:spcBef>
                <a:spcPts val="24"/>
              </a:spcBef>
              <a:spcAft>
                <a:spcPts val="1200"/>
              </a:spcAft>
              <a:buClrTx/>
              <a:buSzTx/>
              <a:defRPr/>
            </a:pPr>
            <a:r>
              <a:rPr kumimoji="0" lang="en-US" sz="2400" b="0" i="0" u="none" strike="noStrike" kern="1200" cap="none" spc="0" normalizeH="0" baseline="0" noProof="0" dirty="0">
                <a:ln>
                  <a:noFill/>
                </a:ln>
                <a:solidFill>
                  <a:srgbClr val="002C5F"/>
                </a:solidFill>
                <a:effectLst/>
                <a:uLnTx/>
                <a:uFillTx/>
              </a:rPr>
              <a:t>May be required even if poor performance or contrary to policy requiring certain performance level to be eligible for telework</a:t>
            </a:r>
          </a:p>
          <a:p>
            <a:pPr lvl="1" indent="-270000" defTabSz="914400" eaLnBrk="0" fontAlgn="base" hangingPunct="0">
              <a:spcBef>
                <a:spcPts val="24"/>
              </a:spcBef>
              <a:spcAft>
                <a:spcPts val="1200"/>
              </a:spcAft>
              <a:buClrTx/>
              <a:buSzTx/>
              <a:defRPr/>
            </a:pPr>
            <a:r>
              <a:rPr kumimoji="0" lang="en-US" b="0" i="0" u="none" strike="noStrike" kern="1200" cap="none" spc="0" normalizeH="0" baseline="0" noProof="0" dirty="0">
                <a:ln>
                  <a:noFill/>
                </a:ln>
                <a:solidFill>
                  <a:srgbClr val="002C5F"/>
                </a:solidFill>
                <a:effectLst/>
                <a:uLnTx/>
                <a:uFillTx/>
                <a:latin typeface="Arial Nova" panose="020B0504020202020204" pitchFamily="34" charset="0"/>
              </a:rPr>
              <a:t>But in some situations, the performance issue will make telework not feasible or an undue hardship</a:t>
            </a:r>
          </a:p>
          <a:p>
            <a:pPr indent="-270000" defTabSz="914400" eaLnBrk="0" fontAlgn="base" hangingPunct="0">
              <a:spcBef>
                <a:spcPts val="24"/>
              </a:spcBef>
              <a:spcAft>
                <a:spcPts val="1200"/>
              </a:spcAft>
              <a:buClrTx/>
              <a:buSzTx/>
              <a:defRPr/>
            </a:pPr>
            <a:r>
              <a:rPr kumimoji="0" lang="en-US" sz="2400" b="0" i="0" u="none" strike="noStrike" kern="1200" cap="none" spc="0" normalizeH="0" baseline="0" noProof="0" dirty="0">
                <a:ln>
                  <a:noFill/>
                </a:ln>
                <a:solidFill>
                  <a:srgbClr val="1A3260"/>
                </a:solidFill>
                <a:effectLst/>
                <a:uLnTx/>
                <a:uFillTx/>
                <a:ea typeface="Calibri" panose="020F0502020204030204" pitchFamily="34" charset="0"/>
                <a:cs typeface="Times New Roman" panose="02020603050405020304" pitchFamily="18" charset="0"/>
              </a:rPr>
              <a:t>EEOC: </a:t>
            </a:r>
            <a:r>
              <a:rPr kumimoji="0" lang="en-US" sz="2400" b="0" i="0" u="none" strike="noStrike" kern="1200" cap="none" spc="0" normalizeH="0" baseline="0" noProof="0" dirty="0">
                <a:ln>
                  <a:noFill/>
                </a:ln>
                <a:solidFill>
                  <a:srgbClr val="0070C0"/>
                </a:solidFill>
                <a:effectLst/>
                <a:uLnTx/>
                <a:uFillTx/>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Work at Home/Telework as a Reasonable Accommodation </a:t>
            </a:r>
            <a:endParaRPr kumimoji="0" lang="en-US" sz="2400" b="0" i="0" u="none" strike="noStrike" kern="1200" cap="none" spc="0" normalizeH="0" baseline="0" noProof="0" dirty="0">
              <a:ln>
                <a:noFill/>
              </a:ln>
              <a:solidFill>
                <a:srgbClr val="0070C0"/>
              </a:solidFill>
              <a:effectLst/>
              <a:uLnTx/>
              <a:uFillTx/>
            </a:endParaRPr>
          </a:p>
          <a:p>
            <a:endParaRPr lang="en-US" dirty="0"/>
          </a:p>
        </p:txBody>
      </p:sp>
      <p:sp>
        <p:nvSpPr>
          <p:cNvPr id="4" name="Slide Number Placeholder 3">
            <a:extLst>
              <a:ext uri="{FF2B5EF4-FFF2-40B4-BE49-F238E27FC236}">
                <a16:creationId xmlns:a16="http://schemas.microsoft.com/office/drawing/2014/main" id="{B404DDFF-C8E8-F820-7378-FC6473103EFD}"/>
              </a:ext>
            </a:extLst>
          </p:cNvPr>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5" name="Picture 4">
            <a:extLst>
              <a:ext uri="{FF2B5EF4-FFF2-40B4-BE49-F238E27FC236}">
                <a16:creationId xmlns:a16="http://schemas.microsoft.com/office/drawing/2014/main" id="{09590222-D7F2-D814-D49C-2D825B2C90E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1631" y="1916743"/>
            <a:ext cx="1767993" cy="1774090"/>
          </a:xfrm>
          <a:prstGeom prst="rect">
            <a:avLst/>
          </a:prstGeom>
        </p:spPr>
      </p:pic>
    </p:spTree>
    <p:extLst>
      <p:ext uri="{BB962C8B-B14F-4D97-AF65-F5344CB8AC3E}">
        <p14:creationId xmlns:p14="http://schemas.microsoft.com/office/powerpoint/2010/main" val="2756548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CD6A-79AF-276D-AF44-4A5A809D1E71}"/>
              </a:ext>
            </a:extLst>
          </p:cNvPr>
          <p:cNvSpPr>
            <a:spLocks noGrp="1"/>
          </p:cNvSpPr>
          <p:nvPr>
            <p:ph type="title"/>
          </p:nvPr>
        </p:nvSpPr>
        <p:spPr/>
        <p:txBody>
          <a:bodyPr/>
          <a:lstStyle/>
          <a:p>
            <a:r>
              <a:rPr lang="en-US" dirty="0"/>
              <a:t>EXAMPLE:  EXCEPTIONS TO TELEWORK POLICY (3)</a:t>
            </a:r>
          </a:p>
        </p:txBody>
      </p:sp>
      <p:sp>
        <p:nvSpPr>
          <p:cNvPr id="3" name="Content Placeholder 2">
            <a:extLst>
              <a:ext uri="{FF2B5EF4-FFF2-40B4-BE49-F238E27FC236}">
                <a16:creationId xmlns:a16="http://schemas.microsoft.com/office/drawing/2014/main" id="{BF6B9059-752D-CBDA-6504-32FE5ACC88E5}"/>
              </a:ext>
            </a:extLst>
          </p:cNvPr>
          <p:cNvSpPr>
            <a:spLocks noGrp="1"/>
          </p:cNvSpPr>
          <p:nvPr>
            <p:ph idx="1"/>
          </p:nvPr>
        </p:nvSpPr>
        <p:spPr>
          <a:xfrm>
            <a:off x="581192" y="2180496"/>
            <a:ext cx="11029615" cy="4515078"/>
          </a:xfrm>
        </p:spPr>
        <p:txBody>
          <a:bodyPr>
            <a:normAutofit fontScale="92500" lnSpcReduction="10000"/>
          </a:bodyPr>
          <a:lstStyle/>
          <a:p>
            <a:pPr marL="306000" marR="0" lvl="0" indent="-30600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Char char=""/>
              <a:tabLst/>
              <a:defRPr/>
            </a:pPr>
            <a:r>
              <a:rPr kumimoji="0" lang="en-US"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Fact-specific determination based on particulars of position and workplace</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Examples of potentially relevant facts:</a:t>
            </a:r>
          </a:p>
          <a:p>
            <a:pPr marL="630000" marR="0" lvl="1" indent="-306000" algn="l" defTabSz="457200" rtl="0" eaLnBrk="1" fontAlgn="auto" latinLnBrk="0" hangingPunct="1">
              <a:lnSpc>
                <a:spcPct val="100000"/>
              </a:lnSpc>
              <a:spcBef>
                <a:spcPct val="20000"/>
              </a:spcBef>
              <a:spcAft>
                <a:spcPts val="600"/>
              </a:spcAft>
              <a:buClr>
                <a:srgbClr val="1A3260"/>
              </a:buClr>
              <a:buSzPct val="92000"/>
              <a:buFont typeface="Wingdings" panose="05000000000000000000" pitchFamily="2" charset="2"/>
              <a:buChar char="§"/>
              <a:tabLst/>
              <a:defRPr/>
            </a:pPr>
            <a:r>
              <a:rPr kumimoji="0" lang="en-US" b="0" i="0" u="none" strike="noStrike" kern="1200" cap="none" spc="0" normalizeH="0" baseline="0" noProof="0" dirty="0">
                <a:ln>
                  <a:noFill/>
                </a:ln>
                <a:solidFill>
                  <a:srgbClr val="1A3260"/>
                </a:solidFill>
                <a:effectLst/>
                <a:uLnTx/>
                <a:uFillTx/>
                <a:latin typeface="Arial" panose="020B0604020202020204" pitchFamily="34" charset="0"/>
                <a:ea typeface="+mn-ea"/>
                <a:cs typeface="Arial" panose="020B0604020202020204" pitchFamily="34" charset="0"/>
              </a:rPr>
              <a:t>Employer's ability to supervise the employee adequately</a:t>
            </a:r>
          </a:p>
          <a:p>
            <a:pPr marL="630000" marR="0" lvl="1" indent="-306000" algn="l" defTabSz="457200" rtl="0" eaLnBrk="1" fontAlgn="auto" latinLnBrk="0" hangingPunct="1">
              <a:lnSpc>
                <a:spcPct val="100000"/>
              </a:lnSpc>
              <a:spcBef>
                <a:spcPct val="20000"/>
              </a:spcBef>
              <a:spcAft>
                <a:spcPts val="600"/>
              </a:spcAft>
              <a:buClr>
                <a:srgbClr val="1A3260"/>
              </a:buClr>
              <a:buSzPct val="92000"/>
              <a:buFont typeface="Wingdings" panose="05000000000000000000" pitchFamily="2" charset="2"/>
              <a:buChar char="§"/>
              <a:tabLst/>
              <a:defRPr/>
            </a:pPr>
            <a:r>
              <a:rPr kumimoji="0" lang="en-US" b="0" i="0" u="none" strike="noStrike" kern="1200" cap="none" spc="0" normalizeH="0" baseline="0" noProof="0" dirty="0">
                <a:ln>
                  <a:noFill/>
                </a:ln>
                <a:solidFill>
                  <a:srgbClr val="1A3260"/>
                </a:solidFill>
                <a:effectLst/>
                <a:uLnTx/>
                <a:uFillTx/>
                <a:latin typeface="Arial" panose="020B0604020202020204" pitchFamily="34" charset="0"/>
                <a:ea typeface="+mn-ea"/>
                <a:cs typeface="Arial" panose="020B0604020202020204" pitchFamily="34" charset="0"/>
              </a:rPr>
              <a:t>Whether any duties require use of certain equipment or tools that cannot be replicated at home</a:t>
            </a:r>
          </a:p>
          <a:p>
            <a:pPr marL="630000" marR="0" lvl="1" indent="-306000" algn="l" defTabSz="457200" rtl="0" eaLnBrk="1" fontAlgn="auto" latinLnBrk="0" hangingPunct="1">
              <a:lnSpc>
                <a:spcPct val="100000"/>
              </a:lnSpc>
              <a:spcBef>
                <a:spcPct val="20000"/>
              </a:spcBef>
              <a:spcAft>
                <a:spcPts val="600"/>
              </a:spcAft>
              <a:buClr>
                <a:srgbClr val="1A3260"/>
              </a:buClr>
              <a:buSzPct val="92000"/>
              <a:buFont typeface="Wingdings" panose="05000000000000000000" pitchFamily="2" charset="2"/>
              <a:buChar char="§"/>
              <a:tabLst/>
              <a:defRPr/>
            </a:pPr>
            <a:r>
              <a:rPr kumimoji="0" lang="en-US" b="0" i="0" u="none" strike="noStrike" kern="1200" cap="none" spc="0" normalizeH="0" baseline="0" noProof="0" dirty="0">
                <a:ln>
                  <a:noFill/>
                </a:ln>
                <a:solidFill>
                  <a:srgbClr val="1A3260"/>
                </a:solidFill>
                <a:effectLst/>
                <a:uLnTx/>
                <a:uFillTx/>
                <a:latin typeface="Arial" panose="020B0604020202020204" pitchFamily="34" charset="0"/>
                <a:ea typeface="+mn-ea"/>
                <a:cs typeface="Arial" panose="020B0604020202020204" pitchFamily="34" charset="0"/>
              </a:rPr>
              <a:t>Whether there is a need for face-to-face interaction and coordination of work </a:t>
            </a:r>
            <a:br>
              <a:rPr kumimoji="0" lang="en-US" b="0" i="0" u="none" strike="noStrike" kern="1200" cap="none" spc="0" normalizeH="0" baseline="0" noProof="0" dirty="0">
                <a:ln>
                  <a:noFill/>
                </a:ln>
                <a:solidFill>
                  <a:srgbClr val="1A3260"/>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dirty="0">
                <a:ln>
                  <a:noFill/>
                </a:ln>
                <a:solidFill>
                  <a:srgbClr val="1A3260"/>
                </a:solidFill>
                <a:effectLst/>
                <a:uLnTx/>
                <a:uFillTx/>
                <a:latin typeface="Arial" panose="020B0604020202020204" pitchFamily="34" charset="0"/>
                <a:ea typeface="+mn-ea"/>
                <a:cs typeface="Arial" panose="020B0604020202020204" pitchFamily="34" charset="0"/>
              </a:rPr>
              <a:t>with other employees</a:t>
            </a:r>
          </a:p>
          <a:p>
            <a:pPr marL="630000" marR="0" lvl="1" indent="-306000" algn="l" defTabSz="457200" rtl="0" eaLnBrk="1" fontAlgn="auto" latinLnBrk="0" hangingPunct="1">
              <a:lnSpc>
                <a:spcPct val="100000"/>
              </a:lnSpc>
              <a:spcBef>
                <a:spcPct val="20000"/>
              </a:spcBef>
              <a:spcAft>
                <a:spcPts val="600"/>
              </a:spcAft>
              <a:buClr>
                <a:srgbClr val="1A3260"/>
              </a:buClr>
              <a:buSzPct val="92000"/>
              <a:buFont typeface="Wingdings" panose="05000000000000000000" pitchFamily="2" charset="2"/>
              <a:buChar char="§"/>
              <a:tabLst/>
              <a:defRPr/>
            </a:pPr>
            <a:r>
              <a:rPr kumimoji="0" lang="en-US" b="0" i="0" u="none" strike="noStrike" kern="1200" cap="none" spc="0" normalizeH="0" baseline="0" noProof="0" dirty="0">
                <a:ln>
                  <a:noFill/>
                </a:ln>
                <a:solidFill>
                  <a:srgbClr val="1A3260"/>
                </a:solidFill>
                <a:effectLst/>
                <a:uLnTx/>
                <a:uFillTx/>
                <a:latin typeface="Arial" panose="020B0604020202020204" pitchFamily="34" charset="0"/>
                <a:ea typeface="+mn-ea"/>
                <a:cs typeface="Arial" panose="020B0604020202020204" pitchFamily="34" charset="0"/>
              </a:rPr>
              <a:t>Whether in-person interaction with outside colleagues, clients, or customers is necessary</a:t>
            </a:r>
          </a:p>
          <a:p>
            <a:pPr marL="630000" marR="0" lvl="1" indent="-306000" algn="l" defTabSz="457200" rtl="0" eaLnBrk="1" fontAlgn="auto" latinLnBrk="0" hangingPunct="1">
              <a:lnSpc>
                <a:spcPct val="100000"/>
              </a:lnSpc>
              <a:spcBef>
                <a:spcPct val="20000"/>
              </a:spcBef>
              <a:spcAft>
                <a:spcPts val="600"/>
              </a:spcAft>
              <a:buClr>
                <a:srgbClr val="1A3260"/>
              </a:buClr>
              <a:buSzPct val="92000"/>
              <a:buFont typeface="Wingdings" panose="05000000000000000000" pitchFamily="2" charset="2"/>
              <a:buChar char="§"/>
              <a:tabLst/>
              <a:defRPr/>
            </a:pPr>
            <a:r>
              <a:rPr kumimoji="0" lang="en-US" b="0" i="0" u="none" strike="noStrike" kern="1200" cap="none" spc="0" normalizeH="0" baseline="0" noProof="0" dirty="0">
                <a:ln>
                  <a:noFill/>
                </a:ln>
                <a:solidFill>
                  <a:srgbClr val="1A3260"/>
                </a:solidFill>
                <a:effectLst/>
                <a:uLnTx/>
                <a:uFillTx/>
                <a:latin typeface="Arial" panose="020B0604020202020204" pitchFamily="34" charset="0"/>
                <a:ea typeface="+mn-ea"/>
                <a:cs typeface="Arial" panose="020B0604020202020204" pitchFamily="34" charset="0"/>
              </a:rPr>
              <a:t>Whether the position requires the employee to have immediate access to documents or other information located only in the workplace </a:t>
            </a:r>
          </a:p>
          <a:p>
            <a:endParaRPr lang="en-US" dirty="0"/>
          </a:p>
        </p:txBody>
      </p:sp>
      <p:sp>
        <p:nvSpPr>
          <p:cNvPr id="4" name="Slide Number Placeholder 3">
            <a:extLst>
              <a:ext uri="{FF2B5EF4-FFF2-40B4-BE49-F238E27FC236}">
                <a16:creationId xmlns:a16="http://schemas.microsoft.com/office/drawing/2014/main" id="{4F1685FD-118E-BE38-F128-A324DF799665}"/>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4014549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1CF1-A922-E032-2DF9-E7FE97238B06}"/>
              </a:ext>
            </a:extLst>
          </p:cNvPr>
          <p:cNvSpPr>
            <a:spLocks noGrp="1"/>
          </p:cNvSpPr>
          <p:nvPr>
            <p:ph type="title"/>
          </p:nvPr>
        </p:nvSpPr>
        <p:spPr/>
        <p:txBody>
          <a:bodyPr/>
          <a:lstStyle/>
          <a:p>
            <a:r>
              <a:rPr lang="en-US" dirty="0"/>
              <a:t>EXAMPLE:  EXCEPTIONS TO TELEWORK POLICY (4)</a:t>
            </a:r>
          </a:p>
        </p:txBody>
      </p:sp>
      <p:sp>
        <p:nvSpPr>
          <p:cNvPr id="3" name="Content Placeholder 2">
            <a:extLst>
              <a:ext uri="{FF2B5EF4-FFF2-40B4-BE49-F238E27FC236}">
                <a16:creationId xmlns:a16="http://schemas.microsoft.com/office/drawing/2014/main" id="{4EF98CD7-C084-2985-3C41-E267D122B99C}"/>
              </a:ext>
            </a:extLst>
          </p:cNvPr>
          <p:cNvSpPr>
            <a:spLocks noGrp="1"/>
          </p:cNvSpPr>
          <p:nvPr>
            <p:ph idx="1"/>
          </p:nvPr>
        </p:nvSpPr>
        <p:spPr>
          <a:xfrm>
            <a:off x="581192" y="2012996"/>
            <a:ext cx="11029615" cy="4424841"/>
          </a:xfrm>
        </p:spPr>
        <p:txBody>
          <a:bodyPr>
            <a:normAutofit lnSpcReduction="10000"/>
          </a:bodyPr>
          <a:lstStyle/>
          <a:p>
            <a:pPr marL="0" marR="0" lvl="0" indent="0" algn="l" defTabSz="914400" rtl="0" eaLnBrk="0" fontAlgn="base" latinLnBrk="0" hangingPunct="0">
              <a:lnSpc>
                <a:spcPct val="100000"/>
              </a:lnSpc>
              <a:spcBef>
                <a:spcPct val="20000"/>
              </a:spcBef>
              <a:spcAft>
                <a:spcPts val="1200"/>
              </a:spcAft>
              <a:buClrTx/>
              <a:buSzTx/>
              <a:buFont typeface="Wingdings 2" panose="05020102010507070707" pitchFamily="18" charset="2"/>
              <a:buNone/>
              <a:tabLst/>
              <a:defRPr/>
            </a:pPr>
            <a:r>
              <a:rPr kumimoji="0" lang="en-US" sz="2400" b="1" i="0" u="none" strike="noStrike" kern="1200" cap="none" spc="0" normalizeH="0" baseline="0" noProof="0" dirty="0">
                <a:ln>
                  <a:noFill/>
                </a:ln>
                <a:solidFill>
                  <a:srgbClr val="002C5F"/>
                </a:solidFill>
                <a:effectLst/>
                <a:uLnTx/>
                <a:uFillTx/>
              </a:rPr>
              <a:t>Take-Aways:</a:t>
            </a:r>
          </a:p>
          <a:p>
            <a:pPr marL="342900" marR="0" lvl="0" indent="-342900" algn="l" defTabSz="914400" rtl="0" eaLnBrk="0" fontAlgn="base" latinLnBrk="0" hangingPunct="0">
              <a:lnSpc>
                <a:spcPct val="100000"/>
              </a:lnSpc>
              <a:spcBef>
                <a:spcPct val="2000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C5F"/>
                </a:solidFill>
                <a:effectLst/>
                <a:uLnTx/>
                <a:uFillTx/>
              </a:rPr>
              <a:t>Make sure managers/supervisors know to accommodate they</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may have to make exception to usual practice/rule</a:t>
            </a:r>
          </a:p>
          <a:p>
            <a:pPr marL="342900" marR="0" lvl="0" indent="-342900" algn="l" defTabSz="914400" rtl="0" eaLnBrk="0" fontAlgn="base" latinLnBrk="0" hangingPunct="0">
              <a:lnSpc>
                <a:spcPct val="100000"/>
              </a:lnSpc>
              <a:spcBef>
                <a:spcPct val="2000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C5F"/>
                </a:solidFill>
                <a:effectLst/>
                <a:uLnTx/>
                <a:uFillTx/>
              </a:rPr>
              <a:t>Employer discretion to choose alternative </a:t>
            </a:r>
            <a:r>
              <a:rPr kumimoji="0" lang="en-US" sz="2400" b="1" i="0" u="none" strike="noStrike" kern="1200" cap="none" spc="0" normalizeH="0" baseline="0" noProof="0" dirty="0">
                <a:ln>
                  <a:noFill/>
                </a:ln>
                <a:solidFill>
                  <a:srgbClr val="002C5F"/>
                </a:solidFill>
                <a:effectLst/>
                <a:uLnTx/>
                <a:uFillTx/>
              </a:rPr>
              <a:t>effective</a:t>
            </a:r>
            <a:r>
              <a:rPr kumimoji="0" lang="en-US" sz="2400" b="0" i="0" u="none" strike="noStrike" kern="1200" cap="none" spc="0" normalizeH="0" baseline="0" noProof="0" dirty="0">
                <a:ln>
                  <a:noFill/>
                </a:ln>
                <a:solidFill>
                  <a:srgbClr val="002C5F"/>
                </a:solidFill>
                <a:effectLst/>
                <a:uLnTx/>
                <a:uFillTx/>
              </a:rPr>
              <a:t> reasonable </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accommodation if available—accommodate to work onsite instead?</a:t>
            </a:r>
          </a:p>
          <a:p>
            <a:pPr marL="342900" marR="0" lvl="0" indent="-342900" algn="l" defTabSz="914400" rtl="0" eaLnBrk="0" fontAlgn="base" latinLnBrk="0" hangingPunct="0">
              <a:lnSpc>
                <a:spcPct val="100000"/>
              </a:lnSpc>
              <a:spcBef>
                <a:spcPct val="2000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C5F"/>
                </a:solidFill>
                <a:effectLst/>
                <a:uLnTx/>
                <a:uFillTx/>
              </a:rPr>
              <a:t>If unsure whether essential functions can be performed remotely, consider </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if helpful to implement as a trial or temporary accommodation at first</a:t>
            </a:r>
          </a:p>
          <a:p>
            <a:pPr marL="342900" marR="0" lvl="0" indent="-342900" algn="l" defTabSz="914400" rtl="0" eaLnBrk="0" fontAlgn="base" latinLnBrk="0" hangingPunct="0">
              <a:lnSpc>
                <a:spcPct val="100000"/>
              </a:lnSpc>
              <a:spcBef>
                <a:spcPct val="2000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C5F"/>
                </a:solidFill>
                <a:effectLst/>
                <a:uLnTx/>
                <a:uFillTx/>
              </a:rPr>
              <a:t>Hold all those teleworking for any reason to same performance and production standards as others</a:t>
            </a:r>
          </a:p>
          <a:p>
            <a:pPr marL="342900" marR="0" lvl="0" indent="-342900" algn="l" defTabSz="914400" rtl="0" eaLnBrk="0" fontAlgn="base" latinLnBrk="0" hangingPunct="0">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C5F"/>
                </a:solidFill>
                <a:effectLst/>
                <a:uLnTx/>
                <a:uFillTx/>
              </a:rPr>
              <a:t>JAN: </a:t>
            </a:r>
            <a:r>
              <a:rPr kumimoji="0" lang="en-US" sz="24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Telework Accommodation Request Flowchart</a:t>
            </a:r>
            <a:endParaRPr kumimoji="0" lang="en-US" sz="2400" b="0" i="0" u="none" strike="noStrike" kern="1200" cap="none" spc="0" normalizeH="0" baseline="0" noProof="0" dirty="0">
              <a:ln>
                <a:noFill/>
              </a:ln>
              <a:solidFill>
                <a:srgbClr val="0070C0"/>
              </a:solidFill>
              <a:effectLst/>
              <a:uLnTx/>
              <a:uFillTx/>
            </a:endParaRPr>
          </a:p>
          <a:p>
            <a:endParaRPr lang="en-US" dirty="0"/>
          </a:p>
        </p:txBody>
      </p:sp>
      <p:sp>
        <p:nvSpPr>
          <p:cNvPr id="4" name="Slide Number Placeholder 3">
            <a:extLst>
              <a:ext uri="{FF2B5EF4-FFF2-40B4-BE49-F238E27FC236}">
                <a16:creationId xmlns:a16="http://schemas.microsoft.com/office/drawing/2014/main" id="{45AEE0E2-5BA5-DA5B-441D-FBEC7539DB09}"/>
              </a:ext>
            </a:extLst>
          </p:cNvPr>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5" name="Picture 4">
            <a:extLst>
              <a:ext uri="{FF2B5EF4-FFF2-40B4-BE49-F238E27FC236}">
                <a16:creationId xmlns:a16="http://schemas.microsoft.com/office/drawing/2014/main" id="{A1E87FC0-566D-F463-2CF8-840707733C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46406" y="1910781"/>
            <a:ext cx="2603218" cy="1700931"/>
          </a:xfrm>
          <a:prstGeom prst="rect">
            <a:avLst/>
          </a:prstGeom>
        </p:spPr>
      </p:pic>
    </p:spTree>
    <p:extLst>
      <p:ext uri="{BB962C8B-B14F-4D97-AF65-F5344CB8AC3E}">
        <p14:creationId xmlns:p14="http://schemas.microsoft.com/office/powerpoint/2010/main" val="1728790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011E-4EBC-3CFD-7B25-0D0E10FD6E35}"/>
              </a:ext>
            </a:extLst>
          </p:cNvPr>
          <p:cNvSpPr>
            <a:spLocks noGrp="1"/>
          </p:cNvSpPr>
          <p:nvPr>
            <p:ph type="title"/>
          </p:nvPr>
        </p:nvSpPr>
        <p:spPr/>
        <p:txBody>
          <a:bodyPr/>
          <a:lstStyle/>
          <a:p>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Example:  exceptions to “No animals” policy</a:t>
            </a:r>
            <a:endParaRPr lang="en-US" dirty="0"/>
          </a:p>
        </p:txBody>
      </p:sp>
      <p:sp>
        <p:nvSpPr>
          <p:cNvPr id="3" name="Content Placeholder 2">
            <a:extLst>
              <a:ext uri="{FF2B5EF4-FFF2-40B4-BE49-F238E27FC236}">
                <a16:creationId xmlns:a16="http://schemas.microsoft.com/office/drawing/2014/main" id="{E5569F25-07A8-0C94-DECA-084BCF6306A1}"/>
              </a:ext>
            </a:extLst>
          </p:cNvPr>
          <p:cNvSpPr>
            <a:spLocks noGrp="1"/>
          </p:cNvSpPr>
          <p:nvPr>
            <p:ph idx="1"/>
          </p:nvPr>
        </p:nvSpPr>
        <p:spPr>
          <a:xfrm>
            <a:off x="581193" y="2012996"/>
            <a:ext cx="11029615" cy="4382730"/>
          </a:xfrm>
        </p:spPr>
        <p:txBody>
          <a:bodyPr>
            <a:normAutofit/>
          </a:bodyPr>
          <a:lstStyle/>
          <a:p>
            <a:pPr marL="0" marR="0" lvl="0" indent="0" algn="l" defTabSz="914400" rtl="0" eaLnBrk="0" fontAlgn="base" latinLnBrk="0" hangingPunct="0">
              <a:lnSpc>
                <a:spcPct val="100000"/>
              </a:lnSpc>
              <a:spcBef>
                <a:spcPts val="24"/>
              </a:spcBef>
              <a:spcAft>
                <a:spcPts val="1200"/>
              </a:spcAft>
              <a:buClrTx/>
              <a:buSzTx/>
              <a:buFont typeface="Wingdings 2" panose="05020102010507070707" pitchFamily="18" charset="2"/>
              <a:buNone/>
              <a:tabLst/>
              <a:defRPr/>
            </a:pPr>
            <a:r>
              <a:rPr kumimoji="0" lang="en-US" sz="2400" b="1" i="0" u="none" strike="noStrike" kern="1200" cap="none" spc="0" normalizeH="0" baseline="0" noProof="0" dirty="0">
                <a:ln>
                  <a:noFill/>
                </a:ln>
                <a:solidFill>
                  <a:srgbClr val="002C5F"/>
                </a:solidFill>
                <a:effectLst/>
                <a:uLnTx/>
                <a:uFillTx/>
              </a:rPr>
              <a:t>Common Scenarios:  </a:t>
            </a:r>
          </a:p>
          <a:p>
            <a:pPr defTabSz="914400" eaLnBrk="0" fontAlgn="base" hangingPunct="0">
              <a:spcBef>
                <a:spcPts val="24"/>
              </a:spcBef>
              <a:buClrTx/>
              <a:buSzTx/>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rPr>
              <a:t>Supervisor reflexively denies accommodation because of</a:t>
            </a:r>
          </a:p>
          <a:p>
            <a:pPr marL="900000" marR="0" lvl="2" indent="-270000" algn="l" defTabSz="914400" rtl="0" eaLnBrk="0" fontAlgn="base" latinLnBrk="0" hangingPunct="0">
              <a:lnSpc>
                <a:spcPct val="100000"/>
              </a:lnSpc>
              <a:spcBef>
                <a:spcPts val="24"/>
              </a:spcBef>
              <a:spcAft>
                <a:spcPts val="600"/>
              </a:spcAft>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rPr>
              <a:t>“no animals” rule</a:t>
            </a:r>
          </a:p>
          <a:p>
            <a:pPr marL="900000" marR="0" lvl="2" indent="-270000" algn="l" defTabSz="914400" rtl="0" eaLnBrk="0" fontAlgn="base" latinLnBrk="0" hangingPunct="0">
              <a:lnSpc>
                <a:spcPct val="100000"/>
              </a:lnSpc>
              <a:spcBef>
                <a:spcPts val="24"/>
              </a:spcBef>
              <a:spcAft>
                <a:spcPts val="600"/>
              </a:spcAft>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rPr>
              <a:t>concern about disruption </a:t>
            </a:r>
          </a:p>
          <a:p>
            <a:pPr marL="900000" marR="0" lvl="2" indent="-270000" algn="l" defTabSz="914400" rtl="0" eaLnBrk="0" fontAlgn="base" latinLnBrk="0" hangingPunct="0">
              <a:lnSpc>
                <a:spcPct val="100000"/>
              </a:lnSpc>
              <a:spcBef>
                <a:spcPts val="24"/>
              </a:spcBef>
              <a:spcAft>
                <a:spcPts val="600"/>
              </a:spcAft>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rPr>
              <a:t>allergies of others</a:t>
            </a:r>
          </a:p>
          <a:p>
            <a:pPr marL="900000" marR="0" lvl="2" indent="-270000" algn="l" defTabSz="914400" rtl="0" eaLnBrk="0" fontAlgn="base" latinLnBrk="0" hangingPunct="0">
              <a:lnSpc>
                <a:spcPct val="100000"/>
              </a:lnSpc>
              <a:spcBef>
                <a:spcPts val="24"/>
              </a:spcBef>
              <a:spcAft>
                <a:spcPts val="1200"/>
              </a:spcAft>
              <a:buClrTx/>
              <a:buSzTx/>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rPr>
              <a:t>concern this will mean other employees can insist on bringing in animals</a:t>
            </a:r>
          </a:p>
          <a:p>
            <a:pPr marL="0" marR="0" lvl="0" indent="0" algn="l" defTabSz="914400" rtl="0" eaLnBrk="0" fontAlgn="base" latinLnBrk="0" hangingPunct="0">
              <a:lnSpc>
                <a:spcPct val="100000"/>
              </a:lnSpc>
              <a:spcBef>
                <a:spcPts val="24"/>
              </a:spcBef>
              <a:spcAft>
                <a:spcPts val="1200"/>
              </a:spcAft>
              <a:buClrTx/>
              <a:buSzTx/>
              <a:buFont typeface="Wingdings 2" panose="05020102010507070707" pitchFamily="18" charset="2"/>
              <a:buNone/>
              <a:tabLst/>
              <a:defRPr/>
            </a:pPr>
            <a:r>
              <a:rPr kumimoji="0" lang="en-US" sz="2400" b="1" i="0" u="none" strike="noStrike" kern="1200" cap="none" spc="0" normalizeH="0" baseline="0" noProof="0" dirty="0">
                <a:ln>
                  <a:noFill/>
                </a:ln>
                <a:solidFill>
                  <a:srgbClr val="002C5F"/>
                </a:solidFill>
                <a:effectLst/>
                <a:uLnTx/>
                <a:uFillTx/>
              </a:rPr>
              <a:t>Key Legal Point: </a:t>
            </a:r>
          </a:p>
          <a:p>
            <a:pPr defTabSz="914400" eaLnBrk="0" fontAlgn="base" hangingPunct="0">
              <a:spcBef>
                <a:spcPts val="24"/>
              </a:spcBef>
              <a:buClrTx/>
              <a:buSzTx/>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rPr>
              <a:t>“No animals allowed!” is like any other workplace policy; may need to modify rule for individual who needs animal due to disability, absent undue hardship</a:t>
            </a:r>
          </a:p>
          <a:p>
            <a:endParaRPr lang="en-US" dirty="0"/>
          </a:p>
        </p:txBody>
      </p:sp>
      <p:sp>
        <p:nvSpPr>
          <p:cNvPr id="4" name="Slide Number Placeholder 3">
            <a:extLst>
              <a:ext uri="{FF2B5EF4-FFF2-40B4-BE49-F238E27FC236}">
                <a16:creationId xmlns:a16="http://schemas.microsoft.com/office/drawing/2014/main" id="{5B41A884-9C26-CCFE-A178-364CAF009BD1}"/>
              </a:ext>
            </a:extLst>
          </p:cNvPr>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5" name="Picture 4">
            <a:extLst>
              <a:ext uri="{FF2B5EF4-FFF2-40B4-BE49-F238E27FC236}">
                <a16:creationId xmlns:a16="http://schemas.microsoft.com/office/drawing/2014/main" id="{C306BC4C-E009-B27C-6AEA-5C4D7193E8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81631" y="1952838"/>
            <a:ext cx="1767993" cy="1774090"/>
          </a:xfrm>
          <a:prstGeom prst="rect">
            <a:avLst/>
          </a:prstGeom>
        </p:spPr>
      </p:pic>
    </p:spTree>
    <p:extLst>
      <p:ext uri="{BB962C8B-B14F-4D97-AF65-F5344CB8AC3E}">
        <p14:creationId xmlns:p14="http://schemas.microsoft.com/office/powerpoint/2010/main" val="113933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2550017827"/>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9AAF92-986E-FC5C-4BD2-1A6B94E1180C}"/>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63913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CB5C-1C78-5068-6B26-A7302DB604F6}"/>
              </a:ext>
            </a:extLst>
          </p:cNvPr>
          <p:cNvSpPr>
            <a:spLocks noGrp="1"/>
          </p:cNvSpPr>
          <p:nvPr>
            <p:ph type="title"/>
          </p:nvPr>
        </p:nvSpPr>
        <p:spPr/>
        <p:txBody>
          <a:bodyPr/>
          <a:lstStyle/>
          <a:p>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Example:  exceptions to “No animals” policy (2)</a:t>
            </a:r>
            <a:endParaRPr lang="en-US" dirty="0"/>
          </a:p>
        </p:txBody>
      </p:sp>
      <p:sp>
        <p:nvSpPr>
          <p:cNvPr id="3" name="Content Placeholder 2">
            <a:extLst>
              <a:ext uri="{FF2B5EF4-FFF2-40B4-BE49-F238E27FC236}">
                <a16:creationId xmlns:a16="http://schemas.microsoft.com/office/drawing/2014/main" id="{05C70FE0-B565-3BC3-FD13-A47B8A203365}"/>
              </a:ext>
            </a:extLst>
          </p:cNvPr>
          <p:cNvSpPr>
            <a:spLocks noGrp="1"/>
          </p:cNvSpPr>
          <p:nvPr>
            <p:ph idx="1"/>
          </p:nvPr>
        </p:nvSpPr>
        <p:spPr>
          <a:xfrm>
            <a:off x="581193" y="2012996"/>
            <a:ext cx="11029615" cy="3772775"/>
          </a:xfrm>
        </p:spPr>
        <p:txBody>
          <a:bodyPr>
            <a:normAutofit/>
          </a:bodyPr>
          <a:lstStyle/>
          <a:p>
            <a:pPr marL="0" marR="0" lvl="0" indent="0" algn="l" defTabSz="914400" rtl="0" eaLnBrk="0" fontAlgn="base" latinLnBrk="0" hangingPunct="0">
              <a:lnSpc>
                <a:spcPct val="100000"/>
              </a:lnSpc>
              <a:spcBef>
                <a:spcPts val="24"/>
              </a:spcBef>
              <a:spcAft>
                <a:spcPts val="1200"/>
              </a:spcAft>
              <a:buClrTx/>
              <a:buSzTx/>
              <a:buFont typeface="Wingdings 2" panose="05020102010507070707" pitchFamily="18" charset="2"/>
              <a:buNone/>
              <a:tabLst/>
              <a:defRPr/>
            </a:pPr>
            <a:r>
              <a:rPr kumimoji="0" lang="en-US" sz="2400" b="1" i="0" u="none" strike="noStrike" kern="1200" cap="none" spc="0" normalizeH="0" baseline="0" noProof="0" dirty="0">
                <a:ln>
                  <a:noFill/>
                </a:ln>
                <a:solidFill>
                  <a:srgbClr val="002C5F"/>
                </a:solidFill>
                <a:effectLst/>
                <a:uLnTx/>
                <a:uFillTx/>
                <a:latin typeface="Arial Nova" panose="020B0504020202020204" pitchFamily="34" charset="0"/>
                <a:ea typeface="+mn-ea"/>
                <a:cs typeface="Arial" panose="020B0604020202020204" pitchFamily="34" charset="0"/>
              </a:rPr>
              <a:t>Take-Aways:</a:t>
            </a:r>
          </a:p>
          <a:p>
            <a:pPr defTabSz="914400" eaLnBrk="0" fontAlgn="base" hangingPunct="0">
              <a:spcAft>
                <a:spcPts val="1200"/>
              </a:spcAft>
              <a:buClrTx/>
              <a:buSzTx/>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Arial" panose="020B0604020202020204" pitchFamily="34" charset="0"/>
              </a:rPr>
              <a:t>Explore accommodation solutions to address individual needs, circumstances, job duties, whether undue hardship is actually posed</a:t>
            </a:r>
          </a:p>
          <a:p>
            <a:pPr defTabSz="914400" eaLnBrk="0" fontAlgn="base" hangingPunct="0">
              <a:spcAft>
                <a:spcPts val="1200"/>
              </a:spcAft>
              <a:buClrTx/>
              <a:buSzTx/>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Arial" panose="020B0604020202020204" pitchFamily="34" charset="0"/>
              </a:rPr>
              <a:t>JAN: </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Service Animals as Workplace Accommodations</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endParaRPr>
          </a:p>
          <a:p>
            <a:pPr defTabSz="914400" eaLnBrk="0" fontAlgn="base" hangingPunct="0">
              <a:spcAft>
                <a:spcPts val="0"/>
              </a:spcAft>
              <a:buClrTx/>
              <a:buSzTx/>
              <a:defRPr/>
            </a:pPr>
            <a:r>
              <a:rPr kumimoji="0" lang="en-US" sz="2400" b="0" i="0" u="none" strike="noStrike" kern="1200" cap="none" spc="0" normalizeH="0" baseline="0" noProof="0" dirty="0">
                <a:ln>
                  <a:noFill/>
                </a:ln>
                <a:solidFill>
                  <a:srgbClr val="002C5F"/>
                </a:solidFill>
                <a:effectLst/>
                <a:uLnTx/>
                <a:uFillTx/>
                <a:latin typeface="Arial Nova" panose="020B0504020202020204" pitchFamily="34" charset="0"/>
                <a:ea typeface="+mn-ea"/>
                <a:cs typeface="Arial" panose="020B0604020202020204" pitchFamily="34" charset="0"/>
              </a:rPr>
              <a:t>JAN: </a:t>
            </a: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Service Animals and Allergies in the Workplace</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2A595F5-17E0-9399-A8F5-BE02B3AB2832}"/>
              </a:ext>
            </a:extLst>
          </p:cNvPr>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5" name="Picture 4">
            <a:extLst>
              <a:ext uri="{FF2B5EF4-FFF2-40B4-BE49-F238E27FC236}">
                <a16:creationId xmlns:a16="http://schemas.microsoft.com/office/drawing/2014/main" id="{66AC4864-9114-A350-D26D-F89D5FBD1B3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56471" y="2012996"/>
            <a:ext cx="2603218" cy="1700931"/>
          </a:xfrm>
          <a:prstGeom prst="rect">
            <a:avLst/>
          </a:prstGeom>
        </p:spPr>
      </p:pic>
    </p:spTree>
    <p:extLst>
      <p:ext uri="{BB962C8B-B14F-4D97-AF65-F5344CB8AC3E}">
        <p14:creationId xmlns:p14="http://schemas.microsoft.com/office/powerpoint/2010/main" val="3646628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240784-FC13-154D-C8A5-DC427C1A8DF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536"/>
            <a:ext cx="12191980" cy="6857990"/>
          </a:xfrm>
          <a:prstGeom prst="rect">
            <a:avLst/>
          </a:prstGeom>
        </p:spPr>
      </p:pic>
      <p:grpSp>
        <p:nvGrpSpPr>
          <p:cNvPr id="20" name="Group 19">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FFAC4E"/>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FFAC4E"/>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FFAC4E"/>
            </a:solidFill>
            <a:ln>
              <a:noFill/>
            </a:ln>
            <a:effectLst/>
          </p:spPr>
          <p:style>
            <a:lnRef idx="1">
              <a:schemeClr val="accent1"/>
            </a:lnRef>
            <a:fillRef idx="3">
              <a:schemeClr val="accent1"/>
            </a:fillRef>
            <a:effectRef idx="2">
              <a:schemeClr val="accent1"/>
            </a:effectRef>
            <a:fontRef idx="minor">
              <a:schemeClr val="lt1"/>
            </a:fontRef>
          </p:style>
        </p:sp>
      </p:grpSp>
      <p:sp>
        <p:nvSpPr>
          <p:cNvPr id="25" name="Rectangle 24">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7B8ADD-8C86-4175-B97A-F79BEEF24237}"/>
              </a:ext>
            </a:extLst>
          </p:cNvPr>
          <p:cNvSpPr>
            <a:spLocks noGrp="1"/>
          </p:cNvSpPr>
          <p:nvPr>
            <p:ph type="title"/>
          </p:nvPr>
        </p:nvSpPr>
        <p:spPr>
          <a:xfrm>
            <a:off x="581191" y="4572000"/>
            <a:ext cx="10993549" cy="895244"/>
          </a:xfrm>
        </p:spPr>
        <p:txBody>
          <a:bodyPr vert="horz" lIns="91440" tIns="45720" rIns="91440" bIns="45720" rtlCol="0" anchor="b">
            <a:normAutofit/>
          </a:bodyPr>
          <a:lstStyle/>
          <a:p>
            <a:r>
              <a:rPr lang="en-US" sz="4000" dirty="0">
                <a:solidFill>
                  <a:schemeClr val="bg1"/>
                </a:solidFill>
              </a:rPr>
              <a:t>Leave and attendance</a:t>
            </a:r>
          </a:p>
        </p:txBody>
      </p:sp>
      <p:sp>
        <p:nvSpPr>
          <p:cNvPr id="4" name="Slide Number Placeholder 3">
            <a:extLst>
              <a:ext uri="{FF2B5EF4-FFF2-40B4-BE49-F238E27FC236}">
                <a16:creationId xmlns:a16="http://schemas.microsoft.com/office/drawing/2014/main" id="{190B172B-7474-4295-9D63-C90D3E419ED1}"/>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57F1E4F-1CFF-5643-939E-217C01CDF565}" type="slidenum">
              <a:rPr kumimoji="0" lang="en-US" sz="1600" b="0" i="0" u="none" strike="noStrike" cap="none" spc="0" normalizeH="0" baseline="0" noProof="0" smtClean="0">
                <a:ln>
                  <a:noFill/>
                </a:ln>
                <a:solidFill>
                  <a:schemeClr val="bg1"/>
                </a:solidFill>
                <a:effectLst/>
                <a:uLnTx/>
                <a:uFillTx/>
                <a:latin typeface="Arial Nova" panose="020B0504020202020204" pitchFamily="34" charset="0"/>
              </a:rPr>
              <a:pPr marR="0" lvl="0" indent="0" fontAlgn="auto">
                <a:spcBef>
                  <a:spcPts val="0"/>
                </a:spcBef>
                <a:spcAft>
                  <a:spcPts val="600"/>
                </a:spcAft>
                <a:buClrTx/>
                <a:buSzTx/>
                <a:buFontTx/>
                <a:buNone/>
                <a:tabLst/>
                <a:defRPr/>
              </a:pPr>
              <a:t>31</a:t>
            </a:fld>
            <a:endParaRPr kumimoji="0" lang="en-US" sz="1600" b="0" i="0" u="none" strike="noStrike" cap="none" spc="0" normalizeH="0" baseline="0" noProof="0" dirty="0">
              <a:ln>
                <a:noFill/>
              </a:ln>
              <a:solidFill>
                <a:schemeClr val="bg1"/>
              </a:solidFill>
              <a:effectLst/>
              <a:uLnTx/>
              <a:uFillTx/>
              <a:latin typeface="Arial Nova" panose="020B0504020202020204" pitchFamily="34" charset="0"/>
            </a:endParaRPr>
          </a:p>
        </p:txBody>
      </p:sp>
    </p:spTree>
    <p:extLst>
      <p:ext uri="{BB962C8B-B14F-4D97-AF65-F5344CB8AC3E}">
        <p14:creationId xmlns:p14="http://schemas.microsoft.com/office/powerpoint/2010/main" val="153181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CB5C-1C78-5068-6B26-A7302DB604F6}"/>
              </a:ext>
            </a:extLst>
          </p:cNvPr>
          <p:cNvSpPr>
            <a:spLocks noGrp="1"/>
          </p:cNvSpPr>
          <p:nvPr>
            <p:ph type="title"/>
          </p:nvPr>
        </p:nvSpPr>
        <p:spPr/>
        <p:txBody>
          <a:bodyPr/>
          <a:lstStyle/>
          <a:p>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Leave and Attendance:  Common Scenarios</a:t>
            </a:r>
            <a:endParaRPr lang="en-US" dirty="0"/>
          </a:p>
        </p:txBody>
      </p:sp>
      <p:sp>
        <p:nvSpPr>
          <p:cNvPr id="3" name="Content Placeholder 2">
            <a:extLst>
              <a:ext uri="{FF2B5EF4-FFF2-40B4-BE49-F238E27FC236}">
                <a16:creationId xmlns:a16="http://schemas.microsoft.com/office/drawing/2014/main" id="{05C70FE0-B565-3BC3-FD13-A47B8A203365}"/>
              </a:ext>
            </a:extLst>
          </p:cNvPr>
          <p:cNvSpPr>
            <a:spLocks noGrp="1"/>
          </p:cNvSpPr>
          <p:nvPr>
            <p:ph idx="1"/>
          </p:nvPr>
        </p:nvSpPr>
        <p:spPr>
          <a:xfrm>
            <a:off x="581192" y="2170825"/>
            <a:ext cx="11029615" cy="4446544"/>
          </a:xfrm>
        </p:spPr>
        <p:txBody>
          <a:bodyPr>
            <a:normAutofit/>
          </a:bodyPr>
          <a:lstStyle/>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Employee requests leave but not eligible for FMLA or has used up all </a:t>
            </a:r>
            <a:br>
              <a:rPr kumimoji="0" lang="en-US" sz="2400" b="0" i="0" u="none" strike="noStrike" kern="1200" cap="none" spc="0" normalizeH="0" baseline="0" noProof="0" dirty="0">
                <a:ln>
                  <a:noFill/>
                </a:ln>
                <a:solidFill>
                  <a:srgbClr val="002C5F"/>
                </a:solidFill>
                <a:effectLst/>
                <a:uLnTx/>
                <a:uFillTx/>
              </a:rPr>
            </a:br>
            <a:r>
              <a:rPr kumimoji="0" lang="en-US" sz="2400" b="0" i="0" u="none" strike="noStrike" kern="1200" cap="none" spc="0" normalizeH="0" baseline="0" noProof="0" dirty="0">
                <a:ln>
                  <a:noFill/>
                </a:ln>
                <a:solidFill>
                  <a:srgbClr val="002C5F"/>
                </a:solidFill>
                <a:effectLst/>
                <a:uLnTx/>
                <a:uFillTx/>
              </a:rPr>
              <a:t>available FMLA and accrued leave</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Disability-related absences are frequent or unplanned/unpredictable</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Long-term leave needed for recuperation/treatment</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Indefinite leave requested; healthcare provider can’t say whether/when employee able to return</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Estimated date of return extended; repeated extensions requested</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No communication from employee when absent or on leave</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C5F"/>
                </a:solidFill>
                <a:effectLst/>
                <a:uLnTx/>
                <a:uFillTx/>
              </a:rPr>
              <a:t>Employer also covered by state and local leave requirements</a:t>
            </a:r>
          </a:p>
          <a:p>
            <a:endParaRPr lang="en-US" dirty="0"/>
          </a:p>
        </p:txBody>
      </p:sp>
      <p:sp>
        <p:nvSpPr>
          <p:cNvPr id="4" name="Slide Number Placeholder 3">
            <a:extLst>
              <a:ext uri="{FF2B5EF4-FFF2-40B4-BE49-F238E27FC236}">
                <a16:creationId xmlns:a16="http://schemas.microsoft.com/office/drawing/2014/main" id="{72A595F5-17E0-9399-A8F5-BE02B3AB28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25100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A9CCD-A2D9-EF7F-F2EB-DC3B56C6AC7E}"/>
              </a:ext>
            </a:extLst>
          </p:cNvPr>
          <p:cNvSpPr>
            <a:spLocks noGrp="1"/>
          </p:cNvSpPr>
          <p:nvPr>
            <p:ph type="title"/>
          </p:nvPr>
        </p:nvSpPr>
        <p:spPr/>
        <p:txBody>
          <a:bodyPr/>
          <a:lstStyle/>
          <a:p>
            <a:r>
              <a:rPr lang="en-US" dirty="0"/>
              <a:t>Leave And Attendance:  Key Legal Points</a:t>
            </a:r>
          </a:p>
        </p:txBody>
      </p:sp>
      <p:sp>
        <p:nvSpPr>
          <p:cNvPr id="3" name="Content Placeholder 2">
            <a:extLst>
              <a:ext uri="{FF2B5EF4-FFF2-40B4-BE49-F238E27FC236}">
                <a16:creationId xmlns:a16="http://schemas.microsoft.com/office/drawing/2014/main" id="{C8E0BD42-8DA3-6491-BBFB-61887F566C9C}"/>
              </a:ext>
            </a:extLst>
          </p:cNvPr>
          <p:cNvSpPr>
            <a:spLocks noGrp="1"/>
          </p:cNvSpPr>
          <p:nvPr>
            <p:ph idx="1"/>
          </p:nvPr>
        </p:nvSpPr>
        <p:spPr>
          <a:xfrm>
            <a:off x="581192" y="2011841"/>
            <a:ext cx="11029615" cy="4424874"/>
          </a:xfrm>
        </p:spPr>
        <p:txBody>
          <a:bodyPr>
            <a:noAutofit/>
          </a:bodyPr>
          <a:lstStyle/>
          <a:p>
            <a:pPr marL="306000" marR="0" lvl="0" indent="-306000" algn="l" defTabSz="457200" rtl="0" eaLnBrk="1" fontAlgn="auto" latinLnBrk="0" hangingPunct="1">
              <a:lnSpc>
                <a:spcPct val="110000"/>
              </a:lnSpc>
              <a:spcBef>
                <a:spcPct val="20000"/>
              </a:spcBef>
              <a:spcAft>
                <a:spcPts val="600"/>
              </a:spcAft>
              <a:buClr>
                <a:srgbClr val="1A3260"/>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Employee may be entitled to ADA (unpaid) leave as reasonable </a:t>
            </a:r>
            <a:b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accommodation absent undue hardship even if already used FMLA </a:t>
            </a:r>
            <a:b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or FMLA not available</a:t>
            </a:r>
          </a:p>
          <a:p>
            <a:pPr marL="306000" marR="0" lvl="0" indent="-306000" algn="l" defTabSz="457200" rtl="0" eaLnBrk="1" fontAlgn="auto" latinLnBrk="0" hangingPunct="1">
              <a:lnSpc>
                <a:spcPct val="110000"/>
              </a:lnSpc>
              <a:spcBef>
                <a:spcPct val="20000"/>
              </a:spcBef>
              <a:spcAft>
                <a:spcPts val="600"/>
              </a:spcAft>
              <a:buClr>
                <a:srgbClr val="1A3260"/>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Employer may consider impact of FMLA or other leave already </a:t>
            </a:r>
            <a:b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taken when determining whether additional leave as ADA </a:t>
            </a:r>
            <a:b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accommodation would pose an </a:t>
            </a:r>
            <a:r>
              <a:rPr kumimoji="0" lang="en-US" sz="2200" b="0" i="1"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undue hardship </a:t>
            </a: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on the employer </a:t>
            </a:r>
            <a:endParaRPr kumimoji="0" lang="en-US" sz="2200" b="0" i="1"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endParaRPr>
          </a:p>
          <a:p>
            <a:pPr marL="306000" marR="0" lvl="0" indent="-306000" algn="l" defTabSz="457200" rtl="0" eaLnBrk="1" fontAlgn="auto" latinLnBrk="0" hangingPunct="1">
              <a:lnSpc>
                <a:spcPct val="110000"/>
              </a:lnSpc>
              <a:spcBef>
                <a:spcPct val="20000"/>
              </a:spcBef>
              <a:spcAft>
                <a:spcPts val="600"/>
              </a:spcAft>
              <a:buClr>
                <a:srgbClr val="1A3260"/>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Employer must allow employee to use accrued paid leave before having </a:t>
            </a:r>
            <a:b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to use ADA unpaid leave</a:t>
            </a:r>
          </a:p>
          <a:p>
            <a:pPr marL="306000" marR="0" lvl="0" indent="-306000" algn="l" defTabSz="457200" rtl="0" eaLnBrk="1" fontAlgn="auto" latinLnBrk="0" hangingPunct="1">
              <a:lnSpc>
                <a:spcPct val="110000"/>
              </a:lnSpc>
              <a:spcBef>
                <a:spcPct val="20000"/>
              </a:spcBef>
              <a:spcAft>
                <a:spcPts val="600"/>
              </a:spcAft>
              <a:buClr>
                <a:srgbClr val="1A3260"/>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For ADA leave, employer must allow employee to return to same position </a:t>
            </a:r>
            <a:b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if employee is qualified and holding position open during ADA leave is not </a:t>
            </a:r>
            <a:b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undue hardship</a:t>
            </a:r>
            <a:endParaRPr lang="en-US" sz="2200" dirty="0"/>
          </a:p>
        </p:txBody>
      </p:sp>
      <p:sp>
        <p:nvSpPr>
          <p:cNvPr id="4" name="Slide Number Placeholder 3">
            <a:extLst>
              <a:ext uri="{FF2B5EF4-FFF2-40B4-BE49-F238E27FC236}">
                <a16:creationId xmlns:a16="http://schemas.microsoft.com/office/drawing/2014/main" id="{3736C7CF-8125-C6BC-77F5-ACAE8D50215E}"/>
              </a:ext>
            </a:extLst>
          </p:cNvPr>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5" name="Picture 4">
            <a:extLst>
              <a:ext uri="{FF2B5EF4-FFF2-40B4-BE49-F238E27FC236}">
                <a16:creationId xmlns:a16="http://schemas.microsoft.com/office/drawing/2014/main" id="{FBDF32B0-DD4C-959D-D7C5-548818D4ED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44560" y="2012996"/>
            <a:ext cx="1767993" cy="1774090"/>
          </a:xfrm>
          <a:prstGeom prst="rect">
            <a:avLst/>
          </a:prstGeom>
        </p:spPr>
      </p:pic>
    </p:spTree>
    <p:extLst>
      <p:ext uri="{BB962C8B-B14F-4D97-AF65-F5344CB8AC3E}">
        <p14:creationId xmlns:p14="http://schemas.microsoft.com/office/powerpoint/2010/main" val="1613659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B902-4D04-35CA-C054-83969325A2C9}"/>
              </a:ext>
            </a:extLst>
          </p:cNvPr>
          <p:cNvSpPr>
            <a:spLocks noGrp="1"/>
          </p:cNvSpPr>
          <p:nvPr>
            <p:ph type="title"/>
          </p:nvPr>
        </p:nvSpPr>
        <p:spPr/>
        <p:txBody>
          <a:bodyPr/>
          <a:lstStyle/>
          <a:p>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Leave and attendance:  key legal points (2)</a:t>
            </a:r>
            <a:endParaRPr lang="en-US" dirty="0"/>
          </a:p>
        </p:txBody>
      </p:sp>
      <p:sp>
        <p:nvSpPr>
          <p:cNvPr id="3" name="Content Placeholder 2">
            <a:extLst>
              <a:ext uri="{FF2B5EF4-FFF2-40B4-BE49-F238E27FC236}">
                <a16:creationId xmlns:a16="http://schemas.microsoft.com/office/drawing/2014/main" id="{9C51E381-DC16-08B6-FC3A-AE584CC6BA5A}"/>
              </a:ext>
            </a:extLst>
          </p:cNvPr>
          <p:cNvSpPr>
            <a:spLocks noGrp="1"/>
          </p:cNvSpPr>
          <p:nvPr>
            <p:ph idx="1"/>
          </p:nvPr>
        </p:nvSpPr>
        <p:spPr>
          <a:xfrm>
            <a:off x="581191" y="2012996"/>
            <a:ext cx="11029615" cy="4328588"/>
          </a:xfrm>
        </p:spPr>
        <p:txBody>
          <a:bodyPr/>
          <a:lstStyle/>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cs typeface="Aharoni" panose="02010803020104030203" pitchFamily="2" charset="-79"/>
              </a:rPr>
              <a:t>Does the leave requested as ADA accommodation pose an </a:t>
            </a:r>
            <a:br>
              <a:rPr kumimoji="0" lang="en-US" sz="2400" b="0" i="0" u="none" strike="noStrike" kern="1200" cap="none" spc="0" normalizeH="0" baseline="0" noProof="0" dirty="0">
                <a:ln>
                  <a:noFill/>
                </a:ln>
                <a:solidFill>
                  <a:srgbClr val="1A3260"/>
                </a:solidFill>
                <a:effectLst/>
                <a:uLnTx/>
                <a:uFillTx/>
                <a:cs typeface="Aharoni" panose="02010803020104030203" pitchFamily="2" charset="-79"/>
              </a:rPr>
            </a:br>
            <a:r>
              <a:rPr kumimoji="0" lang="en-US" sz="2400" b="0" i="0" u="none" strike="noStrike" kern="1200" cap="none" spc="0" normalizeH="0" baseline="0" noProof="0" dirty="0">
                <a:ln>
                  <a:noFill/>
                </a:ln>
                <a:solidFill>
                  <a:srgbClr val="1A3260"/>
                </a:solidFill>
                <a:effectLst/>
                <a:uLnTx/>
                <a:uFillTx/>
                <a:cs typeface="Aharoni" panose="02010803020104030203" pitchFamily="2" charset="-79"/>
              </a:rPr>
              <a:t>undue hardship? Relevant factors include: </a:t>
            </a:r>
          </a:p>
          <a:p>
            <a:pPr marL="630000" marR="0" lvl="1"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b="0" i="0" u="none" strike="noStrike" kern="1200" cap="none" spc="0" normalizeH="0" baseline="0" noProof="0" dirty="0">
                <a:ln>
                  <a:noFill/>
                </a:ln>
                <a:solidFill>
                  <a:srgbClr val="002060"/>
                </a:solidFill>
                <a:effectLst/>
                <a:uLnTx/>
                <a:uFillTx/>
                <a:latin typeface="Arial Nova" panose="020B0504020202020204" pitchFamily="34" charset="0"/>
                <a:cs typeface="Aharoni" panose="02010803020104030203" pitchFamily="2" charset="-79"/>
              </a:rPr>
              <a:t>length, frequency, unpredictability of the leave</a:t>
            </a:r>
          </a:p>
          <a:p>
            <a:pPr marL="630000" marR="0" lvl="1"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b="0" i="0" u="none" strike="noStrike" kern="1200" cap="none" spc="0" normalizeH="0" baseline="0" noProof="0" dirty="0">
                <a:ln>
                  <a:noFill/>
                </a:ln>
                <a:solidFill>
                  <a:srgbClr val="002060"/>
                </a:solidFill>
                <a:effectLst/>
                <a:uLnTx/>
                <a:uFillTx/>
                <a:latin typeface="Arial Nova" panose="020B0504020202020204" pitchFamily="34" charset="0"/>
                <a:cs typeface="Aharoni" panose="02010803020104030203" pitchFamily="2" charset="-79"/>
              </a:rPr>
              <a:t>impact of employee’s absence on co-workers </a:t>
            </a:r>
            <a:br>
              <a:rPr kumimoji="0" lang="en-US" b="0" i="0" u="none" strike="noStrike" kern="1200" cap="none" spc="0" normalizeH="0" baseline="0" noProof="0" dirty="0">
                <a:ln>
                  <a:noFill/>
                </a:ln>
                <a:solidFill>
                  <a:srgbClr val="002060"/>
                </a:solidFill>
                <a:effectLst/>
                <a:uLnTx/>
                <a:uFillTx/>
                <a:latin typeface="Arial Nova" panose="020B0504020202020204" pitchFamily="34" charset="0"/>
                <a:cs typeface="Aharoni" panose="02010803020104030203" pitchFamily="2" charset="-79"/>
              </a:rPr>
            </a:br>
            <a:r>
              <a:rPr kumimoji="0" lang="en-US" b="0" i="0" u="none" strike="noStrike" kern="1200" cap="none" spc="0" normalizeH="0" baseline="0" noProof="0" dirty="0">
                <a:ln>
                  <a:noFill/>
                </a:ln>
                <a:solidFill>
                  <a:srgbClr val="002060"/>
                </a:solidFill>
                <a:effectLst/>
                <a:uLnTx/>
                <a:uFillTx/>
                <a:latin typeface="Arial Nova" panose="020B0504020202020204" pitchFamily="34" charset="0"/>
                <a:cs typeface="Aharoni" panose="02010803020104030203" pitchFamily="2" charset="-79"/>
              </a:rPr>
              <a:t>(ability to perform work in timely and appropriate manner)</a:t>
            </a:r>
          </a:p>
          <a:p>
            <a:pPr marL="630000" marR="0" lvl="1"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b="0" i="0" u="none" strike="noStrike" kern="1200" cap="none" spc="0" normalizeH="0" baseline="0" noProof="0" dirty="0">
                <a:ln>
                  <a:noFill/>
                </a:ln>
                <a:solidFill>
                  <a:srgbClr val="002060"/>
                </a:solidFill>
                <a:effectLst/>
                <a:uLnTx/>
                <a:uFillTx/>
                <a:latin typeface="Arial Nova" panose="020B0504020202020204" pitchFamily="34" charset="0"/>
                <a:cs typeface="Aharoni" panose="02010803020104030203" pitchFamily="2" charset="-79"/>
              </a:rPr>
              <a:t>impact on business operations and the employer’s ability to provide timely and effective customer service or otherwise accomplish work objectives</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002060"/>
                </a:solidFill>
                <a:effectLst/>
                <a:uLnTx/>
                <a:uFillTx/>
                <a:cs typeface="Aharoni" panose="02010803020104030203" pitchFamily="2" charset="-79"/>
              </a:rPr>
              <a:t>EEOC: </a:t>
            </a:r>
            <a:r>
              <a:rPr kumimoji="0" lang="en-US" sz="2400" b="0" i="0" u="none" strike="noStrike" kern="1200" cap="none" spc="0" normalizeH="0" baseline="0" noProof="0" dirty="0">
                <a:ln>
                  <a:noFill/>
                </a:ln>
                <a:solidFill>
                  <a:srgbClr val="0070C0"/>
                </a:solidFill>
                <a:effectLst/>
                <a:uLnTx/>
                <a:uFillTx/>
                <a:cs typeface="Aharoni" panose="02010803020104030203" pitchFamily="2" charset="-79"/>
                <a:hlinkClick r:id="rId3">
                  <a:extLst>
                    <a:ext uri="{A12FA001-AC4F-418D-AE19-62706E023703}">
                      <ahyp:hlinkClr xmlns:ahyp="http://schemas.microsoft.com/office/drawing/2018/hyperlinkcolor" val="tx"/>
                    </a:ext>
                  </a:extLst>
                </a:hlinkClick>
              </a:rPr>
              <a:t>Employer-Provided Leave and the ADA</a:t>
            </a:r>
            <a:endParaRPr kumimoji="0" lang="en-US" sz="2400" b="0" i="0" u="none" strike="noStrike" kern="1200" cap="none" spc="0" normalizeH="0" baseline="0" noProof="0" dirty="0">
              <a:ln>
                <a:noFill/>
              </a:ln>
              <a:solidFill>
                <a:srgbClr val="0070C0"/>
              </a:solidFill>
              <a:effectLst/>
              <a:uLnTx/>
              <a:uFillTx/>
              <a:cs typeface="Aharoni" panose="02010803020104030203" pitchFamily="2" charset="-79"/>
            </a:endParaRPr>
          </a:p>
          <a:p>
            <a:endParaRPr lang="en-US" dirty="0"/>
          </a:p>
        </p:txBody>
      </p:sp>
      <p:sp>
        <p:nvSpPr>
          <p:cNvPr id="4" name="Slide Number Placeholder 3">
            <a:extLst>
              <a:ext uri="{FF2B5EF4-FFF2-40B4-BE49-F238E27FC236}">
                <a16:creationId xmlns:a16="http://schemas.microsoft.com/office/drawing/2014/main" id="{E68DECA5-FAF8-42EC-7E25-962F96AD708B}"/>
              </a:ext>
            </a:extLst>
          </p:cNvPr>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5" name="Picture 4">
            <a:extLst>
              <a:ext uri="{FF2B5EF4-FFF2-40B4-BE49-F238E27FC236}">
                <a16:creationId xmlns:a16="http://schemas.microsoft.com/office/drawing/2014/main" id="{174CA2C9-24CD-3354-FA8B-A0F136821A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1631" y="2012996"/>
            <a:ext cx="1767993" cy="1774090"/>
          </a:xfrm>
          <a:prstGeom prst="rect">
            <a:avLst/>
          </a:prstGeom>
        </p:spPr>
      </p:pic>
    </p:spTree>
    <p:extLst>
      <p:ext uri="{BB962C8B-B14F-4D97-AF65-F5344CB8AC3E}">
        <p14:creationId xmlns:p14="http://schemas.microsoft.com/office/powerpoint/2010/main" val="2203722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AAE13-EE10-C734-A2FD-23CDC7EB5481}"/>
              </a:ext>
            </a:extLst>
          </p:cNvPr>
          <p:cNvSpPr>
            <a:spLocks noGrp="1"/>
          </p:cNvSpPr>
          <p:nvPr>
            <p:ph type="title"/>
          </p:nvPr>
        </p:nvSpPr>
        <p:spPr/>
        <p:txBody>
          <a:bodyPr/>
          <a:lstStyle/>
          <a:p>
            <a:r>
              <a:rPr kumimoji="0" lang="en-US" sz="2800" b="0" i="0" u="none" strike="noStrike" kern="1200" cap="all" spc="0" normalizeH="0" baseline="0" noProof="0" dirty="0">
                <a:ln>
                  <a:noFill/>
                </a:ln>
                <a:solidFill>
                  <a:prstClr val="white"/>
                </a:solidFill>
                <a:effectLst/>
                <a:uLnTx/>
                <a:uFillTx/>
                <a:latin typeface="Gill Sans MT" panose="020B0502020104020203"/>
                <a:ea typeface="+mj-ea"/>
                <a:cs typeface="+mj-cs"/>
              </a:rPr>
              <a:t>Leave and attendance:  take-aways</a:t>
            </a:r>
            <a:endParaRPr lang="en-US" dirty="0"/>
          </a:p>
        </p:txBody>
      </p:sp>
      <p:sp>
        <p:nvSpPr>
          <p:cNvPr id="3" name="Content Placeholder 2">
            <a:extLst>
              <a:ext uri="{FF2B5EF4-FFF2-40B4-BE49-F238E27FC236}">
                <a16:creationId xmlns:a16="http://schemas.microsoft.com/office/drawing/2014/main" id="{54E5567E-36C6-62B4-05FB-13BF3E930483}"/>
              </a:ext>
            </a:extLst>
          </p:cNvPr>
          <p:cNvSpPr>
            <a:spLocks noGrp="1"/>
          </p:cNvSpPr>
          <p:nvPr>
            <p:ph idx="1"/>
          </p:nvPr>
        </p:nvSpPr>
        <p:spPr>
          <a:xfrm>
            <a:off x="581193" y="2194804"/>
            <a:ext cx="11029615" cy="4226320"/>
          </a:xfrm>
        </p:spPr>
        <p:txBody>
          <a:bodyPr>
            <a:normAutofit fontScale="92500" lnSpcReduction="20000"/>
          </a:bodyPr>
          <a:lstStyle/>
          <a:p>
            <a:pPr marL="306000" marR="0" lvl="0" indent="-306000" algn="l" defTabSz="457200" rtl="0" eaLnBrk="1" fontAlgn="auto" latinLnBrk="0" hangingPunct="1">
              <a:lnSpc>
                <a:spcPct val="110000"/>
              </a:lnSpc>
              <a:spcBef>
                <a:spcPct val="20000"/>
              </a:spcBef>
              <a:spcAft>
                <a:spcPts val="1200"/>
              </a:spcAft>
              <a:buClr>
                <a:srgbClr val="1A3260"/>
              </a:buClr>
              <a:buSzPct val="92000"/>
              <a:buFont typeface="Wingdings 2" panose="05020102010507070707" pitchFamily="18" charset="2"/>
              <a:buChar char=""/>
              <a:tabLst/>
              <a:defRPr/>
            </a:pPr>
            <a:r>
              <a:rPr kumimoji="0" lang="en-US" b="0" i="0" u="none" strike="noStrike" kern="1200" cap="none" spc="0" normalizeH="0" baseline="0" noProof="0" dirty="0">
                <a:ln>
                  <a:noFill/>
                </a:ln>
                <a:solidFill>
                  <a:srgbClr val="1A3260"/>
                </a:solidFill>
                <a:effectLst/>
                <a:uLnTx/>
                <a:uFillTx/>
              </a:rPr>
              <a:t>Address leave request as one for reasonable </a:t>
            </a:r>
            <a:br>
              <a:rPr kumimoji="0" lang="en-US" b="0" i="0" u="none" strike="noStrike" kern="1200" cap="none" spc="0" normalizeH="0" baseline="0" noProof="0" dirty="0">
                <a:ln>
                  <a:noFill/>
                </a:ln>
                <a:solidFill>
                  <a:srgbClr val="1A3260"/>
                </a:solidFill>
                <a:effectLst/>
                <a:uLnTx/>
                <a:uFillTx/>
              </a:rPr>
            </a:br>
            <a:r>
              <a:rPr kumimoji="0" lang="en-US" b="0" i="0" u="none" strike="noStrike" kern="1200" cap="none" spc="0" normalizeH="0" baseline="0" noProof="0" dirty="0">
                <a:ln>
                  <a:noFill/>
                </a:ln>
                <a:solidFill>
                  <a:srgbClr val="1A3260"/>
                </a:solidFill>
                <a:effectLst/>
                <a:uLnTx/>
                <a:uFillTx/>
              </a:rPr>
              <a:t>accommodation IF employee not eligible for other </a:t>
            </a:r>
            <a:br>
              <a:rPr kumimoji="0" lang="en-US" b="0" i="0" u="none" strike="noStrike" kern="1200" cap="none" spc="0" normalizeH="0" baseline="0" noProof="0" dirty="0">
                <a:ln>
                  <a:noFill/>
                </a:ln>
                <a:solidFill>
                  <a:srgbClr val="1A3260"/>
                </a:solidFill>
                <a:effectLst/>
                <a:uLnTx/>
                <a:uFillTx/>
              </a:rPr>
            </a:br>
            <a:r>
              <a:rPr kumimoji="0" lang="en-US" b="0" i="0" u="none" strike="noStrike" kern="1200" cap="none" spc="0" normalizeH="0" baseline="0" noProof="0" dirty="0">
                <a:ln>
                  <a:noFill/>
                </a:ln>
                <a:solidFill>
                  <a:srgbClr val="1A3260"/>
                </a:solidFill>
                <a:effectLst/>
                <a:uLnTx/>
                <a:uFillTx/>
              </a:rPr>
              <a:t>leave options or exhausted them</a:t>
            </a:r>
          </a:p>
          <a:p>
            <a:pPr>
              <a:lnSpc>
                <a:spcPct val="110000"/>
              </a:lnSpc>
              <a:spcAft>
                <a:spcPts val="1200"/>
              </a:spcAft>
              <a:buClr>
                <a:srgbClr val="1A3260"/>
              </a:buClr>
              <a:defRPr/>
            </a:pPr>
            <a:r>
              <a:rPr kumimoji="0" lang="en-US" b="0" i="0" u="none" strike="noStrike" kern="1200" cap="none" spc="0" normalizeH="0" baseline="0" noProof="0" dirty="0">
                <a:ln>
                  <a:noFill/>
                </a:ln>
                <a:solidFill>
                  <a:srgbClr val="1A3260"/>
                </a:solidFill>
                <a:effectLst/>
                <a:uLnTx/>
                <a:uFillTx/>
              </a:rPr>
              <a:t>May be entitled to leave as reasonable accommodation </a:t>
            </a:r>
            <a:br>
              <a:rPr kumimoji="0" lang="en-US" b="0" i="0" u="none" strike="noStrike" kern="1200" cap="none" spc="0" normalizeH="0" baseline="0" noProof="0" dirty="0">
                <a:ln>
                  <a:noFill/>
                </a:ln>
                <a:solidFill>
                  <a:srgbClr val="1A3260"/>
                </a:solidFill>
                <a:effectLst/>
                <a:uLnTx/>
                <a:uFillTx/>
              </a:rPr>
            </a:br>
            <a:r>
              <a:rPr kumimoji="0" lang="en-US" b="0" i="0" u="none" strike="noStrike" kern="1200" cap="none" spc="0" normalizeH="0" baseline="0" noProof="0" dirty="0">
                <a:ln>
                  <a:noFill/>
                </a:ln>
                <a:solidFill>
                  <a:srgbClr val="1A3260"/>
                </a:solidFill>
                <a:effectLst/>
                <a:uLnTx/>
                <a:uFillTx/>
              </a:rPr>
              <a:t>even if exhausted/ineligible for other forms of leave, but </a:t>
            </a:r>
            <a:br>
              <a:rPr kumimoji="0" lang="en-US" b="0" i="0" u="none" strike="noStrike" kern="1200" cap="none" spc="0" normalizeH="0" baseline="0" noProof="0" dirty="0">
                <a:ln>
                  <a:noFill/>
                </a:ln>
                <a:solidFill>
                  <a:srgbClr val="1A3260"/>
                </a:solidFill>
                <a:effectLst/>
                <a:uLnTx/>
                <a:uFillTx/>
              </a:rPr>
            </a:br>
            <a:r>
              <a:rPr kumimoji="0" lang="en-US" b="0" i="0" u="none" strike="noStrike" kern="1200" cap="none" spc="0" normalizeH="0" baseline="0" noProof="0" dirty="0">
                <a:ln>
                  <a:noFill/>
                </a:ln>
                <a:solidFill>
                  <a:srgbClr val="1A3260"/>
                </a:solidFill>
                <a:effectLst/>
                <a:uLnTx/>
                <a:uFillTx/>
              </a:rPr>
              <a:t>can reject if undue hardship</a:t>
            </a:r>
          </a:p>
          <a:p>
            <a:pPr>
              <a:lnSpc>
                <a:spcPct val="110000"/>
              </a:lnSpc>
              <a:spcAft>
                <a:spcPts val="1200"/>
              </a:spcAft>
              <a:buClr>
                <a:srgbClr val="1A3260"/>
              </a:buClr>
              <a:defRPr/>
            </a:pPr>
            <a:r>
              <a:rPr kumimoji="0" lang="en-US" b="0" i="0" u="none" strike="noStrike" kern="1200" cap="none" spc="0" normalizeH="0" baseline="0" noProof="0" dirty="0">
                <a:ln>
                  <a:noFill/>
                </a:ln>
                <a:solidFill>
                  <a:srgbClr val="1A3260"/>
                </a:solidFill>
                <a:effectLst/>
                <a:uLnTx/>
                <a:uFillTx/>
              </a:rPr>
              <a:t>May need to reinitiate interactive process if request for extension of leave, </a:t>
            </a:r>
            <a:br>
              <a:rPr kumimoji="0" lang="en-US" b="0" i="0" u="none" strike="noStrike" kern="1200" cap="none" spc="0" normalizeH="0" baseline="0" noProof="0" dirty="0">
                <a:ln>
                  <a:noFill/>
                </a:ln>
                <a:solidFill>
                  <a:srgbClr val="1A3260"/>
                </a:solidFill>
                <a:effectLst/>
                <a:uLnTx/>
                <a:uFillTx/>
              </a:rPr>
            </a:br>
            <a:r>
              <a:rPr kumimoji="0" lang="en-US" b="0" i="0" u="none" strike="noStrike" kern="1200" cap="none" spc="0" normalizeH="0" baseline="0" noProof="0" dirty="0">
                <a:ln>
                  <a:noFill/>
                </a:ln>
                <a:solidFill>
                  <a:srgbClr val="1A3260"/>
                </a:solidFill>
                <a:effectLst/>
                <a:uLnTx/>
                <a:uFillTx/>
              </a:rPr>
              <a:t>or after leave if employee is about to return to work but has restrictions</a:t>
            </a:r>
          </a:p>
          <a:p>
            <a:pPr>
              <a:lnSpc>
                <a:spcPct val="110000"/>
              </a:lnSpc>
              <a:buClr>
                <a:srgbClr val="1A3260"/>
              </a:buClr>
              <a:defRPr/>
            </a:pPr>
            <a:r>
              <a:rPr kumimoji="0" lang="en-US" b="0" i="0" u="none" strike="noStrike" kern="1200" cap="none" spc="0" normalizeH="0" baseline="0" noProof="0" dirty="0">
                <a:ln>
                  <a:noFill/>
                </a:ln>
                <a:solidFill>
                  <a:srgbClr val="1A3260"/>
                </a:solidFill>
                <a:effectLst/>
                <a:uLnTx/>
                <a:uFillTx/>
              </a:rPr>
              <a:t>Cannot penalize employee for using leave granted as reasonable accommodation (e.g., may need to prorate end-of-year productivity measure)</a:t>
            </a:r>
          </a:p>
          <a:p>
            <a:endParaRPr lang="en-US" dirty="0"/>
          </a:p>
        </p:txBody>
      </p:sp>
      <p:sp>
        <p:nvSpPr>
          <p:cNvPr id="4" name="Slide Number Placeholder 3">
            <a:extLst>
              <a:ext uri="{FF2B5EF4-FFF2-40B4-BE49-F238E27FC236}">
                <a16:creationId xmlns:a16="http://schemas.microsoft.com/office/drawing/2014/main" id="{398C21FE-2742-4D62-EB98-8618FFA02919}"/>
              </a:ext>
            </a:extLst>
          </p:cNvPr>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5" name="Picture 4">
            <a:extLst>
              <a:ext uri="{FF2B5EF4-FFF2-40B4-BE49-F238E27FC236}">
                <a16:creationId xmlns:a16="http://schemas.microsoft.com/office/drawing/2014/main" id="{CF076015-4430-5323-2747-2FB99C4B0B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34374" y="1874497"/>
            <a:ext cx="2603218" cy="1694835"/>
          </a:xfrm>
          <a:prstGeom prst="rect">
            <a:avLst/>
          </a:prstGeom>
        </p:spPr>
      </p:pic>
    </p:spTree>
    <p:extLst>
      <p:ext uri="{BB962C8B-B14F-4D97-AF65-F5344CB8AC3E}">
        <p14:creationId xmlns:p14="http://schemas.microsoft.com/office/powerpoint/2010/main" val="1790852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3CCBC-5B02-58B0-366D-1E7766BF26AE}"/>
              </a:ext>
            </a:extLst>
          </p:cNvPr>
          <p:cNvSpPr>
            <a:spLocks noGrp="1"/>
          </p:cNvSpPr>
          <p:nvPr>
            <p:ph type="title"/>
          </p:nvPr>
        </p:nvSpPr>
        <p:spPr/>
        <p:txBody>
          <a:bodyPr/>
          <a:lstStyle/>
          <a:p>
            <a:r>
              <a:rPr lang="en-US" dirty="0"/>
              <a:t>Leave and attendance:  take-aways (2)</a:t>
            </a:r>
          </a:p>
        </p:txBody>
      </p:sp>
      <p:sp>
        <p:nvSpPr>
          <p:cNvPr id="3" name="Content Placeholder 2">
            <a:extLst>
              <a:ext uri="{FF2B5EF4-FFF2-40B4-BE49-F238E27FC236}">
                <a16:creationId xmlns:a16="http://schemas.microsoft.com/office/drawing/2014/main" id="{8F182D15-0113-86C1-789A-A4F661E80696}"/>
              </a:ext>
            </a:extLst>
          </p:cNvPr>
          <p:cNvSpPr>
            <a:spLocks noGrp="1"/>
          </p:cNvSpPr>
          <p:nvPr>
            <p:ph idx="1"/>
          </p:nvPr>
        </p:nvSpPr>
        <p:spPr>
          <a:xfrm>
            <a:off x="581192" y="2132370"/>
            <a:ext cx="11029615" cy="3678303"/>
          </a:xfrm>
        </p:spPr>
        <p:txBody>
          <a:bodyPr>
            <a:normAutofit/>
          </a:bodyPr>
          <a:lstStyle/>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Train all those handling leave requests that employee may </a:t>
            </a:r>
            <a:b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have right to ADA leave absent undue hardship if </a:t>
            </a:r>
            <a:b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exhausted employer-provided accrued leave, FMLA, </a:t>
            </a:r>
            <a:b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leave required under state/local law, etc.</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Must consider healthcare provider’s revised date if reasonable accommodation/no undue hardship</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Accommodate if feasible, document the specific impact of leave when assessing undue hardship </a:t>
            </a:r>
          </a:p>
          <a:p>
            <a:endParaRPr lang="en-US" dirty="0"/>
          </a:p>
        </p:txBody>
      </p:sp>
      <p:sp>
        <p:nvSpPr>
          <p:cNvPr id="4" name="Slide Number Placeholder 3">
            <a:extLst>
              <a:ext uri="{FF2B5EF4-FFF2-40B4-BE49-F238E27FC236}">
                <a16:creationId xmlns:a16="http://schemas.microsoft.com/office/drawing/2014/main" id="{6A7C3304-34EE-258F-C04C-05BB23DA4E57}"/>
              </a:ext>
            </a:extLst>
          </p:cNvPr>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5" name="Picture 4">
            <a:extLst>
              <a:ext uri="{FF2B5EF4-FFF2-40B4-BE49-F238E27FC236}">
                <a16:creationId xmlns:a16="http://schemas.microsoft.com/office/drawing/2014/main" id="{C45183D5-AEDE-769B-884F-3890D4B008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46406" y="1919845"/>
            <a:ext cx="2603218" cy="1694835"/>
          </a:xfrm>
          <a:prstGeom prst="rect">
            <a:avLst/>
          </a:prstGeom>
        </p:spPr>
      </p:pic>
    </p:spTree>
    <p:extLst>
      <p:ext uri="{BB962C8B-B14F-4D97-AF65-F5344CB8AC3E}">
        <p14:creationId xmlns:p14="http://schemas.microsoft.com/office/powerpoint/2010/main" val="1891694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8" name="Rectangle 37">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240784-FC13-154D-C8A5-DC427C1A8DF1}"/>
              </a:ext>
              <a:ext uri="{C183D7F6-B498-43B3-948B-1728B52AA6E4}">
                <adec:decorative xmlns:adec="http://schemas.microsoft.com/office/drawing/2017/decorative" val="1"/>
              </a:ext>
            </a:extLst>
          </p:cNvPr>
          <p:cNvPicPr>
            <a:picLocks noChangeAspect="1"/>
          </p:cNvPicPr>
          <p:nvPr/>
        </p:nvPicPr>
        <p:blipFill rotWithShape="1">
          <a:blip r:embed="rId3"/>
          <a:srcRect l="9091" t="23391"/>
          <a:stretch/>
        </p:blipFill>
        <p:spPr>
          <a:xfrm>
            <a:off x="20" y="10"/>
            <a:ext cx="12191980" cy="6857990"/>
          </a:xfrm>
          <a:prstGeom prst="rect">
            <a:avLst/>
          </a:prstGeom>
        </p:spPr>
      </p:pic>
      <p:grpSp>
        <p:nvGrpSpPr>
          <p:cNvPr id="40" name="Group 39">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1" name="Rectangle 40">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FFC983"/>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FFC983"/>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FFC983"/>
            </a:solidFill>
            <a:ln>
              <a:noFill/>
            </a:ln>
            <a:effectLst/>
          </p:spPr>
          <p:style>
            <a:lnRef idx="1">
              <a:schemeClr val="accent1"/>
            </a:lnRef>
            <a:fillRef idx="3">
              <a:schemeClr val="accent1"/>
            </a:fillRef>
            <a:effectRef idx="2">
              <a:schemeClr val="accent1"/>
            </a:effectRef>
            <a:fontRef idx="minor">
              <a:schemeClr val="lt1"/>
            </a:fontRef>
          </p:style>
        </p:sp>
      </p:grpSp>
      <p:sp>
        <p:nvSpPr>
          <p:cNvPr id="45" name="Rectangle 44">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7B8ADD-8C86-4175-B97A-F79BEEF24237}"/>
              </a:ext>
            </a:extLst>
          </p:cNvPr>
          <p:cNvSpPr>
            <a:spLocks noGrp="1"/>
          </p:cNvSpPr>
          <p:nvPr>
            <p:ph type="title"/>
          </p:nvPr>
        </p:nvSpPr>
        <p:spPr>
          <a:xfrm>
            <a:off x="581191" y="4572000"/>
            <a:ext cx="10993549" cy="1270782"/>
          </a:xfrm>
        </p:spPr>
        <p:txBody>
          <a:bodyPr vert="horz" lIns="91440" tIns="45720" rIns="91440" bIns="45720" rtlCol="0" anchor="b">
            <a:normAutofit/>
          </a:bodyPr>
          <a:lstStyle/>
          <a:p>
            <a:pPr>
              <a:lnSpc>
                <a:spcPct val="90000"/>
              </a:lnSpc>
            </a:pPr>
            <a:r>
              <a:rPr lang="en-US" sz="4000" dirty="0">
                <a:solidFill>
                  <a:schemeClr val="bg1"/>
                </a:solidFill>
              </a:rPr>
              <a:t>ADA Reasonable Accommodation:  </a:t>
            </a:r>
            <a:br>
              <a:rPr lang="en-US" sz="4000" dirty="0">
                <a:solidFill>
                  <a:schemeClr val="bg1"/>
                </a:solidFill>
              </a:rPr>
            </a:br>
            <a:r>
              <a:rPr lang="en-US" sz="4000" dirty="0">
                <a:solidFill>
                  <a:schemeClr val="bg1"/>
                </a:solidFill>
              </a:rPr>
              <a:t>Recent Case Law Round-Up</a:t>
            </a:r>
          </a:p>
        </p:txBody>
      </p:sp>
      <p:sp>
        <p:nvSpPr>
          <p:cNvPr id="4" name="Slide Number Placeholder 3">
            <a:extLst>
              <a:ext uri="{FF2B5EF4-FFF2-40B4-BE49-F238E27FC236}">
                <a16:creationId xmlns:a16="http://schemas.microsoft.com/office/drawing/2014/main" id="{190B172B-7474-4295-9D63-C90D3E419ED1}"/>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57F1E4F-1CFF-5643-939E-217C01CDF565}" type="slidenum">
              <a:rPr kumimoji="0" lang="en-US" sz="1600" b="0" i="0" u="none" strike="noStrike" cap="none" spc="0" normalizeH="0" baseline="0" noProof="0" smtClean="0">
                <a:ln>
                  <a:noFill/>
                </a:ln>
                <a:solidFill>
                  <a:schemeClr val="bg1"/>
                </a:solidFill>
                <a:effectLst/>
                <a:uLnTx/>
                <a:uFillTx/>
                <a:latin typeface="Arial Nova" panose="020B0504020202020204" pitchFamily="34" charset="0"/>
              </a:rPr>
              <a:pPr marR="0" lvl="0" indent="0" fontAlgn="auto">
                <a:spcBef>
                  <a:spcPts val="0"/>
                </a:spcBef>
                <a:spcAft>
                  <a:spcPts val="600"/>
                </a:spcAft>
                <a:buClrTx/>
                <a:buSzTx/>
                <a:buFontTx/>
                <a:buNone/>
                <a:tabLst/>
                <a:defRPr/>
              </a:pPr>
              <a:t>37</a:t>
            </a:fld>
            <a:endParaRPr kumimoji="0" lang="en-US" sz="1600" b="0" i="0" u="none" strike="noStrike" cap="none" spc="0" normalizeH="0" baseline="0" noProof="0" dirty="0">
              <a:ln>
                <a:noFill/>
              </a:ln>
              <a:solidFill>
                <a:schemeClr val="bg1"/>
              </a:solidFill>
              <a:effectLst/>
              <a:uLnTx/>
              <a:uFillTx/>
              <a:latin typeface="Arial Nova" panose="020B0504020202020204" pitchFamily="34" charset="0"/>
            </a:endParaRPr>
          </a:p>
        </p:txBody>
      </p:sp>
    </p:spTree>
    <p:extLst>
      <p:ext uri="{BB962C8B-B14F-4D97-AF65-F5344CB8AC3E}">
        <p14:creationId xmlns:p14="http://schemas.microsoft.com/office/powerpoint/2010/main" val="1880068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3CCBC-5B02-58B0-366D-1E7766BF26AE}"/>
              </a:ext>
            </a:extLst>
          </p:cNvPr>
          <p:cNvSpPr>
            <a:spLocks noGrp="1"/>
          </p:cNvSpPr>
          <p:nvPr>
            <p:ph type="title"/>
          </p:nvPr>
        </p:nvSpPr>
        <p:spPr/>
        <p:txBody>
          <a:bodyPr/>
          <a:lstStyle/>
          <a:p>
            <a:r>
              <a:rPr lang="en-US" dirty="0"/>
              <a:t>EEOC </a:t>
            </a:r>
            <a:r>
              <a:rPr lang="en-US" cap="none" dirty="0"/>
              <a:t>v. </a:t>
            </a:r>
            <a:r>
              <a:rPr lang="en-US" dirty="0"/>
              <a:t>Wal-Mart Stores, Inc., 38 F.4</a:t>
            </a:r>
            <a:r>
              <a:rPr lang="en-US" cap="none" dirty="0"/>
              <a:t>th</a:t>
            </a:r>
            <a:r>
              <a:rPr lang="en-US" dirty="0"/>
              <a:t> 651 (7</a:t>
            </a:r>
            <a:r>
              <a:rPr lang="en-US" cap="none" dirty="0"/>
              <a:t>th</a:t>
            </a:r>
            <a:r>
              <a:rPr lang="en-US" dirty="0"/>
              <a:t> </a:t>
            </a:r>
            <a:r>
              <a:rPr lang="en-US" cap="none" dirty="0"/>
              <a:t>Cir</a:t>
            </a:r>
            <a:r>
              <a:rPr lang="en-US" dirty="0"/>
              <a:t>. 2022).</a:t>
            </a:r>
          </a:p>
        </p:txBody>
      </p:sp>
      <p:sp>
        <p:nvSpPr>
          <p:cNvPr id="3" name="Content Placeholder 2">
            <a:extLst>
              <a:ext uri="{FF2B5EF4-FFF2-40B4-BE49-F238E27FC236}">
                <a16:creationId xmlns:a16="http://schemas.microsoft.com/office/drawing/2014/main" id="{8F182D15-0113-86C1-789A-A4F661E80696}"/>
              </a:ext>
            </a:extLst>
          </p:cNvPr>
          <p:cNvSpPr>
            <a:spLocks noGrp="1"/>
          </p:cNvSpPr>
          <p:nvPr>
            <p:ph idx="1"/>
          </p:nvPr>
        </p:nvSpPr>
        <p:spPr>
          <a:xfrm>
            <a:off x="581192" y="2132370"/>
            <a:ext cx="11029615" cy="3678303"/>
          </a:xfrm>
        </p:spPr>
        <p:txBody>
          <a:bodyPr>
            <a:normAutofit/>
          </a:bodyPr>
          <a:lstStyle/>
          <a:p>
            <a:pPr marL="306000" marR="0" lvl="0" indent="-30600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Jury reasonably found customer service duties were not essential functions of shopping cart attendant position even though in job description. </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All of company’s job descriptions included the same “boilerplate” customer service elements, including tasks a cart attendant never had to do (e.g., assisting with purchasing decisions, locating merchandise, resolving customer issues, and promoting products and services). </a:t>
            </a:r>
            <a:endParaRPr lang="en-US" dirty="0"/>
          </a:p>
        </p:txBody>
      </p:sp>
      <p:sp>
        <p:nvSpPr>
          <p:cNvPr id="4" name="Slide Number Placeholder 3">
            <a:extLst>
              <a:ext uri="{FF2B5EF4-FFF2-40B4-BE49-F238E27FC236}">
                <a16:creationId xmlns:a16="http://schemas.microsoft.com/office/drawing/2014/main" id="{6A7C3304-34EE-258F-C04C-05BB23DA4E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549132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3CCBC-5B02-58B0-366D-1E7766BF26AE}"/>
              </a:ext>
            </a:extLst>
          </p:cNvPr>
          <p:cNvSpPr>
            <a:spLocks noGrp="1"/>
          </p:cNvSpPr>
          <p:nvPr>
            <p:ph type="title"/>
          </p:nvPr>
        </p:nvSpPr>
        <p:spPr/>
        <p:txBody>
          <a:bodyPr/>
          <a:lstStyle/>
          <a:p>
            <a:r>
              <a:rPr lang="en-US" dirty="0"/>
              <a:t>Brigham </a:t>
            </a:r>
            <a:r>
              <a:rPr lang="en-US" cap="none" dirty="0"/>
              <a:t>v</a:t>
            </a:r>
            <a:r>
              <a:rPr lang="en-US" dirty="0"/>
              <a:t>. Frontier Airlines, Inc., 57 F.4</a:t>
            </a:r>
            <a:r>
              <a:rPr lang="en-US" cap="none" dirty="0"/>
              <a:t>th</a:t>
            </a:r>
            <a:r>
              <a:rPr lang="en-US" dirty="0"/>
              <a:t> 1194 (10</a:t>
            </a:r>
            <a:r>
              <a:rPr lang="en-US" cap="none" dirty="0"/>
              <a:t>th</a:t>
            </a:r>
            <a:r>
              <a:rPr lang="en-US" dirty="0"/>
              <a:t> </a:t>
            </a:r>
            <a:r>
              <a:rPr lang="en-US" cap="none" dirty="0"/>
              <a:t>Cir</a:t>
            </a:r>
            <a:r>
              <a:rPr lang="en-US" dirty="0"/>
              <a:t>. 2023).</a:t>
            </a:r>
          </a:p>
        </p:txBody>
      </p:sp>
      <p:sp>
        <p:nvSpPr>
          <p:cNvPr id="3" name="Content Placeholder 2">
            <a:extLst>
              <a:ext uri="{FF2B5EF4-FFF2-40B4-BE49-F238E27FC236}">
                <a16:creationId xmlns:a16="http://schemas.microsoft.com/office/drawing/2014/main" id="{8F182D15-0113-86C1-789A-A4F661E80696}"/>
              </a:ext>
            </a:extLst>
          </p:cNvPr>
          <p:cNvSpPr>
            <a:spLocks noGrp="1"/>
          </p:cNvSpPr>
          <p:nvPr>
            <p:ph idx="1"/>
          </p:nvPr>
        </p:nvSpPr>
        <p:spPr>
          <a:xfrm>
            <a:off x="581192" y="2132370"/>
            <a:ext cx="11029615" cy="3678303"/>
          </a:xfrm>
        </p:spPr>
        <p:txBody>
          <a:bodyPr>
            <a:normAutofit/>
          </a:bodyPr>
          <a:lstStyle/>
          <a:p>
            <a:pPr marL="306000" marR="0" lvl="0" indent="-30600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Failure to engage in the interactive process is not an independent </a:t>
            </a:r>
            <a:b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violation of the ADA.</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Employee must show there was an available reasonable accommodation </a:t>
            </a:r>
            <a:b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that could have been provided.</a:t>
            </a:r>
          </a:p>
        </p:txBody>
      </p:sp>
      <p:sp>
        <p:nvSpPr>
          <p:cNvPr id="4" name="Slide Number Placeholder 3">
            <a:extLst>
              <a:ext uri="{FF2B5EF4-FFF2-40B4-BE49-F238E27FC236}">
                <a16:creationId xmlns:a16="http://schemas.microsoft.com/office/drawing/2014/main" id="{6A7C3304-34EE-258F-C04C-05BB23DA4E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7317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a:xfrm>
            <a:off x="581192" y="702156"/>
            <a:ext cx="11029616" cy="1013800"/>
          </a:xfrm>
        </p:spPr>
        <p:txBody>
          <a:bodyPr>
            <a:normAutofit/>
          </a:bodyPr>
          <a:lstStyle/>
          <a:p>
            <a:r>
              <a:rPr lang="en-US" dirty="0"/>
              <a:t>Americans with Disabilities Act (ADA)</a:t>
            </a:r>
            <a:br>
              <a:rPr lang="en-US" dirty="0"/>
            </a:br>
            <a:r>
              <a:rPr lang="en-US" dirty="0"/>
              <a:t>Accommodation Challenges</a:t>
            </a:r>
          </a:p>
        </p:txBody>
      </p:sp>
      <p:sp>
        <p:nvSpPr>
          <p:cNvPr id="38" name="Rectangle 3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141EDBEF-BD48-67A6-27E1-2E04998A30C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7225" y="2361056"/>
            <a:ext cx="4962525" cy="3649219"/>
          </a:xfrm>
          <a:prstGeom prst="rect">
            <a:avLst/>
          </a:prstGeom>
        </p:spPr>
      </p:pic>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991225" y="2180496"/>
            <a:ext cx="5730419" cy="4045683"/>
          </a:xfrm>
        </p:spPr>
        <p:txBody>
          <a:bodyPr>
            <a:normAutofit/>
          </a:bodyPr>
          <a:lstStyle/>
          <a:p>
            <a:pPr>
              <a:lnSpc>
                <a:spcPct val="90000"/>
              </a:lnSpc>
              <a:spcAft>
                <a:spcPts val="1200"/>
              </a:spcAft>
            </a:pPr>
            <a:r>
              <a:rPr lang="en-US" sz="2800" dirty="0"/>
              <a:t>Requests for Medical Information</a:t>
            </a:r>
          </a:p>
          <a:p>
            <a:pPr>
              <a:lnSpc>
                <a:spcPct val="90000"/>
              </a:lnSpc>
              <a:spcAft>
                <a:spcPts val="1200"/>
              </a:spcAft>
            </a:pPr>
            <a:r>
              <a:rPr lang="en-US" sz="2800" dirty="0"/>
              <a:t>Selection of Accommodation</a:t>
            </a:r>
          </a:p>
          <a:p>
            <a:pPr>
              <a:lnSpc>
                <a:spcPct val="90000"/>
              </a:lnSpc>
              <a:spcAft>
                <a:spcPts val="1200"/>
              </a:spcAft>
            </a:pPr>
            <a:r>
              <a:rPr lang="en-US" sz="2800" dirty="0"/>
              <a:t>Modifying Workplace Policies</a:t>
            </a:r>
          </a:p>
          <a:p>
            <a:pPr>
              <a:lnSpc>
                <a:spcPct val="90000"/>
              </a:lnSpc>
              <a:spcAft>
                <a:spcPts val="1200"/>
              </a:spcAft>
            </a:pPr>
            <a:r>
              <a:rPr lang="en-US" sz="2800" dirty="0"/>
              <a:t>Leave and Attendance</a:t>
            </a:r>
          </a:p>
        </p:txBody>
      </p:sp>
      <p:sp>
        <p:nvSpPr>
          <p:cNvPr id="3" name="Slide Number Placeholder 3">
            <a:extLst>
              <a:ext uri="{FF2B5EF4-FFF2-40B4-BE49-F238E27FC236}">
                <a16:creationId xmlns:a16="http://schemas.microsoft.com/office/drawing/2014/main" id="{67A1F8F2-36ED-17B3-36E2-C1192B66243C}"/>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977022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3CCBC-5B02-58B0-366D-1E7766BF26AE}"/>
              </a:ext>
            </a:extLst>
          </p:cNvPr>
          <p:cNvSpPr>
            <a:spLocks noGrp="1"/>
          </p:cNvSpPr>
          <p:nvPr>
            <p:ph type="title"/>
          </p:nvPr>
        </p:nvSpPr>
        <p:spPr/>
        <p:txBody>
          <a:bodyPr>
            <a:normAutofit/>
          </a:bodyPr>
          <a:lstStyle/>
          <a:p>
            <a:r>
              <a:rPr lang="en-US" dirty="0"/>
              <a:t>Norwood </a:t>
            </a:r>
            <a:r>
              <a:rPr lang="en-US" cap="none" dirty="0"/>
              <a:t>v. </a:t>
            </a:r>
            <a:r>
              <a:rPr lang="en-US" dirty="0"/>
              <a:t>United Parcel Serv., Inc., 57 F.4</a:t>
            </a:r>
            <a:r>
              <a:rPr lang="en-US" cap="none" dirty="0"/>
              <a:t>th</a:t>
            </a:r>
            <a:r>
              <a:rPr lang="en-US" dirty="0"/>
              <a:t> 779 </a:t>
            </a:r>
            <a:br>
              <a:rPr lang="en-US" dirty="0"/>
            </a:br>
            <a:r>
              <a:rPr lang="en-US" dirty="0"/>
              <a:t>(10</a:t>
            </a:r>
            <a:r>
              <a:rPr lang="en-US" cap="none" dirty="0"/>
              <a:t>th</a:t>
            </a:r>
            <a:r>
              <a:rPr lang="en-US" dirty="0"/>
              <a:t> </a:t>
            </a:r>
            <a:r>
              <a:rPr lang="en-US" cap="none" dirty="0"/>
              <a:t>Cir</a:t>
            </a:r>
            <a:r>
              <a:rPr lang="en-US" dirty="0"/>
              <a:t>. 2023). </a:t>
            </a:r>
          </a:p>
        </p:txBody>
      </p:sp>
      <p:sp>
        <p:nvSpPr>
          <p:cNvPr id="3" name="Content Placeholder 2">
            <a:extLst>
              <a:ext uri="{FF2B5EF4-FFF2-40B4-BE49-F238E27FC236}">
                <a16:creationId xmlns:a16="http://schemas.microsoft.com/office/drawing/2014/main" id="{8F182D15-0113-86C1-789A-A4F661E80696}"/>
              </a:ext>
            </a:extLst>
          </p:cNvPr>
          <p:cNvSpPr>
            <a:spLocks noGrp="1"/>
          </p:cNvSpPr>
          <p:nvPr>
            <p:ph idx="1"/>
          </p:nvPr>
        </p:nvSpPr>
        <p:spPr>
          <a:xfrm>
            <a:off x="581193" y="2047964"/>
            <a:ext cx="11029615" cy="4352836"/>
          </a:xfrm>
        </p:spPr>
        <p:txBody>
          <a:bodyPr>
            <a:normAutofit lnSpcReduction="10000"/>
          </a:bodyPr>
          <a:lstStyle/>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Employee requested to tape record meetings as accommodation. </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Instead, UPS repeatedly asked her to clarify what meetings would require </a:t>
            </a:r>
            <a:b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a notetaker and/or an agenda.</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Employee never provided requested information; instead kept insisting on need to tape record.</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Employer did not act in bad faith; was trying to learn if its proposed alternative accommodation would be effective, HR manager communicated that a notetaker was a possible accommodation subject to better understanding of when it was needed, and repeated efforts were made.</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Employee not entitled to accommodation of her choice if another reasonable accommodation meets her needs. </a:t>
            </a:r>
          </a:p>
        </p:txBody>
      </p:sp>
      <p:sp>
        <p:nvSpPr>
          <p:cNvPr id="4" name="Slide Number Placeholder 3">
            <a:extLst>
              <a:ext uri="{FF2B5EF4-FFF2-40B4-BE49-F238E27FC236}">
                <a16:creationId xmlns:a16="http://schemas.microsoft.com/office/drawing/2014/main" id="{6A7C3304-34EE-258F-C04C-05BB23DA4E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214486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3CCBC-5B02-58B0-366D-1E7766BF26AE}"/>
              </a:ext>
            </a:extLst>
          </p:cNvPr>
          <p:cNvSpPr>
            <a:spLocks noGrp="1"/>
          </p:cNvSpPr>
          <p:nvPr>
            <p:ph type="title"/>
          </p:nvPr>
        </p:nvSpPr>
        <p:spPr/>
        <p:txBody>
          <a:bodyPr>
            <a:normAutofit/>
          </a:bodyPr>
          <a:lstStyle/>
          <a:p>
            <a:r>
              <a:rPr lang="en-US" dirty="0"/>
              <a:t>Swain </a:t>
            </a:r>
            <a:r>
              <a:rPr lang="en-US" cap="none" dirty="0"/>
              <a:t>v. </a:t>
            </a:r>
            <a:r>
              <a:rPr lang="en-US" dirty="0" err="1"/>
              <a:t>Wormuth</a:t>
            </a:r>
            <a:r>
              <a:rPr lang="en-US" dirty="0"/>
              <a:t>, 41 F.4</a:t>
            </a:r>
            <a:r>
              <a:rPr lang="en-US" cap="none" dirty="0"/>
              <a:t>th</a:t>
            </a:r>
            <a:r>
              <a:rPr lang="en-US" dirty="0"/>
              <a:t> 892 (7</a:t>
            </a:r>
            <a:r>
              <a:rPr lang="en-US" cap="none" dirty="0"/>
              <a:t>th</a:t>
            </a:r>
            <a:r>
              <a:rPr lang="en-US" dirty="0"/>
              <a:t> C</a:t>
            </a:r>
            <a:r>
              <a:rPr lang="en-US" cap="none" dirty="0"/>
              <a:t>ir</a:t>
            </a:r>
            <a:r>
              <a:rPr lang="en-US" dirty="0"/>
              <a:t>. 2022).</a:t>
            </a:r>
          </a:p>
        </p:txBody>
      </p:sp>
      <p:sp>
        <p:nvSpPr>
          <p:cNvPr id="3" name="Content Placeholder 2">
            <a:extLst>
              <a:ext uri="{FF2B5EF4-FFF2-40B4-BE49-F238E27FC236}">
                <a16:creationId xmlns:a16="http://schemas.microsoft.com/office/drawing/2014/main" id="{8F182D15-0113-86C1-789A-A4F661E80696}"/>
              </a:ext>
            </a:extLst>
          </p:cNvPr>
          <p:cNvSpPr>
            <a:spLocks noGrp="1"/>
          </p:cNvSpPr>
          <p:nvPr>
            <p:ph idx="1"/>
          </p:nvPr>
        </p:nvSpPr>
        <p:spPr>
          <a:xfrm>
            <a:off x="581193" y="2047964"/>
            <a:ext cx="11029615" cy="4352836"/>
          </a:xfrm>
        </p:spPr>
        <p:txBody>
          <a:bodyPr>
            <a:normAutofit/>
          </a:bodyPr>
          <a:lstStyle/>
          <a:p>
            <a:pPr marL="306000" marR="0" lvl="0" indent="-30600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No unreasonable delay found in time employer took to install automatic door openers, and no violation that employer installed on different door than employee requested.  </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Court examined what occurred during delay: employee’s paperwork had to be reviewed, doors needed to be inspected, parts needed to be ordered, and installation needed to be scheduled, and importantly, employer provided interim accommodations while awaiting installation after request approved. </a:t>
            </a:r>
          </a:p>
        </p:txBody>
      </p:sp>
      <p:sp>
        <p:nvSpPr>
          <p:cNvPr id="4" name="Slide Number Placeholder 3">
            <a:extLst>
              <a:ext uri="{FF2B5EF4-FFF2-40B4-BE49-F238E27FC236}">
                <a16:creationId xmlns:a16="http://schemas.microsoft.com/office/drawing/2014/main" id="{6A7C3304-34EE-258F-C04C-05BB23DA4E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999007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3CCBC-5B02-58B0-366D-1E7766BF26AE}"/>
              </a:ext>
            </a:extLst>
          </p:cNvPr>
          <p:cNvSpPr>
            <a:spLocks noGrp="1"/>
          </p:cNvSpPr>
          <p:nvPr>
            <p:ph type="title"/>
          </p:nvPr>
        </p:nvSpPr>
        <p:spPr/>
        <p:txBody>
          <a:bodyPr>
            <a:normAutofit/>
          </a:bodyPr>
          <a:lstStyle/>
          <a:p>
            <a:r>
              <a:rPr lang="en-US" dirty="0"/>
              <a:t>LeBlanc </a:t>
            </a:r>
            <a:r>
              <a:rPr lang="en-US" cap="none" dirty="0"/>
              <a:t>v. </a:t>
            </a:r>
            <a:r>
              <a:rPr lang="en-US" dirty="0"/>
              <a:t>McDonough, 39 F.4</a:t>
            </a:r>
            <a:r>
              <a:rPr lang="en-US" cap="none" dirty="0"/>
              <a:t>th</a:t>
            </a:r>
            <a:r>
              <a:rPr lang="en-US" dirty="0"/>
              <a:t> 1071 (8</a:t>
            </a:r>
            <a:r>
              <a:rPr lang="en-US" cap="none" dirty="0"/>
              <a:t>th</a:t>
            </a:r>
            <a:r>
              <a:rPr lang="en-US" dirty="0"/>
              <a:t> C</a:t>
            </a:r>
            <a:r>
              <a:rPr lang="en-US" cap="none" dirty="0"/>
              <a:t>ir</a:t>
            </a:r>
            <a:r>
              <a:rPr lang="en-US" dirty="0"/>
              <a:t>. 2022).</a:t>
            </a:r>
          </a:p>
        </p:txBody>
      </p:sp>
      <p:sp>
        <p:nvSpPr>
          <p:cNvPr id="3" name="Content Placeholder 2">
            <a:extLst>
              <a:ext uri="{FF2B5EF4-FFF2-40B4-BE49-F238E27FC236}">
                <a16:creationId xmlns:a16="http://schemas.microsoft.com/office/drawing/2014/main" id="{8F182D15-0113-86C1-789A-A4F661E80696}"/>
              </a:ext>
            </a:extLst>
          </p:cNvPr>
          <p:cNvSpPr>
            <a:spLocks noGrp="1"/>
          </p:cNvSpPr>
          <p:nvPr>
            <p:ph idx="1"/>
          </p:nvPr>
        </p:nvSpPr>
        <p:spPr>
          <a:xfrm>
            <a:off x="581193" y="2047964"/>
            <a:ext cx="11029615" cy="4352836"/>
          </a:xfrm>
        </p:spPr>
        <p:txBody>
          <a:bodyPr>
            <a:normAutofit/>
          </a:bodyPr>
          <a:lstStyle/>
          <a:p>
            <a:pPr marL="306000" marR="0" lvl="0" indent="-306000" algn="l" defTabSz="457200" rtl="0" eaLnBrk="1" fontAlgn="auto" latinLnBrk="0" hangingPunct="1">
              <a:lnSpc>
                <a:spcPct val="100000"/>
              </a:lnSpc>
              <a:spcBef>
                <a:spcPct val="20000"/>
              </a:spcBef>
              <a:spcAft>
                <a:spcPts val="12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Employer engaged in a good faith interactive process on employee’s request to work constant day shift as accommodation for dizziness and blurred vision caused by vestibular dysfunction.  </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Employer provided interim accommodation while it considered request, sent employee numerous emails explaining its accommodation process, engaged in reconsideration process after denying request to be assigned solely to day shifts, and identified vacancy to which it could reassign employee as accommodation of last resort.</a:t>
            </a:r>
          </a:p>
        </p:txBody>
      </p:sp>
      <p:sp>
        <p:nvSpPr>
          <p:cNvPr id="4" name="Slide Number Placeholder 3">
            <a:extLst>
              <a:ext uri="{FF2B5EF4-FFF2-40B4-BE49-F238E27FC236}">
                <a16:creationId xmlns:a16="http://schemas.microsoft.com/office/drawing/2014/main" id="{6A7C3304-34EE-258F-C04C-05BB23DA4E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855613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3CCBC-5B02-58B0-366D-1E7766BF26AE}"/>
              </a:ext>
            </a:extLst>
          </p:cNvPr>
          <p:cNvSpPr>
            <a:spLocks noGrp="1"/>
          </p:cNvSpPr>
          <p:nvPr>
            <p:ph type="title"/>
          </p:nvPr>
        </p:nvSpPr>
        <p:spPr/>
        <p:txBody>
          <a:bodyPr>
            <a:normAutofit/>
          </a:bodyPr>
          <a:lstStyle/>
          <a:p>
            <a:r>
              <a:rPr lang="en-US" dirty="0" err="1"/>
              <a:t>Dansie</a:t>
            </a:r>
            <a:r>
              <a:rPr lang="en-US" dirty="0"/>
              <a:t> </a:t>
            </a:r>
            <a:r>
              <a:rPr lang="en-US" cap="none" dirty="0"/>
              <a:t>v. </a:t>
            </a:r>
            <a:r>
              <a:rPr lang="en-US" dirty="0"/>
              <a:t>Union Pac. R.R. Co., 42 F.4</a:t>
            </a:r>
            <a:r>
              <a:rPr lang="en-US" cap="none" dirty="0"/>
              <a:t>th</a:t>
            </a:r>
            <a:r>
              <a:rPr lang="en-US" dirty="0"/>
              <a:t> 1184 (10</a:t>
            </a:r>
            <a:r>
              <a:rPr lang="en-US" cap="none" dirty="0"/>
              <a:t>th</a:t>
            </a:r>
            <a:r>
              <a:rPr lang="en-US" dirty="0"/>
              <a:t> C</a:t>
            </a:r>
            <a:r>
              <a:rPr lang="en-US" cap="none" dirty="0"/>
              <a:t>ir</a:t>
            </a:r>
            <a:r>
              <a:rPr lang="en-US" dirty="0"/>
              <a:t>. 2022).</a:t>
            </a:r>
          </a:p>
        </p:txBody>
      </p:sp>
      <p:sp>
        <p:nvSpPr>
          <p:cNvPr id="3" name="Content Placeholder 2">
            <a:extLst>
              <a:ext uri="{FF2B5EF4-FFF2-40B4-BE49-F238E27FC236}">
                <a16:creationId xmlns:a16="http://schemas.microsoft.com/office/drawing/2014/main" id="{8F182D15-0113-86C1-789A-A4F661E80696}"/>
              </a:ext>
            </a:extLst>
          </p:cNvPr>
          <p:cNvSpPr>
            <a:spLocks noGrp="1"/>
          </p:cNvSpPr>
          <p:nvPr>
            <p:ph idx="1"/>
          </p:nvPr>
        </p:nvSpPr>
        <p:spPr>
          <a:xfrm>
            <a:off x="581193" y="2047964"/>
            <a:ext cx="11029615" cy="4352836"/>
          </a:xfrm>
        </p:spPr>
        <p:txBody>
          <a:bodyPr>
            <a:normAutofit fontScale="92500" lnSpcReduction="10000"/>
          </a:bodyPr>
          <a:lstStyle/>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Employee sought intermittent time off—beyond maximum 6 absences permitted per 90-day period under employer’s policy—for ongoing treatment of HIV and testicular cancer.  </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Held: Employer may not end the interactive process prematurely so that the parties cannot work together to find a reasonable accommodation.  </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Employee and doctor provided requested info but asked for clarifications regarding reasonable accommodation form and scheduling policy to give better estimate of amount of leave needed. Company did not reply, said doctor’s information was insufficient, and denied request.</a:t>
            </a:r>
          </a:p>
          <a:p>
            <a:pPr marL="306000" marR="0" lvl="0" indent="-30600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Held: Reasonable jury could conclude employer responsible for breakdown in interactive process because it made no effort to learn what employee’s limitations were or explore possible reasonable accommodations.</a:t>
            </a:r>
          </a:p>
        </p:txBody>
      </p:sp>
      <p:sp>
        <p:nvSpPr>
          <p:cNvPr id="4" name="Slide Number Placeholder 3">
            <a:extLst>
              <a:ext uri="{FF2B5EF4-FFF2-40B4-BE49-F238E27FC236}">
                <a16:creationId xmlns:a16="http://schemas.microsoft.com/office/drawing/2014/main" id="{6A7C3304-34EE-258F-C04C-05BB23DA4E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382946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68F9-9765-CF01-5C93-CD25419B9954}"/>
              </a:ext>
            </a:extLst>
          </p:cNvPr>
          <p:cNvSpPr>
            <a:spLocks noGrp="1"/>
          </p:cNvSpPr>
          <p:nvPr>
            <p:ph type="title"/>
          </p:nvPr>
        </p:nvSpPr>
        <p:spPr/>
        <p:txBody>
          <a:bodyPr/>
          <a:lstStyle/>
          <a:p>
            <a:r>
              <a:rPr lang="en-US" dirty="0"/>
              <a:t>Pregnant Workers Fairness Act</a:t>
            </a:r>
          </a:p>
        </p:txBody>
      </p:sp>
      <p:sp>
        <p:nvSpPr>
          <p:cNvPr id="3" name="Content Placeholder 2">
            <a:extLst>
              <a:ext uri="{FF2B5EF4-FFF2-40B4-BE49-F238E27FC236}">
                <a16:creationId xmlns:a16="http://schemas.microsoft.com/office/drawing/2014/main" id="{324516D8-8455-CE7F-CC15-C66F44E15468}"/>
              </a:ext>
            </a:extLst>
          </p:cNvPr>
          <p:cNvSpPr>
            <a:spLocks noGrp="1"/>
          </p:cNvSpPr>
          <p:nvPr>
            <p:ph idx="1"/>
          </p:nvPr>
        </p:nvSpPr>
        <p:spPr>
          <a:xfrm>
            <a:off x="581193" y="1901784"/>
            <a:ext cx="11029615" cy="4536085"/>
          </a:xfrm>
        </p:spPr>
        <p:txBody>
          <a:bodyPr>
            <a:normAutofit fontScale="77500" lnSpcReduction="20000"/>
          </a:bodyPr>
          <a:lstStyle/>
          <a:p>
            <a:pPr>
              <a:lnSpc>
                <a:spcPct val="120000"/>
              </a:lnSpc>
              <a:spcAft>
                <a:spcPts val="1200"/>
              </a:spcAft>
            </a:pPr>
            <a:r>
              <a:rPr lang="en-US" sz="2800" dirty="0"/>
              <a:t>NEW federal statute: Pregnant Workers Fairness Act (PWFA), effective 6/27/23 </a:t>
            </a:r>
            <a:r>
              <a:rPr lang="en-US" sz="2800" dirty="0">
                <a:solidFill>
                  <a:srgbClr val="0070C0"/>
                </a:solidFill>
                <a:hlinkClick r:id="rId2">
                  <a:extLst>
                    <a:ext uri="{A12FA001-AC4F-418D-AE19-62706E023703}">
                      <ahyp:hlinkClr xmlns:ahyp="http://schemas.microsoft.com/office/drawing/2018/hyperlinkcolor" val="tx"/>
                    </a:ext>
                  </a:extLst>
                </a:hlinkClick>
              </a:rPr>
              <a:t>Congress.gov/117/bills/hr2617/BILLS-117hr2617enr.pdf#page=1626</a:t>
            </a:r>
            <a:endParaRPr lang="en-US" sz="2800" dirty="0">
              <a:solidFill>
                <a:srgbClr val="0070C0"/>
              </a:solidFill>
            </a:endParaRPr>
          </a:p>
          <a:p>
            <a:pPr>
              <a:lnSpc>
                <a:spcPct val="120000"/>
              </a:lnSpc>
            </a:pPr>
            <a:r>
              <a:rPr lang="en-US" sz="2800" dirty="0"/>
              <a:t>Requires reasonable accommodation (absent undue hardship) for known limitation related to pregnancy, childbirth, or related medical conditions</a:t>
            </a:r>
          </a:p>
          <a:p>
            <a:pPr lvl="1">
              <a:lnSpc>
                <a:spcPct val="120000"/>
              </a:lnSpc>
            </a:pPr>
            <a:r>
              <a:rPr lang="en-US" sz="2600" dirty="0"/>
              <a:t>Adopts ADA definitions of reasonable accommodation and undue hardship </a:t>
            </a:r>
          </a:p>
          <a:p>
            <a:pPr lvl="1">
              <a:lnSpc>
                <a:spcPct val="120000"/>
              </a:lnSpc>
            </a:pPr>
            <a:r>
              <a:rPr lang="en-US" sz="2600" dirty="0"/>
              <a:t>Term “pregnancy, childbirth, or related medical conditions” is part of the definition of “sex” from Title VII (e.g., lactation has been held to be a pregnancy-related medical condition)</a:t>
            </a:r>
          </a:p>
          <a:p>
            <a:pPr lvl="1">
              <a:lnSpc>
                <a:spcPct val="120000"/>
              </a:lnSpc>
            </a:pPr>
            <a:r>
              <a:rPr lang="en-US" sz="2600" dirty="0"/>
              <a:t>Defines “qualified” as able to perform essential functions with/without accommodation, </a:t>
            </a:r>
            <a:br>
              <a:rPr lang="en-US" sz="2600" dirty="0"/>
            </a:br>
            <a:r>
              <a:rPr lang="en-US" sz="2600" dirty="0"/>
              <a:t>but also qualified if: (A) any inability to perform essential function is for temporary period, (B) essential function could be performed in near future, and (C) can be reasonably accommodated</a:t>
            </a:r>
          </a:p>
        </p:txBody>
      </p:sp>
      <p:sp>
        <p:nvSpPr>
          <p:cNvPr id="4" name="Slide Number Placeholder 3">
            <a:extLst>
              <a:ext uri="{FF2B5EF4-FFF2-40B4-BE49-F238E27FC236}">
                <a16:creationId xmlns:a16="http://schemas.microsoft.com/office/drawing/2014/main" id="{EADBB212-DCE8-883C-C4CD-B79FBB4923C0}"/>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1360835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419A-C528-FC20-C96F-ABFBD2B9CC62}"/>
              </a:ext>
            </a:extLst>
          </p:cNvPr>
          <p:cNvSpPr>
            <a:spLocks noGrp="1"/>
          </p:cNvSpPr>
          <p:nvPr>
            <p:ph type="title"/>
          </p:nvPr>
        </p:nvSpPr>
        <p:spPr/>
        <p:txBody>
          <a:bodyPr/>
          <a:lstStyle/>
          <a:p>
            <a:r>
              <a:rPr lang="en-US" dirty="0"/>
              <a:t>Pregnant Workers Fairness Act (2)</a:t>
            </a:r>
          </a:p>
        </p:txBody>
      </p:sp>
      <p:sp>
        <p:nvSpPr>
          <p:cNvPr id="3" name="Content Placeholder 2">
            <a:extLst>
              <a:ext uri="{FF2B5EF4-FFF2-40B4-BE49-F238E27FC236}">
                <a16:creationId xmlns:a16="http://schemas.microsoft.com/office/drawing/2014/main" id="{042F4D49-5140-105C-345E-5DA013B0F304}"/>
              </a:ext>
            </a:extLst>
          </p:cNvPr>
          <p:cNvSpPr>
            <a:spLocks noGrp="1"/>
          </p:cNvSpPr>
          <p:nvPr>
            <p:ph idx="1"/>
          </p:nvPr>
        </p:nvSpPr>
        <p:spPr>
          <a:xfrm>
            <a:off x="581192" y="2012996"/>
            <a:ext cx="11029615" cy="3886929"/>
          </a:xfrm>
        </p:spPr>
        <p:txBody>
          <a:bodyPr>
            <a:normAutofit/>
          </a:bodyPr>
          <a:lstStyle/>
          <a:p>
            <a:pPr>
              <a:spcAft>
                <a:spcPts val="1200"/>
              </a:spcAft>
            </a:pPr>
            <a:r>
              <a:rPr lang="en-US" sz="2400" dirty="0"/>
              <a:t>Existing Title VII (Pregnancy Discrimination Act) claims still available</a:t>
            </a:r>
          </a:p>
          <a:p>
            <a:pPr>
              <a:spcAft>
                <a:spcPts val="1200"/>
              </a:spcAft>
            </a:pPr>
            <a:r>
              <a:rPr lang="en-US" sz="2400" dirty="0"/>
              <a:t>Existing ADA disability discrimination and accommodation claims still available for pregnancy-related disabilities (not pregnancy itself)</a:t>
            </a:r>
          </a:p>
          <a:p>
            <a:pPr>
              <a:spcAft>
                <a:spcPts val="1200"/>
              </a:spcAft>
            </a:pPr>
            <a:r>
              <a:rPr lang="en-US" sz="2400" dirty="0"/>
              <a:t>EEOC resources: </a:t>
            </a:r>
            <a:r>
              <a:rPr lang="en-US" sz="2400" dirty="0">
                <a:solidFill>
                  <a:srgbClr val="0070C0"/>
                </a:solidFill>
                <a:hlinkClick r:id="rId2">
                  <a:extLst>
                    <a:ext uri="{A12FA001-AC4F-418D-AE19-62706E023703}">
                      <ahyp:hlinkClr xmlns:ahyp="http://schemas.microsoft.com/office/drawing/2018/hyperlinkcolor" val="tx"/>
                    </a:ext>
                  </a:extLst>
                </a:hlinkClick>
              </a:rPr>
              <a:t>EEOC.gov/Pregnancy-Discrimination</a:t>
            </a:r>
            <a:endParaRPr lang="en-US" sz="2400" dirty="0">
              <a:solidFill>
                <a:srgbClr val="0070C0"/>
              </a:solidFill>
            </a:endParaRPr>
          </a:p>
          <a:p>
            <a:pPr>
              <a:spcAft>
                <a:spcPts val="1200"/>
              </a:spcAft>
            </a:pPr>
            <a:r>
              <a:rPr lang="en-US" sz="2400" dirty="0"/>
              <a:t>Statute requires EEOC final PWFA regulations to be promulgated by 12/29/23</a:t>
            </a:r>
          </a:p>
          <a:p>
            <a:pPr>
              <a:spcAft>
                <a:spcPts val="1200"/>
              </a:spcAft>
            </a:pPr>
            <a:r>
              <a:rPr lang="en-US" sz="2400" dirty="0"/>
              <a:t>Related: “PUMP Act” (enforced by DOL), effective 4/28/23 </a:t>
            </a:r>
            <a:r>
              <a:rPr lang="en-US" sz="2400" dirty="0">
                <a:solidFill>
                  <a:srgbClr val="0070C0"/>
                </a:solidFill>
                <a:hlinkClick r:id="rId3">
                  <a:extLst>
                    <a:ext uri="{A12FA001-AC4F-418D-AE19-62706E023703}">
                      <ahyp:hlinkClr xmlns:ahyp="http://schemas.microsoft.com/office/drawing/2018/hyperlinkcolor" val="tx"/>
                    </a:ext>
                  </a:extLst>
                </a:hlinkClick>
              </a:rPr>
              <a:t>DOL.gov/Agencies/WHD/Pump-at-Work</a:t>
            </a:r>
            <a:endParaRPr lang="en-US" sz="2400" dirty="0">
              <a:solidFill>
                <a:srgbClr val="0070C0"/>
              </a:solidFill>
            </a:endParaRPr>
          </a:p>
        </p:txBody>
      </p:sp>
      <p:sp>
        <p:nvSpPr>
          <p:cNvPr id="4" name="Slide Number Placeholder 3">
            <a:extLst>
              <a:ext uri="{FF2B5EF4-FFF2-40B4-BE49-F238E27FC236}">
                <a16:creationId xmlns:a16="http://schemas.microsoft.com/office/drawing/2014/main" id="{2869C480-D2F1-D123-465E-777B8C95AAF7}"/>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358851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8" name="Rectangle 37">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56240784-FC13-154D-C8A5-DC427C1A8DF1}"/>
              </a:ext>
              <a:ext uri="{C183D7F6-B498-43B3-948B-1728B52AA6E4}">
                <adec:decorative xmlns:adec="http://schemas.microsoft.com/office/drawing/2017/decorative" val="1"/>
              </a:ext>
            </a:extLst>
          </p:cNvPr>
          <p:cNvPicPr>
            <a:picLocks noChangeAspect="1"/>
          </p:cNvPicPr>
          <p:nvPr/>
        </p:nvPicPr>
        <p:blipFill>
          <a:blip r:embed="rId3">
            <a:alphaModFix/>
            <a:duotone>
              <a:schemeClr val="accent2">
                <a:shade val="45000"/>
                <a:satMod val="135000"/>
              </a:schemeClr>
              <a:prstClr val="white"/>
            </a:duotone>
            <a:extLst>
              <a:ext uri="{96DAC541-7B7A-43D3-8B79-37D633B846F1}">
                <asvg:svgBlip xmlns:asvg="http://schemas.microsoft.com/office/drawing/2016/SVG/main" r:embed="rId4"/>
              </a:ext>
            </a:extLst>
          </a:blip>
          <a:srcRect t="21875" b="21875"/>
          <a:stretch/>
        </p:blipFill>
        <p:spPr>
          <a:xfrm>
            <a:off x="20" y="10"/>
            <a:ext cx="12191980" cy="6857990"/>
          </a:xfrm>
          <a:prstGeom prst="rect">
            <a:avLst/>
          </a:prstGeom>
        </p:spPr>
      </p:pic>
      <p:grpSp>
        <p:nvGrpSpPr>
          <p:cNvPr id="40" name="Group 39">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1" name="Rectangle 40">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FFC983"/>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FFC983"/>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FFC983"/>
            </a:solidFill>
            <a:ln>
              <a:noFill/>
            </a:ln>
            <a:effectLst/>
          </p:spPr>
          <p:style>
            <a:lnRef idx="1">
              <a:schemeClr val="accent1"/>
            </a:lnRef>
            <a:fillRef idx="3">
              <a:schemeClr val="accent1"/>
            </a:fillRef>
            <a:effectRef idx="2">
              <a:schemeClr val="accent1"/>
            </a:effectRef>
            <a:fontRef idx="minor">
              <a:schemeClr val="lt1"/>
            </a:fontRef>
          </p:style>
        </p:sp>
      </p:grpSp>
      <p:sp>
        <p:nvSpPr>
          <p:cNvPr id="45" name="Rectangle 44">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7B8ADD-8C86-4175-B97A-F79BEEF24237}"/>
              </a:ext>
            </a:extLst>
          </p:cNvPr>
          <p:cNvSpPr>
            <a:spLocks noGrp="1"/>
          </p:cNvSpPr>
          <p:nvPr>
            <p:ph type="title"/>
          </p:nvPr>
        </p:nvSpPr>
        <p:spPr>
          <a:xfrm>
            <a:off x="581191" y="4572000"/>
            <a:ext cx="10993549" cy="1270782"/>
          </a:xfrm>
        </p:spPr>
        <p:txBody>
          <a:bodyPr vert="horz" lIns="91440" tIns="45720" rIns="91440" bIns="45720" rtlCol="0" anchor="b">
            <a:normAutofit/>
          </a:bodyPr>
          <a:lstStyle/>
          <a:p>
            <a:pPr>
              <a:lnSpc>
                <a:spcPct val="90000"/>
              </a:lnSpc>
            </a:pPr>
            <a:r>
              <a:rPr lang="en-US" sz="4000" dirty="0">
                <a:solidFill>
                  <a:schemeClr val="bg1"/>
                </a:solidFill>
              </a:rPr>
              <a:t>Resources</a:t>
            </a:r>
          </a:p>
        </p:txBody>
      </p:sp>
      <p:sp>
        <p:nvSpPr>
          <p:cNvPr id="4" name="Slide Number Placeholder 3">
            <a:extLst>
              <a:ext uri="{FF2B5EF4-FFF2-40B4-BE49-F238E27FC236}">
                <a16:creationId xmlns:a16="http://schemas.microsoft.com/office/drawing/2014/main" id="{190B172B-7474-4295-9D63-C90D3E419ED1}"/>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46</a:t>
            </a:fld>
            <a:endPar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80950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9E2C-FA50-4381-A123-3B13B59B75F2}"/>
              </a:ext>
            </a:extLst>
          </p:cNvPr>
          <p:cNvSpPr>
            <a:spLocks noGrp="1"/>
          </p:cNvSpPr>
          <p:nvPr>
            <p:ph type="title"/>
          </p:nvPr>
        </p:nvSpPr>
        <p:spPr/>
        <p:txBody>
          <a:bodyPr/>
          <a:lstStyle/>
          <a:p>
            <a:r>
              <a:rPr lang="en-US" dirty="0"/>
              <a:t>EEOC Resources </a:t>
            </a:r>
          </a:p>
        </p:txBody>
      </p:sp>
      <p:sp>
        <p:nvSpPr>
          <p:cNvPr id="3" name="Content Placeholder 2">
            <a:extLst>
              <a:ext uri="{FF2B5EF4-FFF2-40B4-BE49-F238E27FC236}">
                <a16:creationId xmlns:a16="http://schemas.microsoft.com/office/drawing/2014/main" id="{AFE97722-6C82-4850-BBC7-6C2A683A87E7}"/>
              </a:ext>
            </a:extLst>
          </p:cNvPr>
          <p:cNvSpPr>
            <a:spLocks noGrp="1"/>
          </p:cNvSpPr>
          <p:nvPr>
            <p:ph idx="1"/>
          </p:nvPr>
        </p:nvSpPr>
        <p:spPr>
          <a:xfrm>
            <a:off x="581193" y="2096641"/>
            <a:ext cx="11029615" cy="3525253"/>
          </a:xfrm>
        </p:spPr>
        <p:txBody>
          <a:bodyPr>
            <a:noAutofit/>
          </a:bodyPr>
          <a:lstStyle/>
          <a:p>
            <a:pPr marL="347472" marR="0" lvl="0" indent="-347472"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endParaRPr kumimoji="0" lang="en-US" sz="2400" b="1" i="0"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ts val="1200"/>
              </a:spcAft>
              <a:buClrTx/>
              <a:buSzTx/>
              <a:buNone/>
              <a:tabLst/>
              <a:defRPr/>
            </a:pPr>
            <a:br>
              <a:rPr kumimoji="0" lang="en-US" sz="2400" b="1" i="0" strike="noStrike" kern="1200" cap="none" spc="0" normalizeH="0" baseline="0" noProof="0" dirty="0">
                <a:ln>
                  <a:noFill/>
                </a:ln>
                <a:solidFill>
                  <a:srgbClr val="002C5F"/>
                </a:solidFill>
                <a:effectLst/>
                <a:uLnTx/>
                <a:uFillTx/>
                <a:latin typeface="Arial" pitchFamily="34" charset="0"/>
                <a:ea typeface="+mn-ea"/>
                <a:cs typeface="Arial" pitchFamily="34" charset="0"/>
              </a:rPr>
            </a:br>
            <a:endParaRPr kumimoji="0" lang="en-US" sz="2400" b="1" i="0"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marL="347472" marR="0" lvl="0" indent="-347472"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endParaRPr kumimoji="0" lang="en-US" sz="2400" b="1" i="0"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defTabSz="914400" eaLnBrk="0" fontAlgn="base" hangingPunct="0">
              <a:spcAft>
                <a:spcPts val="1200"/>
              </a:spcAft>
              <a:buClrTx/>
              <a:buSzTx/>
              <a:defRPr/>
            </a:pPr>
            <a:r>
              <a:rPr kumimoji="0" lang="en-US" sz="2200" b="1" i="0" strike="noStrike" kern="1200" cap="none" spc="0" normalizeH="0" baseline="0" noProof="0" dirty="0">
                <a:ln>
                  <a:noFill/>
                </a:ln>
                <a:solidFill>
                  <a:srgbClr val="002C5F"/>
                </a:solidFill>
                <a:effectLst/>
                <a:uLnTx/>
                <a:uFillTx/>
              </a:rPr>
              <a:t>Reasonable Accommodation and Undue Hardship Under the ADA </a:t>
            </a:r>
            <a:r>
              <a:rPr kumimoji="0" lang="en-US" sz="2200" i="0"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EEOC.gov/</a:t>
            </a:r>
            <a:r>
              <a:rPr lang="en-US" sz="2200" dirty="0">
                <a:solidFill>
                  <a:srgbClr val="0070C0"/>
                </a:solidFill>
                <a:hlinkClick r:id="rId3">
                  <a:extLst>
                    <a:ext uri="{A12FA001-AC4F-418D-AE19-62706E023703}">
                      <ahyp:hlinkClr xmlns:ahyp="http://schemas.microsoft.com/office/drawing/2018/hyperlinkcolor" val="tx"/>
                    </a:ext>
                  </a:extLst>
                </a:hlinkClick>
              </a:rPr>
              <a:t>L</a:t>
            </a:r>
            <a:r>
              <a:rPr kumimoji="0" lang="en-US" sz="2200" i="0" strike="noStrike" kern="1200" cap="none" spc="0" normalizeH="0" baseline="0" noProof="0" dirty="0" err="1">
                <a:ln>
                  <a:noFill/>
                </a:ln>
                <a:solidFill>
                  <a:srgbClr val="0070C0"/>
                </a:solidFill>
                <a:effectLst/>
                <a:uLnTx/>
                <a:uFillTx/>
                <a:hlinkClick r:id="rId3">
                  <a:extLst>
                    <a:ext uri="{A12FA001-AC4F-418D-AE19-62706E023703}">
                      <ahyp:hlinkClr xmlns:ahyp="http://schemas.microsoft.com/office/drawing/2018/hyperlinkcolor" val="tx"/>
                    </a:ext>
                  </a:extLst>
                </a:hlinkClick>
              </a:rPr>
              <a:t>aws</a:t>
            </a:r>
            <a:r>
              <a:rPr kumimoji="0" lang="en-US" sz="2200" i="0"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/Guidance/Enforcement-Guidance-Reasonable-Accommodation-and-Undue-Hardship-Under-ADA</a:t>
            </a:r>
            <a:endParaRPr kumimoji="0" lang="en-US" sz="2200" i="0" strike="noStrike" kern="1200" cap="none" spc="0" normalizeH="0" baseline="0" noProof="0" dirty="0">
              <a:ln>
                <a:noFill/>
              </a:ln>
              <a:solidFill>
                <a:srgbClr val="0070C0"/>
              </a:solidFill>
              <a:effectLst/>
              <a:uLnTx/>
              <a:uFillTx/>
            </a:endParaRPr>
          </a:p>
          <a:p>
            <a:pPr defTabSz="914400" eaLnBrk="0" fontAlgn="base" hangingPunct="0">
              <a:spcAft>
                <a:spcPts val="1200"/>
              </a:spcAft>
              <a:buClrTx/>
              <a:buSzTx/>
              <a:defRPr/>
            </a:pPr>
            <a:r>
              <a:rPr kumimoji="0" lang="en-US" sz="2200" b="1" i="0" u="none" strike="noStrike" kern="1200" cap="none" spc="0" normalizeH="0" baseline="0" noProof="0" dirty="0">
                <a:ln>
                  <a:noFill/>
                </a:ln>
                <a:solidFill>
                  <a:srgbClr val="002C5F"/>
                </a:solidFill>
                <a:effectLst/>
                <a:uLnTx/>
                <a:uFillTx/>
              </a:rPr>
              <a:t>Applying Performance and Conduct Standards </a:t>
            </a:r>
            <a:br>
              <a:rPr kumimoji="0" lang="en-US" sz="2200" b="1" i="0" u="none" strike="noStrike" kern="1200" cap="none" spc="0" normalizeH="0" baseline="0" noProof="0" dirty="0">
                <a:ln>
                  <a:noFill/>
                </a:ln>
                <a:solidFill>
                  <a:srgbClr val="002C5F"/>
                </a:solidFill>
                <a:effectLst/>
                <a:uLnTx/>
                <a:uFillTx/>
              </a:rPr>
            </a:br>
            <a:r>
              <a:rPr kumimoji="0" lang="en-US" sz="2200" b="1" i="0" u="none" strike="noStrike" kern="1200" cap="none" spc="0" normalizeH="0" baseline="0" noProof="0" dirty="0">
                <a:ln>
                  <a:noFill/>
                </a:ln>
                <a:solidFill>
                  <a:srgbClr val="002C5F"/>
                </a:solidFill>
                <a:effectLst/>
                <a:uLnTx/>
                <a:uFillTx/>
              </a:rPr>
              <a:t>to Employees with Disabilities</a:t>
            </a:r>
            <a:br>
              <a:rPr kumimoji="0" lang="en-US" sz="2200" b="0"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4">
                  <a:extLst>
                    <a:ext uri="{A12FA001-AC4F-418D-AE19-62706E023703}">
                      <ahyp:hlinkClr xmlns:ahyp="http://schemas.microsoft.com/office/drawing/2018/hyperlinkcolor" val="tx"/>
                    </a:ext>
                  </a:extLst>
                </a:hlinkClick>
              </a:rPr>
              <a:t>EEOC.gov/Laws/Guidance/Applying-Performance-and-Conduct-Standards-Employees-Disabilities</a:t>
            </a:r>
            <a:endParaRPr kumimoji="0" lang="en-US" sz="2200" b="0" i="0" u="none" strike="noStrike" kern="1200" cap="none" spc="0" normalizeH="0" baseline="0" noProof="0" dirty="0">
              <a:ln>
                <a:noFill/>
              </a:ln>
              <a:solidFill>
                <a:srgbClr val="0070C0"/>
              </a:solidFill>
              <a:effectLst/>
              <a:uLnTx/>
              <a:uFillTx/>
            </a:endParaRPr>
          </a:p>
          <a:p>
            <a:pPr defTabSz="914400" eaLnBrk="0" fontAlgn="base" hangingPunct="0">
              <a:spcAft>
                <a:spcPts val="1200"/>
              </a:spcAft>
              <a:buClrTx/>
              <a:buSzTx/>
              <a:defRPr/>
            </a:pPr>
            <a:r>
              <a:rPr kumimoji="0" lang="en-US" sz="2200" b="1" i="0" u="none" strike="noStrike" kern="1200" cap="none" spc="0" normalizeH="0" baseline="0" noProof="0" dirty="0">
                <a:ln>
                  <a:noFill/>
                </a:ln>
                <a:solidFill>
                  <a:srgbClr val="002C5F"/>
                </a:solidFill>
                <a:effectLst/>
                <a:uLnTx/>
                <a:uFillTx/>
              </a:rPr>
              <a:t>Employer-Provided </a:t>
            </a:r>
            <a:r>
              <a:rPr lang="en-US" sz="2200" b="1" dirty="0">
                <a:solidFill>
                  <a:srgbClr val="002C5F"/>
                </a:solidFill>
              </a:rPr>
              <a:t>Leave and the ADA                 </a:t>
            </a:r>
            <a:r>
              <a:rPr kumimoji="0" lang="en-US" sz="2200" b="0" i="0" u="none" strike="noStrike" kern="1200" cap="none" spc="0" normalizeH="0" baseline="0" noProof="0" dirty="0">
                <a:ln>
                  <a:noFill/>
                </a:ln>
                <a:solidFill>
                  <a:srgbClr val="0070C0"/>
                </a:solidFill>
                <a:effectLst/>
                <a:uLnTx/>
                <a:uFillTx/>
                <a:hlinkClick r:id="rId5">
                  <a:extLst>
                    <a:ext uri="{A12FA001-AC4F-418D-AE19-62706E023703}">
                      <ahyp:hlinkClr xmlns:ahyp="http://schemas.microsoft.com/office/drawing/2018/hyperlinkcolor" val="tx"/>
                    </a:ext>
                  </a:extLst>
                </a:hlinkClick>
              </a:rPr>
              <a:t>EEOC.gov/</a:t>
            </a:r>
            <a:r>
              <a:rPr lang="en-US" sz="2200" dirty="0">
                <a:solidFill>
                  <a:srgbClr val="0070C0"/>
                </a:solidFill>
                <a:hlinkClick r:id="rId5">
                  <a:extLst>
                    <a:ext uri="{A12FA001-AC4F-418D-AE19-62706E023703}">
                      <ahyp:hlinkClr xmlns:ahyp="http://schemas.microsoft.com/office/drawing/2018/hyperlinkcolor" val="tx"/>
                    </a:ext>
                  </a:extLst>
                </a:hlinkClick>
              </a:rPr>
              <a:t>L</a:t>
            </a:r>
            <a:r>
              <a:rPr kumimoji="0" lang="en-US" sz="2200" b="0" i="0" u="none" strike="noStrike" kern="1200" cap="none" spc="0" normalizeH="0" baseline="0" noProof="0" dirty="0" err="1">
                <a:ln>
                  <a:noFill/>
                </a:ln>
                <a:solidFill>
                  <a:srgbClr val="0070C0"/>
                </a:solidFill>
                <a:effectLst/>
                <a:uLnTx/>
                <a:uFillTx/>
                <a:hlinkClick r:id="rId5">
                  <a:extLst>
                    <a:ext uri="{A12FA001-AC4F-418D-AE19-62706E023703}">
                      <ahyp:hlinkClr xmlns:ahyp="http://schemas.microsoft.com/office/drawing/2018/hyperlinkcolor" val="tx"/>
                    </a:ext>
                  </a:extLst>
                </a:hlinkClick>
              </a:rPr>
              <a:t>aws</a:t>
            </a:r>
            <a:r>
              <a:rPr kumimoji="0" lang="en-US" sz="2200" b="0" i="0" u="none" strike="noStrike" kern="1200" cap="none" spc="0" normalizeH="0" baseline="0" noProof="0" dirty="0">
                <a:ln>
                  <a:noFill/>
                </a:ln>
                <a:solidFill>
                  <a:srgbClr val="0070C0"/>
                </a:solidFill>
                <a:effectLst/>
                <a:uLnTx/>
                <a:uFillTx/>
                <a:hlinkClick r:id="rId5">
                  <a:extLst>
                    <a:ext uri="{A12FA001-AC4F-418D-AE19-62706E023703}">
                      <ahyp:hlinkClr xmlns:ahyp="http://schemas.microsoft.com/office/drawing/2018/hyperlinkcolor" val="tx"/>
                    </a:ext>
                  </a:extLst>
                </a:hlinkClick>
              </a:rPr>
              <a:t>/Guidance/Employer-Provided-Leave-and-Americans-Disabilities-Act</a:t>
            </a:r>
            <a:r>
              <a:rPr kumimoji="0" lang="en-US" sz="2200" b="0" i="0" u="none" strike="noStrike" kern="1200" cap="none" spc="0" normalizeH="0" baseline="0" noProof="0" dirty="0">
                <a:ln>
                  <a:noFill/>
                </a:ln>
                <a:solidFill>
                  <a:srgbClr val="0070C0"/>
                </a:solidFill>
                <a:effectLst/>
                <a:uLnTx/>
                <a:uFillTx/>
              </a:rPr>
              <a:t> </a:t>
            </a:r>
          </a:p>
          <a:p>
            <a:pPr marL="347472" indent="-347472" defTabSz="914400" eaLnBrk="0" fontAlgn="base" hangingPunct="0">
              <a:spcAft>
                <a:spcPts val="1200"/>
              </a:spcAft>
              <a:buClrTx/>
              <a:buSzTx/>
              <a:buFont typeface="Wingdings" panose="05000000000000000000" pitchFamily="2" charset="2"/>
              <a:buChar char="§"/>
              <a:defRPr/>
            </a:pPr>
            <a:endParaRPr lang="en-US" sz="2400" dirty="0">
              <a:solidFill>
                <a:srgbClr val="002C5F"/>
              </a:solidFill>
              <a:latin typeface="Arial" pitchFamily="34" charset="0"/>
            </a:endParaRPr>
          </a:p>
          <a:p>
            <a:pPr marL="0" indent="0" defTabSz="914400" eaLnBrk="0" fontAlgn="base" hangingPunct="0">
              <a:spcAft>
                <a:spcPts val="1200"/>
              </a:spcAft>
              <a:buClrTx/>
              <a:buSzTx/>
              <a:buNone/>
              <a:defRPr/>
            </a:pPr>
            <a:endParaRPr kumimoji="0" lang="en-US" sz="2400" b="0" i="0" u="none"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ts val="1200"/>
              </a:spcAft>
              <a:buClrTx/>
              <a:buSzTx/>
              <a:buNone/>
              <a:tabLst/>
              <a:defRPr/>
            </a:pPr>
            <a:endParaRPr kumimoji="0" lang="en-US" sz="2400" i="0" strike="noStrike" kern="1200" cap="none" spc="0" normalizeH="0" baseline="0" noProof="0" dirty="0">
              <a:ln>
                <a:noFill/>
              </a:ln>
              <a:solidFill>
                <a:srgbClr val="002C5F"/>
              </a:solidFill>
              <a:effectLst/>
              <a:uLnTx/>
              <a:uFillTx/>
              <a:latin typeface="Arial" pitchFamily="34" charset="0"/>
              <a:ea typeface="+mn-ea"/>
              <a:cs typeface="Arial" pitchFamily="34" charset="0"/>
            </a:endParaRPr>
          </a:p>
        </p:txBody>
      </p:sp>
      <p:sp>
        <p:nvSpPr>
          <p:cNvPr id="4" name="Slide Number Placeholder 3">
            <a:extLst>
              <a:ext uri="{FF2B5EF4-FFF2-40B4-BE49-F238E27FC236}">
                <a16:creationId xmlns:a16="http://schemas.microsoft.com/office/drawing/2014/main" id="{65444DE0-C84F-480E-8722-9CF80C0B30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25089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9E2C-FA50-4381-A123-3B13B59B75F2}"/>
              </a:ext>
            </a:extLst>
          </p:cNvPr>
          <p:cNvSpPr>
            <a:spLocks noGrp="1"/>
          </p:cNvSpPr>
          <p:nvPr>
            <p:ph type="title"/>
          </p:nvPr>
        </p:nvSpPr>
        <p:spPr/>
        <p:txBody>
          <a:bodyPr/>
          <a:lstStyle/>
          <a:p>
            <a:r>
              <a:rPr lang="en-US" dirty="0"/>
              <a:t>EEOC Resources (2)</a:t>
            </a:r>
          </a:p>
        </p:txBody>
      </p:sp>
      <p:sp>
        <p:nvSpPr>
          <p:cNvPr id="3" name="Content Placeholder 2">
            <a:extLst>
              <a:ext uri="{FF2B5EF4-FFF2-40B4-BE49-F238E27FC236}">
                <a16:creationId xmlns:a16="http://schemas.microsoft.com/office/drawing/2014/main" id="{AFE97722-6C82-4850-BBC7-6C2A683A87E7}"/>
              </a:ext>
            </a:extLst>
          </p:cNvPr>
          <p:cNvSpPr>
            <a:spLocks noGrp="1"/>
          </p:cNvSpPr>
          <p:nvPr>
            <p:ph idx="1"/>
          </p:nvPr>
        </p:nvSpPr>
        <p:spPr>
          <a:xfrm>
            <a:off x="581192" y="1898696"/>
            <a:ext cx="11029616" cy="3511154"/>
          </a:xfrm>
        </p:spPr>
        <p:txBody>
          <a:bodyPr>
            <a:noAutofit/>
          </a:bodyPr>
          <a:lstStyle/>
          <a:p>
            <a:pPr>
              <a:spcAft>
                <a:spcPts val="1200"/>
              </a:spcAft>
              <a:buClr>
                <a:srgbClr val="1A3260"/>
              </a:buClr>
              <a:buFont typeface="Arial" panose="020B0604020202020204" pitchFamily="34" charset="0"/>
              <a:buChar char="•"/>
              <a:defRPr/>
            </a:pPr>
            <a:endParaRPr lang="en-US" sz="2400" b="1" dirty="0">
              <a:solidFill>
                <a:srgbClr val="002C5F"/>
              </a:solidFill>
              <a:latin typeface="Arial" pitchFamily="34" charset="0"/>
            </a:endParaRPr>
          </a:p>
          <a:p>
            <a:pPr>
              <a:spcAft>
                <a:spcPts val="1200"/>
              </a:spcAft>
              <a:buClr>
                <a:srgbClr val="1A3260"/>
              </a:buClr>
              <a:buFont typeface="Arial" panose="020B0604020202020204" pitchFamily="34" charset="0"/>
              <a:buChar char="•"/>
              <a:defRPr/>
            </a:pPr>
            <a:endParaRPr kumimoji="0" lang="en-US" sz="2400" b="1" i="0" u="none" strike="noStrike" kern="1200" cap="none" spc="0" normalizeH="0" baseline="0" noProof="0" dirty="0">
              <a:ln>
                <a:noFill/>
              </a:ln>
              <a:solidFill>
                <a:srgbClr val="002C5F"/>
              </a:solidFill>
              <a:effectLst/>
              <a:uLnTx/>
              <a:uFillTx/>
              <a:latin typeface="Arial" pitchFamily="34" charset="0"/>
              <a:ea typeface="+mn-ea"/>
              <a:cs typeface="Arial" pitchFamily="34" charset="0"/>
            </a:endParaRPr>
          </a:p>
          <a:p>
            <a:pPr>
              <a:spcAft>
                <a:spcPts val="1200"/>
              </a:spcAft>
              <a:buClr>
                <a:srgbClr val="1A3260"/>
              </a:buClr>
              <a:defRPr/>
            </a:pPr>
            <a:r>
              <a:rPr kumimoji="0" lang="en-US" sz="2200" b="1" i="0" u="none" strike="noStrike" kern="1200" cap="none" spc="0" normalizeH="0" baseline="0" noProof="0" dirty="0">
                <a:ln>
                  <a:noFill/>
                </a:ln>
                <a:solidFill>
                  <a:srgbClr val="002C5F"/>
                </a:solidFill>
                <a:effectLst/>
                <a:uLnTx/>
                <a:uFillTx/>
              </a:rPr>
              <a:t>What You Should Know About COVID-19 and the ADA, the Rehabilitation Act, and Other EEO Laws</a:t>
            </a:r>
            <a:br>
              <a:rPr kumimoji="0" lang="en-US" sz="2200" b="0" i="0" u="sng" strike="noStrike" kern="1200" cap="none" spc="0" normalizeH="0" baseline="0" noProof="0" dirty="0">
                <a:ln>
                  <a:noFill/>
                </a:ln>
                <a:solidFill>
                  <a:srgbClr val="002C5F"/>
                </a:solidFill>
                <a:effectLst/>
                <a:uLnTx/>
                <a:uFillTx/>
              </a:rPr>
            </a:br>
            <a:r>
              <a:rPr kumimoji="0" lang="en-US" sz="2200" b="0" i="0" u="sng" strike="noStrike" kern="1200" cap="none" spc="0" normalizeH="0" baseline="0" noProof="0" dirty="0">
                <a:ln>
                  <a:noFill/>
                </a:ln>
                <a:solidFill>
                  <a:srgbClr val="0070C0"/>
                </a:solidFill>
                <a:effectLst/>
                <a:uLnTx/>
                <a:uFillTx/>
                <a:hlinkClick r:id="rId2">
                  <a:extLst>
                    <a:ext uri="{A12FA001-AC4F-418D-AE19-62706E023703}">
                      <ahyp:hlinkClr xmlns:ahyp="http://schemas.microsoft.com/office/drawing/2018/hyperlinkcolor" val="tx"/>
                    </a:ext>
                  </a:extLst>
                </a:hlinkClick>
              </a:rPr>
              <a:t>EEOC.gov/WYSK/What-You-Should-Know-About-Covid-19-and-ADA-Rehabilitation-Act-and-Other-EEO-Laws</a:t>
            </a:r>
            <a:endParaRPr lang="en-US" sz="2200" u="sng" dirty="0">
              <a:solidFill>
                <a:srgbClr val="0070C0"/>
              </a:solidFill>
            </a:endParaRPr>
          </a:p>
          <a:p>
            <a:pPr>
              <a:spcAft>
                <a:spcPts val="1200"/>
              </a:spcAft>
              <a:buClr>
                <a:srgbClr val="1A3260"/>
              </a:buClr>
              <a:defRPr/>
            </a:pPr>
            <a:r>
              <a:rPr lang="en-US" sz="2200" b="1" dirty="0">
                <a:solidFill>
                  <a:srgbClr val="002C5F"/>
                </a:solidFill>
              </a:rPr>
              <a:t>Work at Home/Telework as a Reasonable Accommodation </a:t>
            </a:r>
            <a:r>
              <a:rPr kumimoji="0" lang="en-US" sz="22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EEOC.gov/Laws/Guidance/Work-</a:t>
            </a:r>
            <a:r>
              <a:rPr kumimoji="0" lang="en-US" sz="2200" b="0" i="0" u="none" strike="noStrike" kern="1200" cap="none" spc="0" normalizeH="0" baseline="0" noProof="0" dirty="0" err="1">
                <a:ln>
                  <a:noFill/>
                </a:ln>
                <a:solidFill>
                  <a:srgbClr val="0070C0"/>
                </a:solidFill>
                <a:effectLst/>
                <a:uLnTx/>
                <a:uFillTx/>
                <a:hlinkClick r:id="rId3">
                  <a:extLst>
                    <a:ext uri="{A12FA001-AC4F-418D-AE19-62706E023703}">
                      <ahyp:hlinkClr xmlns:ahyp="http://schemas.microsoft.com/office/drawing/2018/hyperlinkcolor" val="tx"/>
                    </a:ext>
                  </a:extLst>
                </a:hlinkClick>
              </a:rPr>
              <a:t>HomeTelework</a:t>
            </a:r>
            <a:r>
              <a:rPr kumimoji="0" lang="en-US" sz="22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a:t>
            </a:r>
            <a:r>
              <a:rPr lang="en-US" sz="2200" dirty="0">
                <a:solidFill>
                  <a:srgbClr val="0070C0"/>
                </a:solidFill>
                <a:hlinkClick r:id="rId3">
                  <a:extLst>
                    <a:ext uri="{A12FA001-AC4F-418D-AE19-62706E023703}">
                      <ahyp:hlinkClr xmlns:ahyp="http://schemas.microsoft.com/office/drawing/2018/hyperlinkcolor" val="tx"/>
                    </a:ext>
                  </a:extLst>
                </a:hlinkClick>
              </a:rPr>
              <a:t>R</a:t>
            </a:r>
            <a:r>
              <a:rPr kumimoji="0" lang="en-US" sz="2200" b="0" i="0" u="none" strike="noStrike" kern="1200" cap="none" spc="0" normalizeH="0" baseline="0" noProof="0" dirty="0" err="1">
                <a:ln>
                  <a:noFill/>
                </a:ln>
                <a:solidFill>
                  <a:srgbClr val="0070C0"/>
                </a:solidFill>
                <a:effectLst/>
                <a:uLnTx/>
                <a:uFillTx/>
                <a:hlinkClick r:id="rId3">
                  <a:extLst>
                    <a:ext uri="{A12FA001-AC4F-418D-AE19-62706E023703}">
                      <ahyp:hlinkClr xmlns:ahyp="http://schemas.microsoft.com/office/drawing/2018/hyperlinkcolor" val="tx"/>
                    </a:ext>
                  </a:extLst>
                </a:hlinkClick>
              </a:rPr>
              <a:t>easonable</a:t>
            </a:r>
            <a:r>
              <a:rPr kumimoji="0" lang="en-US" sz="22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-Accommodation</a:t>
            </a:r>
            <a:r>
              <a:rPr lang="en-US" sz="2200" dirty="0">
                <a:solidFill>
                  <a:srgbClr val="0070C0"/>
                </a:solidFill>
              </a:rPr>
              <a:t> </a:t>
            </a:r>
            <a:endParaRPr kumimoji="0" lang="en-US" sz="2200" b="0" i="0" u="none" strike="noStrike" kern="1200" cap="none" spc="0" normalizeH="0" baseline="0" noProof="0" dirty="0">
              <a:ln>
                <a:noFill/>
              </a:ln>
              <a:solidFill>
                <a:srgbClr val="0070C0"/>
              </a:solidFill>
              <a:effectLst/>
              <a:uLnTx/>
              <a:uFillTx/>
            </a:endParaRPr>
          </a:p>
          <a:p>
            <a:pPr>
              <a:spcAft>
                <a:spcPts val="1200"/>
              </a:spcAft>
              <a:buClr>
                <a:srgbClr val="1A3260"/>
              </a:buClr>
              <a:defRPr/>
            </a:pPr>
            <a:r>
              <a:rPr kumimoji="0" lang="en-US" sz="2200" b="1" i="0" u="none" strike="noStrike" kern="1200" cap="none" spc="0" normalizeH="0" baseline="0" noProof="0" dirty="0">
                <a:ln>
                  <a:noFill/>
                </a:ln>
                <a:solidFill>
                  <a:srgbClr val="002C5F"/>
                </a:solidFill>
                <a:effectLst/>
                <a:uLnTx/>
                <a:uFillTx/>
              </a:rPr>
              <a:t>Enforcement Guidance: Disability-Related Inquiries and Medical Exams of Employees</a:t>
            </a:r>
            <a:br>
              <a:rPr kumimoji="0" lang="en-US" sz="2200" b="1" i="0" u="none" strike="noStrike" kern="1200" cap="none" spc="0" normalizeH="0" baseline="0" noProof="0" dirty="0">
                <a:ln>
                  <a:noFill/>
                </a:ln>
                <a:solidFill>
                  <a:srgbClr val="002C5F"/>
                </a:solidFill>
                <a:effectLst/>
                <a:uLnTx/>
                <a:uFillTx/>
              </a:rPr>
            </a:br>
            <a:r>
              <a:rPr kumimoji="0" lang="en-US" sz="2200" i="0" strike="noStrike" kern="1200" cap="none" spc="0" normalizeH="0" baseline="0" noProof="0" dirty="0">
                <a:ln>
                  <a:noFill/>
                </a:ln>
                <a:solidFill>
                  <a:srgbClr val="0070C0"/>
                </a:solidFill>
                <a:effectLst/>
                <a:uLnTx/>
                <a:uFillTx/>
                <a:hlinkClick r:id="rId4">
                  <a:extLst>
                    <a:ext uri="{A12FA001-AC4F-418D-AE19-62706E023703}">
                      <ahyp:hlinkClr xmlns:ahyp="http://schemas.microsoft.com/office/drawing/2018/hyperlinkcolor" val="tx"/>
                    </a:ext>
                  </a:extLst>
                </a:hlinkClick>
              </a:rPr>
              <a:t>EEOC.gov/Laws/Guidance/Enforcement-Guidance-Disability-Related-Inquiries-and-Medical-Examinations-Employees</a:t>
            </a:r>
            <a:r>
              <a:rPr kumimoji="0" lang="en-US" sz="2200" i="0" u="sng" strike="noStrike" kern="1200" cap="none" spc="0" normalizeH="0" baseline="0" noProof="0" dirty="0">
                <a:ln>
                  <a:noFill/>
                </a:ln>
                <a:solidFill>
                  <a:srgbClr val="0070C0"/>
                </a:solidFill>
                <a:effectLst/>
                <a:uLnTx/>
                <a:uFillTx/>
              </a:rPr>
              <a:t> </a:t>
            </a:r>
            <a:endParaRPr kumimoji="0" lang="en-US" sz="2200" b="0" i="0" u="none" strike="noStrike" kern="1200" cap="none" spc="0" normalizeH="0" baseline="0" noProof="0" dirty="0">
              <a:ln>
                <a:noFill/>
              </a:ln>
              <a:solidFill>
                <a:srgbClr val="0070C0"/>
              </a:solidFill>
              <a:effectLst/>
              <a:uLnTx/>
              <a:uFillTx/>
            </a:endParaRPr>
          </a:p>
        </p:txBody>
      </p:sp>
      <p:sp>
        <p:nvSpPr>
          <p:cNvPr id="4" name="Slide Number Placeholder 3">
            <a:extLst>
              <a:ext uri="{FF2B5EF4-FFF2-40B4-BE49-F238E27FC236}">
                <a16:creationId xmlns:a16="http://schemas.microsoft.com/office/drawing/2014/main" id="{65444DE0-C84F-480E-8722-9CF80C0B30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743734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9E2C-FA50-4381-A123-3B13B59B75F2}"/>
              </a:ext>
            </a:extLst>
          </p:cNvPr>
          <p:cNvSpPr>
            <a:spLocks noGrp="1"/>
          </p:cNvSpPr>
          <p:nvPr>
            <p:ph type="title"/>
          </p:nvPr>
        </p:nvSpPr>
        <p:spPr/>
        <p:txBody>
          <a:bodyPr/>
          <a:lstStyle/>
          <a:p>
            <a:r>
              <a:rPr lang="en-US" dirty="0"/>
              <a:t>AskJAN.org Resources</a:t>
            </a:r>
          </a:p>
        </p:txBody>
      </p:sp>
      <p:sp>
        <p:nvSpPr>
          <p:cNvPr id="3" name="Content Placeholder 2">
            <a:extLst>
              <a:ext uri="{FF2B5EF4-FFF2-40B4-BE49-F238E27FC236}">
                <a16:creationId xmlns:a16="http://schemas.microsoft.com/office/drawing/2014/main" id="{AFE97722-6C82-4850-BBC7-6C2A683A87E7}"/>
              </a:ext>
            </a:extLst>
          </p:cNvPr>
          <p:cNvSpPr>
            <a:spLocks noGrp="1"/>
          </p:cNvSpPr>
          <p:nvPr>
            <p:ph idx="1"/>
          </p:nvPr>
        </p:nvSpPr>
        <p:spPr>
          <a:xfrm>
            <a:off x="581192" y="2334608"/>
            <a:ext cx="11029615" cy="3678303"/>
          </a:xfrm>
        </p:spPr>
        <p:txBody>
          <a:bodyPr>
            <a:noAutofit/>
          </a:bodyPr>
          <a:lstStyle/>
          <a:p>
            <a:pPr marL="347472" indent="-347472" defTabSz="914400" eaLnBrk="0" fontAlgn="base" hangingPunct="0">
              <a:spcAft>
                <a:spcPts val="1200"/>
              </a:spcAft>
              <a:buClrTx/>
              <a:buSzTx/>
              <a:buFont typeface="Wingdings" panose="05000000000000000000" pitchFamily="2" charset="2"/>
              <a:buChar char="§"/>
              <a:defRPr/>
            </a:pPr>
            <a:r>
              <a:rPr kumimoji="0" lang="en-US" sz="2200" b="1" i="0" u="none" strike="noStrike" kern="1200" cap="none" spc="0" normalizeH="0" baseline="0" noProof="0" dirty="0">
                <a:ln>
                  <a:noFill/>
                </a:ln>
                <a:solidFill>
                  <a:srgbClr val="002C5F"/>
                </a:solidFill>
                <a:effectLst/>
                <a:uLnTx/>
                <a:uFillTx/>
              </a:rPr>
              <a:t>A to Z of Disabilities and Accommodations</a:t>
            </a:r>
            <a:br>
              <a:rPr kumimoji="0" lang="en-US" sz="2200" b="1"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2">
                  <a:extLst>
                    <a:ext uri="{A12FA001-AC4F-418D-AE19-62706E023703}">
                      <ahyp:hlinkClr xmlns:ahyp="http://schemas.microsoft.com/office/drawing/2018/hyperlinkcolor" val="tx"/>
                    </a:ext>
                  </a:extLst>
                </a:hlinkClick>
              </a:rPr>
              <a:t>AskJAN.org/A-to-</a:t>
            </a:r>
            <a:r>
              <a:rPr kumimoji="0" lang="en-US" sz="2200" b="0" i="0" u="none" strike="noStrike" kern="1200" cap="none" spc="0" normalizeH="0" baseline="0" noProof="0" dirty="0" err="1">
                <a:ln>
                  <a:noFill/>
                </a:ln>
                <a:solidFill>
                  <a:srgbClr val="0070C0"/>
                </a:solidFill>
                <a:effectLst/>
                <a:uLnTx/>
                <a:uFillTx/>
                <a:hlinkClick r:id="rId2">
                  <a:extLst>
                    <a:ext uri="{A12FA001-AC4F-418D-AE19-62706E023703}">
                      <ahyp:hlinkClr xmlns:ahyp="http://schemas.microsoft.com/office/drawing/2018/hyperlinkcolor" val="tx"/>
                    </a:ext>
                  </a:extLst>
                </a:hlinkClick>
              </a:rPr>
              <a:t>Z.cfm</a:t>
            </a:r>
            <a:endParaRPr kumimoji="0" lang="en-US" sz="2200" b="0" i="0" u="none" strike="noStrike" kern="1200" cap="none" spc="0" normalizeH="0" baseline="0" noProof="0" dirty="0">
              <a:ln>
                <a:noFill/>
              </a:ln>
              <a:solidFill>
                <a:srgbClr val="0070C0"/>
              </a:solidFill>
              <a:effectLst/>
              <a:uLnTx/>
              <a:uFillTx/>
            </a:endParaRPr>
          </a:p>
          <a:p>
            <a:pPr marL="347472" marR="0" lvl="0" indent="-347472"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2C5F"/>
                </a:solidFill>
                <a:effectLst/>
                <a:uLnTx/>
                <a:uFillTx/>
              </a:rPr>
              <a:t>Employers' Practical Guide to Reasonable Accommodation Under the ADA</a:t>
            </a:r>
            <a:br>
              <a:rPr kumimoji="0" lang="en-US" sz="2200" b="0"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AskJAN.org/Publications/Employers/Employers-</a:t>
            </a:r>
            <a:r>
              <a:rPr kumimoji="0" lang="en-US" sz="2200" b="0" i="0" u="none" strike="noStrike" kern="1200" cap="none" spc="0" normalizeH="0" baseline="0" noProof="0" dirty="0" err="1">
                <a:ln>
                  <a:noFill/>
                </a:ln>
                <a:solidFill>
                  <a:srgbClr val="0070C0"/>
                </a:solidFill>
                <a:effectLst/>
                <a:uLnTx/>
                <a:uFillTx/>
                <a:hlinkClick r:id="rId3">
                  <a:extLst>
                    <a:ext uri="{A12FA001-AC4F-418D-AE19-62706E023703}">
                      <ahyp:hlinkClr xmlns:ahyp="http://schemas.microsoft.com/office/drawing/2018/hyperlinkcolor" val="tx"/>
                    </a:ext>
                  </a:extLst>
                </a:hlinkClick>
              </a:rPr>
              <a:t>Guide.cfm</a:t>
            </a:r>
            <a:endParaRPr kumimoji="0" lang="en-US" sz="2200" b="0" i="0" u="none" strike="noStrike" kern="1200" cap="none" spc="0" normalizeH="0" baseline="0" noProof="0" dirty="0">
              <a:ln>
                <a:noFill/>
              </a:ln>
              <a:solidFill>
                <a:srgbClr val="0070C0"/>
              </a:solidFill>
              <a:effectLst/>
              <a:uLnTx/>
              <a:uFillTx/>
            </a:endParaRPr>
          </a:p>
          <a:p>
            <a:pPr marL="347472" marR="0" lvl="0" indent="-347472"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2C5F"/>
                </a:solidFill>
                <a:effectLst/>
                <a:uLnTx/>
                <a:uFillTx/>
              </a:rPr>
              <a:t>Interactive Process</a:t>
            </a:r>
            <a:br>
              <a:rPr kumimoji="0" lang="en-US" sz="2200" b="0" i="0" u="none" strike="noStrike" kern="1200" cap="none" spc="0" normalizeH="0" baseline="0" noProof="0" dirty="0">
                <a:ln>
                  <a:noFill/>
                </a:ln>
                <a:solidFill>
                  <a:srgbClr val="0000FF"/>
                </a:solidFill>
                <a:effectLst/>
                <a:uLnTx/>
                <a:uFillTx/>
              </a:rPr>
            </a:br>
            <a:r>
              <a:rPr kumimoji="0" lang="en-US" sz="2200" b="0" i="0" u="none" strike="noStrike" kern="1200" cap="none" spc="0" normalizeH="0" baseline="0" noProof="0" dirty="0">
                <a:ln>
                  <a:noFill/>
                </a:ln>
                <a:solidFill>
                  <a:srgbClr val="0070C0"/>
                </a:solidFill>
                <a:effectLst/>
                <a:uLnTx/>
                <a:uFillTx/>
                <a:hlinkClick r:id="rId4">
                  <a:extLst>
                    <a:ext uri="{A12FA001-AC4F-418D-AE19-62706E023703}">
                      <ahyp:hlinkClr xmlns:ahyp="http://schemas.microsoft.com/office/drawing/2018/hyperlinkcolor" val="tx"/>
                    </a:ext>
                  </a:extLst>
                </a:hlinkClick>
              </a:rPr>
              <a:t>AskJAN.org/Topics/</a:t>
            </a:r>
            <a:r>
              <a:rPr kumimoji="0" lang="en-US" sz="2200" b="0" i="0" u="none" strike="noStrike" kern="1200" cap="none" spc="0" normalizeH="0" baseline="0" noProof="0" dirty="0" err="1">
                <a:ln>
                  <a:noFill/>
                </a:ln>
                <a:solidFill>
                  <a:srgbClr val="0070C0"/>
                </a:solidFill>
                <a:effectLst/>
                <a:uLnTx/>
                <a:uFillTx/>
                <a:hlinkClick r:id="rId4">
                  <a:extLst>
                    <a:ext uri="{A12FA001-AC4F-418D-AE19-62706E023703}">
                      <ahyp:hlinkClr xmlns:ahyp="http://schemas.microsoft.com/office/drawing/2018/hyperlinkcolor" val="tx"/>
                    </a:ext>
                  </a:extLst>
                </a:hlinkClick>
              </a:rPr>
              <a:t>Interactive.cfm</a:t>
            </a:r>
            <a:endParaRPr kumimoji="0" lang="en-US" sz="2200" b="0" i="0" u="none" strike="noStrike" kern="1200" cap="none" spc="0" normalizeH="0" baseline="0" noProof="0" dirty="0">
              <a:ln>
                <a:noFill/>
              </a:ln>
              <a:solidFill>
                <a:srgbClr val="0070C0"/>
              </a:solidFill>
              <a:effectLst/>
              <a:uLnTx/>
              <a:uFillTx/>
            </a:endParaRPr>
          </a:p>
          <a:p>
            <a:pPr marL="347472" marR="0" lvl="0" indent="-347472"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2C5F"/>
                </a:solidFill>
                <a:effectLst/>
                <a:uLnTx/>
                <a:uFillTx/>
              </a:rPr>
              <a:t>Recognizing an Accommodation Request</a:t>
            </a:r>
            <a:br>
              <a:rPr kumimoji="0" lang="en-US" sz="2200" b="1"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5">
                  <a:extLst>
                    <a:ext uri="{A12FA001-AC4F-418D-AE19-62706E023703}">
                      <ahyp:hlinkClr xmlns:ahyp="http://schemas.microsoft.com/office/drawing/2018/hyperlinkcolor" val="tx"/>
                    </a:ext>
                  </a:extLst>
                </a:hlinkClick>
              </a:rPr>
              <a:t>AskJAN.org/Articles/Recognizing-an-Accommodation-Request-Under-the-ADA.cfm</a:t>
            </a:r>
            <a:endParaRPr kumimoji="0" lang="en-US" sz="2200" b="0" i="0" u="none" strike="noStrike" kern="1200" cap="none" spc="0" normalizeH="0" baseline="0" noProof="0" dirty="0">
              <a:ln>
                <a:noFill/>
              </a:ln>
              <a:solidFill>
                <a:srgbClr val="0070C0"/>
              </a:solidFill>
              <a:effectLst/>
              <a:uLnTx/>
              <a:uFillTx/>
            </a:endParaRPr>
          </a:p>
          <a:p>
            <a:pPr marL="347472" marR="0" lvl="0" indent="-347472"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2C5F"/>
                </a:solidFill>
                <a:effectLst/>
                <a:uLnTx/>
                <a:uFillTx/>
              </a:rPr>
              <a:t>Providing Temp/Trial Accommodation Solutions</a:t>
            </a:r>
            <a:br>
              <a:rPr kumimoji="0" lang="en-US" sz="2200" b="1"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6">
                  <a:extLst>
                    <a:ext uri="{A12FA001-AC4F-418D-AE19-62706E023703}">
                      <ahyp:hlinkClr xmlns:ahyp="http://schemas.microsoft.com/office/drawing/2018/hyperlinkcolor" val="tx"/>
                    </a:ext>
                  </a:extLst>
                </a:hlinkClick>
              </a:rPr>
              <a:t>AskJAN.org/Topics/Temporary-Accommodations.cfm</a:t>
            </a:r>
            <a:endParaRPr kumimoji="0" lang="en-US" sz="2200" b="0" i="0" u="none" strike="noStrike" kern="1200" cap="none" spc="0" normalizeH="0" baseline="0" noProof="0" dirty="0">
              <a:ln>
                <a:noFill/>
              </a:ln>
              <a:solidFill>
                <a:srgbClr val="0070C0"/>
              </a:solidFill>
              <a:effectLst/>
              <a:uLnTx/>
              <a:uFillTx/>
            </a:endParaRPr>
          </a:p>
        </p:txBody>
      </p:sp>
      <p:sp>
        <p:nvSpPr>
          <p:cNvPr id="4" name="Slide Number Placeholder 3">
            <a:extLst>
              <a:ext uri="{FF2B5EF4-FFF2-40B4-BE49-F238E27FC236}">
                <a16:creationId xmlns:a16="http://schemas.microsoft.com/office/drawing/2014/main" id="{65444DE0-C84F-480E-8722-9CF80C0B30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504957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1824BE-9234-BB71-0299-26D08CE6DB4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38C7DA"/>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38C7DA"/>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38C7DA"/>
            </a:solidFill>
            <a:ln>
              <a:noFill/>
            </a:ln>
            <a:effectLst/>
          </p:spPr>
          <p:style>
            <a:lnRef idx="1">
              <a:schemeClr val="accent1"/>
            </a:lnRef>
            <a:fillRef idx="3">
              <a:schemeClr val="accent1"/>
            </a:fillRef>
            <a:effectRef idx="2">
              <a:schemeClr val="accent1"/>
            </a:effectRef>
            <a:fontRef idx="minor">
              <a:schemeClr val="lt1"/>
            </a:fontRef>
          </p:style>
        </p:sp>
      </p:grpSp>
      <p:sp>
        <p:nvSpPr>
          <p:cNvPr id="25" name="Rectangle 24">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597E3AF-4B51-4C71-9202-90DD0B41F106}"/>
              </a:ext>
            </a:extLst>
          </p:cNvPr>
          <p:cNvSpPr>
            <a:spLocks noGrp="1"/>
          </p:cNvSpPr>
          <p:nvPr>
            <p:ph type="title"/>
          </p:nvPr>
        </p:nvSpPr>
        <p:spPr>
          <a:xfrm>
            <a:off x="581191" y="4572000"/>
            <a:ext cx="10993549" cy="895244"/>
          </a:xfrm>
        </p:spPr>
        <p:txBody>
          <a:bodyPr vert="horz" lIns="91440" tIns="45720" rIns="91440" bIns="45720" rtlCol="0" anchor="b">
            <a:normAutofit/>
          </a:bodyPr>
          <a:lstStyle/>
          <a:p>
            <a:r>
              <a:rPr lang="en-US" sz="4000">
                <a:solidFill>
                  <a:schemeClr val="bg1"/>
                </a:solidFill>
              </a:rPr>
              <a:t>REQUESTS FOR MEDICAL INFORMATION</a:t>
            </a:r>
          </a:p>
        </p:txBody>
      </p:sp>
      <p:sp>
        <p:nvSpPr>
          <p:cNvPr id="4" name="Slide Number Placeholder 3">
            <a:extLst>
              <a:ext uri="{FF2B5EF4-FFF2-40B4-BE49-F238E27FC236}">
                <a16:creationId xmlns:a16="http://schemas.microsoft.com/office/drawing/2014/main" id="{78A63F46-05FA-4FCE-9759-9D118CE1CC02}"/>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57F1E4F-1CFF-5643-939E-217C01CDF565}" type="slidenum">
              <a:rPr kumimoji="0" lang="en-US" sz="1600" b="0" i="0" u="none" strike="noStrike" cap="none" spc="0" normalizeH="0" baseline="0" noProof="0" smtClean="0">
                <a:ln>
                  <a:noFill/>
                </a:ln>
                <a:solidFill>
                  <a:schemeClr val="bg1"/>
                </a:solidFill>
                <a:effectLst/>
                <a:uLnTx/>
                <a:uFillTx/>
                <a:latin typeface="Arial Nova" panose="020B0504020202020204" pitchFamily="34" charset="0"/>
              </a:rPr>
              <a:pPr marR="0" lvl="0" indent="0" fontAlgn="auto">
                <a:spcBef>
                  <a:spcPts val="0"/>
                </a:spcBef>
                <a:spcAft>
                  <a:spcPts val="600"/>
                </a:spcAft>
                <a:buClrTx/>
                <a:buSzTx/>
                <a:buFontTx/>
                <a:buNone/>
                <a:tabLst/>
                <a:defRPr/>
              </a:pPr>
              <a:t>5</a:t>
            </a:fld>
            <a:endParaRPr kumimoji="0" lang="en-US" sz="1600" b="0" i="0" u="none" strike="noStrike" cap="none" spc="0" normalizeH="0" baseline="0" noProof="0" dirty="0">
              <a:ln>
                <a:noFill/>
              </a:ln>
              <a:solidFill>
                <a:schemeClr val="bg1"/>
              </a:solidFill>
              <a:effectLst/>
              <a:uLnTx/>
              <a:uFillTx/>
              <a:latin typeface="Arial Nova" panose="020B0504020202020204" pitchFamily="34" charset="0"/>
            </a:endParaRPr>
          </a:p>
        </p:txBody>
      </p:sp>
    </p:spTree>
    <p:extLst>
      <p:ext uri="{BB962C8B-B14F-4D97-AF65-F5344CB8AC3E}">
        <p14:creationId xmlns:p14="http://schemas.microsoft.com/office/powerpoint/2010/main" val="974405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9E2C-FA50-4381-A123-3B13B59B75F2}"/>
              </a:ext>
            </a:extLst>
          </p:cNvPr>
          <p:cNvSpPr>
            <a:spLocks noGrp="1"/>
          </p:cNvSpPr>
          <p:nvPr>
            <p:ph type="title"/>
          </p:nvPr>
        </p:nvSpPr>
        <p:spPr/>
        <p:txBody>
          <a:bodyPr/>
          <a:lstStyle/>
          <a:p>
            <a:r>
              <a:rPr lang="en-US" dirty="0"/>
              <a:t>AskJAN.org Resources (2)</a:t>
            </a:r>
          </a:p>
        </p:txBody>
      </p:sp>
      <p:sp>
        <p:nvSpPr>
          <p:cNvPr id="3" name="Content Placeholder 2">
            <a:extLst>
              <a:ext uri="{FF2B5EF4-FFF2-40B4-BE49-F238E27FC236}">
                <a16:creationId xmlns:a16="http://schemas.microsoft.com/office/drawing/2014/main" id="{AFE97722-6C82-4850-BBC7-6C2A683A87E7}"/>
              </a:ext>
            </a:extLst>
          </p:cNvPr>
          <p:cNvSpPr>
            <a:spLocks noGrp="1"/>
          </p:cNvSpPr>
          <p:nvPr>
            <p:ph idx="1"/>
          </p:nvPr>
        </p:nvSpPr>
        <p:spPr>
          <a:xfrm>
            <a:off x="581193" y="1972638"/>
            <a:ext cx="11029615" cy="4232951"/>
          </a:xfrm>
        </p:spPr>
        <p:txBody>
          <a:bodyPr>
            <a:noAutofit/>
          </a:bodyPr>
          <a:lstStyle/>
          <a:p>
            <a:pPr marL="342900" marR="0" lvl="0" indent="-342900"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2C5F"/>
                </a:solidFill>
                <a:effectLst/>
                <a:uLnTx/>
                <a:uFillTx/>
              </a:rPr>
              <a:t>Accommodations Related to Commuting To and From Work</a:t>
            </a:r>
            <a:br>
              <a:rPr kumimoji="0" lang="en-US" sz="2200" b="1" i="0" u="none" strike="noStrike" kern="1200" cap="none" spc="0" normalizeH="0" baseline="0" noProof="0" dirty="0">
                <a:ln>
                  <a:noFill/>
                </a:ln>
                <a:solidFill>
                  <a:srgbClr val="002C5F"/>
                </a:solidFill>
                <a:effectLst/>
                <a:uLnTx/>
                <a:uFillTx/>
              </a:rPr>
            </a:br>
            <a:r>
              <a:rPr kumimoji="0" lang="en-US" sz="2200" i="0" u="none" strike="noStrike" kern="1200" cap="none" spc="0" normalizeH="0" baseline="0" noProof="0" dirty="0">
                <a:ln>
                  <a:noFill/>
                </a:ln>
                <a:solidFill>
                  <a:srgbClr val="0070C0"/>
                </a:solidFill>
                <a:effectLst/>
                <a:uLnTx/>
                <a:uFillTx/>
                <a:hlinkClick r:id="rId2">
                  <a:extLst>
                    <a:ext uri="{A12FA001-AC4F-418D-AE19-62706E023703}">
                      <ahyp:hlinkClr xmlns:ahyp="http://schemas.microsoft.com/office/drawing/2018/hyperlinkcolor" val="tx"/>
                    </a:ext>
                  </a:extLst>
                </a:hlinkClick>
              </a:rPr>
              <a:t>AskJAN.org/Publications/Consultants-Corner/vol08iss01.cfm</a:t>
            </a:r>
            <a:endParaRPr kumimoji="0" lang="en-US" sz="2200" i="0" u="none" strike="noStrike" kern="1200" cap="none" spc="0" normalizeH="0" baseline="0" noProof="0" dirty="0">
              <a:ln>
                <a:noFill/>
              </a:ln>
              <a:solidFill>
                <a:srgbClr val="0070C0"/>
              </a:solidFill>
              <a:effectLst/>
              <a:uLnTx/>
              <a:uFillTx/>
            </a:endParaRPr>
          </a:p>
          <a:p>
            <a:pPr marL="342900" marR="0" lvl="0" indent="-342900"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2C5F"/>
                </a:solidFill>
                <a:effectLst/>
                <a:uLnTx/>
                <a:uFillTx/>
              </a:rPr>
              <a:t>Avoiding “The Waiting Place” After Requesting Medical Information</a:t>
            </a:r>
            <a:br>
              <a:rPr kumimoji="0" lang="en-US" sz="2200" b="0"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AskJAN.org/Blogs/JAN/2016/05/Avoiding-the-Waiting-Place-After-Requesting-Medical-Information.cfm</a:t>
            </a:r>
            <a:endParaRPr kumimoji="0" lang="en-US" sz="2200" b="0" i="0" u="none" strike="noStrike" kern="1200" cap="none" spc="0" normalizeH="0" baseline="0" noProof="0" dirty="0">
              <a:ln>
                <a:noFill/>
              </a:ln>
              <a:solidFill>
                <a:srgbClr val="0070C0"/>
              </a:solidFill>
              <a:effectLst/>
              <a:uLnTx/>
              <a:uFillTx/>
            </a:endParaRPr>
          </a:p>
          <a:p>
            <a:pPr marL="342900" indent="-342900" defTabSz="914400" eaLnBrk="0" fontAlgn="base" hangingPunct="0">
              <a:spcAft>
                <a:spcPts val="1200"/>
              </a:spcAft>
              <a:buClrTx/>
              <a:buSzTx/>
              <a:buFont typeface="Wingdings" panose="05000000000000000000" pitchFamily="2" charset="2"/>
              <a:buChar char="§"/>
              <a:defRPr/>
            </a:pPr>
            <a:r>
              <a:rPr kumimoji="0" lang="en-US" sz="2200" b="1" i="0" u="none" strike="noStrike" kern="1200" cap="none" spc="0" normalizeH="0" baseline="0" noProof="0" dirty="0">
                <a:ln>
                  <a:noFill/>
                </a:ln>
                <a:solidFill>
                  <a:srgbClr val="002C5F"/>
                </a:solidFill>
                <a:effectLst/>
                <a:uLnTx/>
                <a:uFillTx/>
              </a:rPr>
              <a:t>Changing a Supervisor as an Accommodation</a:t>
            </a:r>
            <a:br>
              <a:rPr kumimoji="0" lang="en-US" sz="2200" b="1"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4">
                  <a:extLst>
                    <a:ext uri="{A12FA001-AC4F-418D-AE19-62706E023703}">
                      <ahyp:hlinkClr xmlns:ahyp="http://schemas.microsoft.com/office/drawing/2018/hyperlinkcolor" val="tx"/>
                    </a:ext>
                  </a:extLst>
                </a:hlinkClick>
              </a:rPr>
              <a:t>AskJAN.org/Articles/Changing-a-Supervisor-as-an-Accommodation-under-the-ADA.cfm</a:t>
            </a:r>
            <a:endParaRPr kumimoji="0" lang="en-US" sz="2200" b="0" i="0" u="none" strike="noStrike" kern="1200" cap="none" spc="0" normalizeH="0" baseline="0" noProof="0" dirty="0">
              <a:ln>
                <a:noFill/>
              </a:ln>
              <a:solidFill>
                <a:srgbClr val="0070C0"/>
              </a:solidFill>
              <a:effectLst/>
              <a:uLnTx/>
              <a:uFillTx/>
            </a:endParaRPr>
          </a:p>
          <a:p>
            <a:pPr marL="342900" marR="0" lvl="0" indent="-342900"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2C5F"/>
                </a:solidFill>
                <a:effectLst/>
                <a:uLnTx/>
                <a:uFillTx/>
              </a:rPr>
              <a:t>Out with the Old, In with the New...Supervisor</a:t>
            </a:r>
            <a:br>
              <a:rPr kumimoji="0" lang="en-US" sz="2200" b="0"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5">
                  <a:extLst>
                    <a:ext uri="{A12FA001-AC4F-418D-AE19-62706E023703}">
                      <ahyp:hlinkClr xmlns:ahyp="http://schemas.microsoft.com/office/drawing/2018/hyperlinkcolor" val="tx"/>
                    </a:ext>
                  </a:extLst>
                </a:hlinkClick>
              </a:rPr>
              <a:t>AskJAN.org/Articles/Out-with-the-Old-and-In-with-the-New-</a:t>
            </a:r>
            <a:r>
              <a:rPr kumimoji="0" lang="en-US" sz="2200" b="0" i="0" u="none" strike="noStrike" kern="1200" cap="none" spc="0" normalizeH="0" baseline="0" noProof="0" dirty="0" err="1">
                <a:ln>
                  <a:noFill/>
                </a:ln>
                <a:solidFill>
                  <a:srgbClr val="0070C0"/>
                </a:solidFill>
                <a:effectLst/>
                <a:uLnTx/>
                <a:uFillTx/>
                <a:hlinkClick r:id="rId5">
                  <a:extLst>
                    <a:ext uri="{A12FA001-AC4F-418D-AE19-62706E023703}">
                      <ahyp:hlinkClr xmlns:ahyp="http://schemas.microsoft.com/office/drawing/2018/hyperlinkcolor" val="tx"/>
                    </a:ext>
                  </a:extLst>
                </a:hlinkClick>
              </a:rPr>
              <a:t>Supervisor.cfm</a:t>
            </a:r>
            <a:endParaRPr kumimoji="0" lang="en-US" sz="2200" b="0" i="0" u="none" strike="noStrike" kern="1200" cap="none" spc="0" normalizeH="0" baseline="0" noProof="0" dirty="0">
              <a:ln>
                <a:noFill/>
              </a:ln>
              <a:solidFill>
                <a:srgbClr val="0070C0"/>
              </a:solidFill>
              <a:effectLst/>
              <a:uLnTx/>
              <a:uFillTx/>
            </a:endParaRPr>
          </a:p>
        </p:txBody>
      </p:sp>
      <p:sp>
        <p:nvSpPr>
          <p:cNvPr id="4" name="Slide Number Placeholder 3">
            <a:extLst>
              <a:ext uri="{FF2B5EF4-FFF2-40B4-BE49-F238E27FC236}">
                <a16:creationId xmlns:a16="http://schemas.microsoft.com/office/drawing/2014/main" id="{65444DE0-C84F-480E-8722-9CF80C0B30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255811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9E2C-FA50-4381-A123-3B13B59B75F2}"/>
              </a:ext>
            </a:extLst>
          </p:cNvPr>
          <p:cNvSpPr>
            <a:spLocks noGrp="1"/>
          </p:cNvSpPr>
          <p:nvPr>
            <p:ph type="title"/>
          </p:nvPr>
        </p:nvSpPr>
        <p:spPr/>
        <p:txBody>
          <a:bodyPr/>
          <a:lstStyle/>
          <a:p>
            <a:r>
              <a:rPr lang="en-US" dirty="0"/>
              <a:t>AskJAN.org Resources (3)</a:t>
            </a:r>
          </a:p>
        </p:txBody>
      </p:sp>
      <p:sp>
        <p:nvSpPr>
          <p:cNvPr id="3" name="Content Placeholder 2">
            <a:extLst>
              <a:ext uri="{FF2B5EF4-FFF2-40B4-BE49-F238E27FC236}">
                <a16:creationId xmlns:a16="http://schemas.microsoft.com/office/drawing/2014/main" id="{AFE97722-6C82-4850-BBC7-6C2A683A87E7}"/>
              </a:ext>
            </a:extLst>
          </p:cNvPr>
          <p:cNvSpPr>
            <a:spLocks noGrp="1"/>
          </p:cNvSpPr>
          <p:nvPr>
            <p:ph idx="1"/>
          </p:nvPr>
        </p:nvSpPr>
        <p:spPr>
          <a:xfrm>
            <a:off x="581193" y="2561762"/>
            <a:ext cx="11029615" cy="3678303"/>
          </a:xfrm>
        </p:spPr>
        <p:txBody>
          <a:bodyPr>
            <a:noAutofit/>
          </a:bodyPr>
          <a:lstStyle/>
          <a:p>
            <a:pPr marL="342900" indent="-342900" defTabSz="914400" eaLnBrk="0" fontAlgn="base" hangingPunct="0">
              <a:spcAft>
                <a:spcPts val="1200"/>
              </a:spcAft>
              <a:buClrTx/>
              <a:buSzTx/>
              <a:buFont typeface="Wingdings" panose="05000000000000000000" pitchFamily="2" charset="2"/>
              <a:buChar char="§"/>
              <a:defRPr/>
            </a:pPr>
            <a:r>
              <a:rPr kumimoji="0" lang="en-US" sz="2200" b="1" i="0" u="none" strike="noStrike" kern="1200" cap="none" spc="0" normalizeH="0" baseline="0" noProof="0" dirty="0">
                <a:ln>
                  <a:noFill/>
                </a:ln>
                <a:solidFill>
                  <a:srgbClr val="002C5F"/>
                </a:solidFill>
                <a:effectLst/>
                <a:uLnTx/>
                <a:uFillTx/>
              </a:rPr>
              <a:t>A to Z by Topic: Parking </a:t>
            </a:r>
            <a:br>
              <a:rPr kumimoji="0" lang="en-US" sz="2200" b="0"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3">
                  <a:extLst>
                    <a:ext uri="{A12FA001-AC4F-418D-AE19-62706E023703}">
                      <ahyp:hlinkClr xmlns:ahyp="http://schemas.microsoft.com/office/drawing/2018/hyperlinkcolor" val="tx"/>
                    </a:ext>
                  </a:extLst>
                </a:hlinkClick>
              </a:rPr>
              <a:t>AskJAN.org/Topics/</a:t>
            </a:r>
            <a:r>
              <a:rPr kumimoji="0" lang="en-US" sz="2200" b="0" i="0" u="none" strike="noStrike" kern="1200" cap="none" spc="0" normalizeH="0" baseline="0" noProof="0" dirty="0" err="1">
                <a:ln>
                  <a:noFill/>
                </a:ln>
                <a:solidFill>
                  <a:srgbClr val="0070C0"/>
                </a:solidFill>
                <a:effectLst/>
                <a:uLnTx/>
                <a:uFillTx/>
                <a:hlinkClick r:id="rId3">
                  <a:extLst>
                    <a:ext uri="{A12FA001-AC4F-418D-AE19-62706E023703}">
                      <ahyp:hlinkClr xmlns:ahyp="http://schemas.microsoft.com/office/drawing/2018/hyperlinkcolor" val="tx"/>
                    </a:ext>
                  </a:extLst>
                </a:hlinkClick>
              </a:rPr>
              <a:t>Parking.cfm</a:t>
            </a:r>
            <a:endParaRPr kumimoji="0" lang="en-US" sz="2200" b="0" i="0" u="none" strike="noStrike" kern="1200" cap="none" spc="0" normalizeH="0" baseline="0" noProof="0" dirty="0">
              <a:ln>
                <a:noFill/>
              </a:ln>
              <a:solidFill>
                <a:srgbClr val="0070C0"/>
              </a:solidFill>
              <a:effectLst/>
              <a:uLnTx/>
              <a:uFillTx/>
            </a:endParaRPr>
          </a:p>
          <a:p>
            <a:pPr marL="342900" marR="0" lvl="0" indent="-342900"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2C5F"/>
                </a:solidFill>
                <a:effectLst/>
                <a:uLnTx/>
                <a:uFillTx/>
              </a:rPr>
              <a:t>Service Animals and Allergies in the Workplace</a:t>
            </a:r>
            <a:br>
              <a:rPr kumimoji="0" lang="en-US" sz="2200" b="0"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4">
                  <a:extLst>
                    <a:ext uri="{A12FA001-AC4F-418D-AE19-62706E023703}">
                      <ahyp:hlinkClr xmlns:ahyp="http://schemas.microsoft.com/office/drawing/2018/hyperlinkcolor" val="tx"/>
                    </a:ext>
                  </a:extLst>
                </a:hlinkClick>
              </a:rPr>
              <a:t>AskJAN.org/Publications/Consultants-Corner/vol02iss01.cfm</a:t>
            </a:r>
            <a:endParaRPr kumimoji="0" lang="en-US" sz="2200" b="0" i="0" u="none" strike="noStrike" kern="1200" cap="none" spc="0" normalizeH="0" baseline="0" noProof="0" dirty="0">
              <a:ln>
                <a:noFill/>
              </a:ln>
              <a:solidFill>
                <a:srgbClr val="0070C0"/>
              </a:solidFill>
              <a:effectLst/>
              <a:uLnTx/>
              <a:uFillTx/>
            </a:endParaRPr>
          </a:p>
          <a:p>
            <a:pPr marL="342900" indent="-342900" defTabSz="914400" eaLnBrk="0" fontAlgn="base" hangingPunct="0">
              <a:spcAft>
                <a:spcPts val="1200"/>
              </a:spcAft>
              <a:buClrTx/>
              <a:buSzTx/>
              <a:buFont typeface="Wingdings" panose="05000000000000000000" pitchFamily="2" charset="2"/>
              <a:buChar char="§"/>
              <a:defRPr/>
            </a:pPr>
            <a:r>
              <a:rPr kumimoji="0" lang="en-US" sz="2200" b="1" i="0" u="none" strike="noStrike" kern="1200" cap="none" spc="0" normalizeH="0" baseline="0" noProof="0" dirty="0">
                <a:ln>
                  <a:noFill/>
                </a:ln>
                <a:solidFill>
                  <a:srgbClr val="002C5F"/>
                </a:solidFill>
                <a:effectLst/>
                <a:uLnTx/>
                <a:uFillTx/>
              </a:rPr>
              <a:t>Service Animals as Workplace Accommodations</a:t>
            </a:r>
            <a:br>
              <a:rPr kumimoji="0" lang="en-US" sz="2200" b="1" i="0" u="none" strike="noStrike" kern="1200" cap="none" spc="0" normalizeH="0" baseline="0" noProof="0" dirty="0">
                <a:ln>
                  <a:noFill/>
                </a:ln>
                <a:solidFill>
                  <a:srgbClr val="002C5F"/>
                </a:solidFill>
                <a:effectLst/>
                <a:uLnTx/>
                <a:uFillTx/>
              </a:rPr>
            </a:br>
            <a:r>
              <a:rPr kumimoji="0" lang="en-US" sz="2200" i="0" u="none" strike="noStrike" kern="1200" cap="none" spc="0" normalizeH="0" baseline="0" noProof="0" dirty="0">
                <a:ln>
                  <a:noFill/>
                </a:ln>
                <a:solidFill>
                  <a:srgbClr val="0070C0"/>
                </a:solidFill>
                <a:effectLst/>
                <a:uLnTx/>
                <a:uFillTx/>
                <a:hlinkClick r:id="rId5">
                  <a:extLst>
                    <a:ext uri="{A12FA001-AC4F-418D-AE19-62706E023703}">
                      <ahyp:hlinkClr xmlns:ahyp="http://schemas.microsoft.com/office/drawing/2018/hyperlinkcolor" val="tx"/>
                    </a:ext>
                  </a:extLst>
                </a:hlinkClick>
              </a:rPr>
              <a:t>AskJAN.org/Topics/</a:t>
            </a:r>
            <a:r>
              <a:rPr kumimoji="0" lang="en-US" sz="2200" i="0" u="none" strike="noStrike" kern="1200" cap="none" spc="0" normalizeH="0" baseline="0" noProof="0" dirty="0" err="1">
                <a:ln>
                  <a:noFill/>
                </a:ln>
                <a:solidFill>
                  <a:srgbClr val="0070C0"/>
                </a:solidFill>
                <a:effectLst/>
                <a:uLnTx/>
                <a:uFillTx/>
                <a:hlinkClick r:id="rId5">
                  <a:extLst>
                    <a:ext uri="{A12FA001-AC4F-418D-AE19-62706E023703}">
                      <ahyp:hlinkClr xmlns:ahyp="http://schemas.microsoft.com/office/drawing/2018/hyperlinkcolor" val="tx"/>
                    </a:ext>
                  </a:extLst>
                </a:hlinkClick>
              </a:rPr>
              <a:t>ServAnim.cfm</a:t>
            </a:r>
            <a:endParaRPr kumimoji="0" lang="en-US" sz="2200" i="0" u="none" strike="noStrike" kern="1200" cap="none" spc="0" normalizeH="0" baseline="0" noProof="0" dirty="0">
              <a:ln>
                <a:noFill/>
              </a:ln>
              <a:solidFill>
                <a:srgbClr val="0070C0"/>
              </a:solidFill>
              <a:effectLst/>
              <a:uLnTx/>
              <a:uFillTx/>
            </a:endParaRPr>
          </a:p>
          <a:p>
            <a:pPr marL="342900" marR="0" lvl="0" indent="-342900"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pl-PL" sz="2200" b="1" i="0" u="none" strike="noStrike" kern="1200" cap="none" spc="0" normalizeH="0" baseline="0" noProof="0" dirty="0">
                <a:ln>
                  <a:noFill/>
                </a:ln>
                <a:solidFill>
                  <a:srgbClr val="002C5F"/>
                </a:solidFill>
                <a:effectLst/>
                <a:uLnTx/>
                <a:uFillTx/>
              </a:rPr>
              <a:t>A to Z by Topic: </a:t>
            </a:r>
            <a:r>
              <a:rPr kumimoji="0" lang="en-US" sz="2200" b="1" i="0" u="none" strike="noStrike" kern="1200" cap="none" spc="0" normalizeH="0" baseline="0" noProof="0" dirty="0">
                <a:ln>
                  <a:noFill/>
                </a:ln>
                <a:solidFill>
                  <a:srgbClr val="002C5F"/>
                </a:solidFill>
                <a:effectLst/>
                <a:uLnTx/>
                <a:uFillTx/>
              </a:rPr>
              <a:t>Telework</a:t>
            </a:r>
            <a:br>
              <a:rPr kumimoji="0" lang="en-US" sz="2200" b="1" i="0" u="none" strike="noStrike" kern="1200" cap="none" spc="0" normalizeH="0" baseline="0" noProof="0" dirty="0">
                <a:ln>
                  <a:noFill/>
                </a:ln>
                <a:solidFill>
                  <a:srgbClr val="002C5F"/>
                </a:solidFill>
                <a:effectLst/>
                <a:uLnTx/>
                <a:uFillTx/>
              </a:rPr>
            </a:br>
            <a:r>
              <a:rPr kumimoji="0" lang="en-US" sz="2200" b="0" i="0" u="none" strike="noStrike" kern="1200" cap="none" spc="0" normalizeH="0" baseline="0" noProof="0" dirty="0">
                <a:ln>
                  <a:noFill/>
                </a:ln>
                <a:solidFill>
                  <a:srgbClr val="0070C0"/>
                </a:solidFill>
                <a:effectLst/>
                <a:uLnTx/>
                <a:uFillTx/>
                <a:hlinkClick r:id="rId6">
                  <a:extLst>
                    <a:ext uri="{A12FA001-AC4F-418D-AE19-62706E023703}">
                      <ahyp:hlinkClr xmlns:ahyp="http://schemas.microsoft.com/office/drawing/2018/hyperlinkcolor" val="tx"/>
                    </a:ext>
                  </a:extLst>
                </a:hlinkClick>
              </a:rPr>
              <a:t>AskJAN.org/Topics/</a:t>
            </a:r>
            <a:r>
              <a:rPr kumimoji="0" lang="en-US" sz="2200" b="0" i="0" u="none" strike="noStrike" kern="1200" cap="none" spc="0" normalizeH="0" baseline="0" noProof="0" dirty="0" err="1">
                <a:ln>
                  <a:noFill/>
                </a:ln>
                <a:solidFill>
                  <a:srgbClr val="0070C0"/>
                </a:solidFill>
                <a:effectLst/>
                <a:uLnTx/>
                <a:uFillTx/>
                <a:hlinkClick r:id="rId6">
                  <a:extLst>
                    <a:ext uri="{A12FA001-AC4F-418D-AE19-62706E023703}">
                      <ahyp:hlinkClr xmlns:ahyp="http://schemas.microsoft.com/office/drawing/2018/hyperlinkcolor" val="tx"/>
                    </a:ext>
                  </a:extLst>
                </a:hlinkClick>
              </a:rPr>
              <a:t>Telework.cfm</a:t>
            </a:r>
            <a:endParaRPr kumimoji="0" lang="en-US" sz="2200" b="0" i="0" u="none" strike="noStrike" kern="1200" cap="none" spc="0" normalizeH="0" baseline="0" noProof="0" dirty="0">
              <a:ln>
                <a:noFill/>
              </a:ln>
              <a:solidFill>
                <a:srgbClr val="0070C0"/>
              </a:solidFill>
              <a:effectLst/>
              <a:uLnTx/>
              <a:uFillTx/>
            </a:endParaRPr>
          </a:p>
          <a:p>
            <a:pPr marL="342900" marR="0" lvl="0" indent="-342900" algn="l" defTabSz="914400" rtl="0" eaLnBrk="0" fontAlgn="base" latinLnBrk="0" hangingPunct="0">
              <a:lnSpc>
                <a:spcPct val="100000"/>
              </a:lnSpc>
              <a:spcBef>
                <a:spcPct val="20000"/>
              </a:spcBef>
              <a:spcAft>
                <a:spcPts val="120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2C5F"/>
                </a:solidFill>
                <a:effectLst/>
                <a:uLnTx/>
                <a:uFillTx/>
              </a:rPr>
              <a:t>Telework Accommodation Request Flowchart</a:t>
            </a:r>
            <a:br>
              <a:rPr kumimoji="0" lang="en-US" sz="2200" b="1" i="0" u="none" strike="noStrike" kern="1200" cap="none" spc="0" normalizeH="0" baseline="0" noProof="0" dirty="0">
                <a:ln>
                  <a:noFill/>
                </a:ln>
                <a:solidFill>
                  <a:srgbClr val="002C5F"/>
                </a:solidFill>
                <a:effectLst/>
                <a:uLnTx/>
                <a:uFillTx/>
              </a:rPr>
            </a:br>
            <a:r>
              <a:rPr kumimoji="0" lang="en-US" sz="2200" i="0" u="none" strike="noStrike" kern="1200" cap="none" spc="0" normalizeH="0" baseline="0" noProof="0" dirty="0">
                <a:ln>
                  <a:noFill/>
                </a:ln>
                <a:solidFill>
                  <a:srgbClr val="0070C0"/>
                </a:solidFill>
                <a:effectLst/>
                <a:uLnTx/>
                <a:uFillTx/>
                <a:hlinkClick r:id="rId7">
                  <a:extLst>
                    <a:ext uri="{A12FA001-AC4F-418D-AE19-62706E023703}">
                      <ahyp:hlinkClr xmlns:ahyp="http://schemas.microsoft.com/office/drawing/2018/hyperlinkcolor" val="tx"/>
                    </a:ext>
                  </a:extLst>
                </a:hlinkClick>
              </a:rPr>
              <a:t>AskJAN.org/Articles/Telework-Accommodation-Request-Flowchart.cfm</a:t>
            </a:r>
            <a:endParaRPr kumimoji="0" lang="en-US" sz="2200" i="0" u="none" strike="noStrike" kern="1200" cap="none" spc="0" normalizeH="0" baseline="0" noProof="0" dirty="0">
              <a:ln>
                <a:noFill/>
              </a:ln>
              <a:solidFill>
                <a:srgbClr val="0070C0"/>
              </a:solidFill>
              <a:effectLst/>
              <a:uLnTx/>
              <a:uFillTx/>
            </a:endParaRPr>
          </a:p>
          <a:p>
            <a:pPr marL="0" marR="0" lvl="0" indent="0" algn="l" defTabSz="914400" rtl="0" eaLnBrk="0" fontAlgn="base" latinLnBrk="0" hangingPunct="0">
              <a:lnSpc>
                <a:spcPct val="100000"/>
              </a:lnSpc>
              <a:spcBef>
                <a:spcPct val="20000"/>
              </a:spcBef>
              <a:spcAft>
                <a:spcPts val="1200"/>
              </a:spcAft>
              <a:buClrTx/>
              <a:buSzTx/>
              <a:buNone/>
              <a:tabLst/>
              <a:defRPr/>
            </a:pPr>
            <a:endParaRPr kumimoji="0" lang="en-US" sz="2200" b="0" i="0" u="none" strike="noStrike" kern="1200" cap="none" spc="0" normalizeH="0" baseline="0" noProof="0" dirty="0">
              <a:ln>
                <a:noFill/>
              </a:ln>
              <a:solidFill>
                <a:srgbClr val="002C5F"/>
              </a:solidFill>
              <a:effectLst/>
              <a:uLnTx/>
              <a:uFillTx/>
            </a:endParaRPr>
          </a:p>
        </p:txBody>
      </p:sp>
      <p:sp>
        <p:nvSpPr>
          <p:cNvPr id="4" name="Slide Number Placeholder 3">
            <a:extLst>
              <a:ext uri="{FF2B5EF4-FFF2-40B4-BE49-F238E27FC236}">
                <a16:creationId xmlns:a16="http://schemas.microsoft.com/office/drawing/2014/main" id="{65444DE0-C84F-480E-8722-9CF80C0B30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6415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7A1EB241-0852-428A-8A50-67737CA93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70">
            <a:extLst>
              <a:ext uri="{FF2B5EF4-FFF2-40B4-BE49-F238E27FC236}">
                <a16:creationId xmlns:a16="http://schemas.microsoft.com/office/drawing/2014/main" id="{7A23EDC2-E1E5-4C5D-9C74-714516AF5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B2781548-0E4F-4401-A909-82EDF50DB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33030110-5A0B-4476-9070-A890E1987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7B8ADD-8C86-4175-B97A-F79BEEF24237}"/>
              </a:ext>
            </a:extLst>
          </p:cNvPr>
          <p:cNvSpPr>
            <a:spLocks noGrp="1"/>
          </p:cNvSpPr>
          <p:nvPr>
            <p:ph type="title"/>
          </p:nvPr>
        </p:nvSpPr>
        <p:spPr>
          <a:xfrm>
            <a:off x="581191" y="4610099"/>
            <a:ext cx="10993549" cy="1066801"/>
          </a:xfrm>
        </p:spPr>
        <p:txBody>
          <a:bodyPr vert="horz" lIns="91440" tIns="45720" rIns="91440" bIns="45720" rtlCol="0" anchor="b">
            <a:normAutofit/>
          </a:bodyPr>
          <a:lstStyle/>
          <a:p>
            <a:r>
              <a:rPr lang="en-US" dirty="0">
                <a:solidFill>
                  <a:schemeClr val="bg1"/>
                </a:solidFill>
              </a:rPr>
              <a:t>Questions?</a:t>
            </a:r>
          </a:p>
        </p:txBody>
      </p:sp>
      <p:sp useBgFill="1">
        <p:nvSpPr>
          <p:cNvPr id="77" name="Rectangle 76">
            <a:extLst>
              <a:ext uri="{FF2B5EF4-FFF2-40B4-BE49-F238E27FC236}">
                <a16:creationId xmlns:a16="http://schemas.microsoft.com/office/drawing/2014/main" id="{0A08DAED-6222-40F8-97FA-1474D91F1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EOC Logo">
            <a:extLst>
              <a:ext uri="{FF2B5EF4-FFF2-40B4-BE49-F238E27FC236}">
                <a16:creationId xmlns:a16="http://schemas.microsoft.com/office/drawing/2014/main" id="{7260097C-D2AC-4AE9-DDE4-5B8F0B162918}"/>
              </a:ext>
            </a:extLst>
          </p:cNvPr>
          <p:cNvPicPr>
            <a:picLocks noChangeAspect="1"/>
          </p:cNvPicPr>
          <p:nvPr/>
        </p:nvPicPr>
        <p:blipFill>
          <a:blip r:embed="rId3"/>
          <a:stretch>
            <a:fillRect/>
          </a:stretch>
        </p:blipFill>
        <p:spPr>
          <a:xfrm>
            <a:off x="775361" y="992489"/>
            <a:ext cx="3014297" cy="3005899"/>
          </a:xfrm>
          <a:prstGeom prst="rect">
            <a:avLst/>
          </a:prstGeom>
        </p:spPr>
      </p:pic>
      <p:sp>
        <p:nvSpPr>
          <p:cNvPr id="79" name="Rectangle 78">
            <a:extLst>
              <a:ext uri="{FF2B5EF4-FFF2-40B4-BE49-F238E27FC236}">
                <a16:creationId xmlns:a16="http://schemas.microsoft.com/office/drawing/2014/main" id="{B9EA7D0C-D986-4DAE-813C-903CF7A31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392"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JAN logo">
            <a:extLst>
              <a:ext uri="{FF2B5EF4-FFF2-40B4-BE49-F238E27FC236}">
                <a16:creationId xmlns:a16="http://schemas.microsoft.com/office/drawing/2014/main" id="{12C84954-900A-0EBE-9FDD-5316B3554048}"/>
              </a:ext>
            </a:extLst>
          </p:cNvPr>
          <p:cNvPicPr>
            <a:picLocks noChangeAspect="1"/>
          </p:cNvPicPr>
          <p:nvPr/>
        </p:nvPicPr>
        <p:blipFill>
          <a:blip r:embed="rId4"/>
          <a:srcRect/>
          <a:stretch/>
        </p:blipFill>
        <p:spPr>
          <a:xfrm>
            <a:off x="4567825" y="1418185"/>
            <a:ext cx="6336000" cy="2009949"/>
          </a:xfrm>
          <a:prstGeom prst="rect">
            <a:avLst/>
          </a:prstGeom>
        </p:spPr>
      </p:pic>
      <p:sp>
        <p:nvSpPr>
          <p:cNvPr id="81" name="Rectangle 80">
            <a:extLst>
              <a:ext uri="{FF2B5EF4-FFF2-40B4-BE49-F238E27FC236}">
                <a16:creationId xmlns:a16="http://schemas.microsoft.com/office/drawing/2014/main" id="{C0FEAC2C-4B4A-4DAB-9021-A01837447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8704" y="642071"/>
            <a:ext cx="7475220" cy="370144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D04E7CE-C66B-49FC-8E37-3A08EF9A5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3">
            <a:extLst>
              <a:ext uri="{FF2B5EF4-FFF2-40B4-BE49-F238E27FC236}">
                <a16:creationId xmlns:a16="http://schemas.microsoft.com/office/drawing/2014/main" id="{67AD68E4-E2A9-21AB-7A42-2FF58339CDC4}"/>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02965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4DBE07-7554-4BA4-9DEE-42727B0586FC}"/>
              </a:ext>
            </a:extLst>
          </p:cNvPr>
          <p:cNvSpPr>
            <a:spLocks noGrp="1"/>
          </p:cNvSpPr>
          <p:nvPr>
            <p:ph type="title"/>
          </p:nvPr>
        </p:nvSpPr>
        <p:spPr>
          <a:xfrm>
            <a:off x="581192" y="796857"/>
            <a:ext cx="11029616" cy="1013800"/>
          </a:xfrm>
        </p:spPr>
        <p:txBody>
          <a:bodyPr>
            <a:noAutofit/>
          </a:bodyPr>
          <a:lstStyle/>
          <a:p>
            <a:r>
              <a:rPr kumimoji="0" lang="en-US" sz="2400" b="0" i="0" u="none" strike="noStrike" kern="1200" cap="all" spc="0" normalizeH="0" baseline="0" noProof="0" dirty="0">
                <a:ln>
                  <a:noFill/>
                </a:ln>
                <a:effectLst/>
                <a:uLnTx/>
                <a:uFillTx/>
                <a:latin typeface="Gill Sans MT" panose="020B0502020104020203"/>
                <a:ea typeface="+mj-ea"/>
                <a:cs typeface="+mj-cs"/>
              </a:rPr>
              <a:t>Thank you for attending ADA Update 2023: </a:t>
            </a:r>
            <a:br>
              <a:rPr kumimoji="0" lang="en-US" sz="2400" b="0" i="0" u="none" strike="noStrike" kern="1200" cap="all" spc="0" normalizeH="0" baseline="0" noProof="0" dirty="0">
                <a:ln>
                  <a:noFill/>
                </a:ln>
                <a:effectLst/>
                <a:uLnTx/>
                <a:uFillTx/>
                <a:latin typeface="Gill Sans MT" panose="020B0502020104020203"/>
                <a:ea typeface="+mj-ea"/>
                <a:cs typeface="+mj-cs"/>
              </a:rPr>
            </a:br>
            <a:r>
              <a:rPr kumimoji="0" lang="en-US" sz="2000" b="0" i="0" u="none" strike="noStrike" kern="1200" cap="all" spc="0" normalizeH="0" baseline="0" noProof="0" dirty="0">
                <a:ln>
                  <a:noFill/>
                </a:ln>
                <a:effectLst/>
                <a:uLnTx/>
                <a:uFillTx/>
                <a:latin typeface="Arial Nova" panose="020B0504020202020204" pitchFamily="34" charset="0"/>
              </a:rPr>
              <a:t>“P</a:t>
            </a:r>
            <a:r>
              <a:rPr lang="en-US" sz="2000" cap="none" dirty="0">
                <a:solidFill>
                  <a:schemeClr val="bg1"/>
                </a:solidFill>
                <a:latin typeface="Arial Nova" panose="020B0504020202020204" pitchFamily="34" charset="0"/>
              </a:rPr>
              <a:t>RACTICAL STRATEGIES FOR HANDLING ADA ACCOMMODATION CHALLENGES</a:t>
            </a:r>
            <a:r>
              <a:rPr lang="en-US" sz="2000" dirty="0"/>
              <a:t>”</a:t>
            </a:r>
          </a:p>
        </p:txBody>
      </p:sp>
      <p:pic>
        <p:nvPicPr>
          <p:cNvPr id="3" name="Picture 2">
            <a:extLst>
              <a:ext uri="{FF2B5EF4-FFF2-40B4-BE49-F238E27FC236}">
                <a16:creationId xmlns:a16="http://schemas.microsoft.com/office/drawing/2014/main" id="{7B6F75EF-26B5-48C3-8D20-BD19F8ACD15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b="-2"/>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D3CE4224-980D-4573-AC6E-A18872ED11B1}"/>
              </a:ext>
            </a:extLst>
          </p:cNvPr>
          <p:cNvSpPr>
            <a:spLocks noGrp="1"/>
          </p:cNvSpPr>
          <p:nvPr>
            <p:ph idx="1"/>
          </p:nvPr>
        </p:nvSpPr>
        <p:spPr>
          <a:xfrm>
            <a:off x="6335805" y="2180496"/>
            <a:ext cx="5275001" cy="4045683"/>
          </a:xfrm>
        </p:spPr>
        <p:txBody>
          <a:bodyPr>
            <a:normAutofit/>
          </a:bodyPr>
          <a:lstStyle/>
          <a:p>
            <a:pPr marL="0" indent="0" algn="ctr">
              <a:spcAft>
                <a:spcPts val="1800"/>
              </a:spcAft>
              <a:buClr>
                <a:srgbClr val="4590B8"/>
              </a:buClr>
              <a:buNone/>
              <a:defRPr/>
            </a:pPr>
            <a: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Next JAN Webcast:</a:t>
            </a:r>
            <a:b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br>
            <a:r>
              <a:rPr kumimoji="0" lang="en-US" sz="2400" i="0" u="none" strike="noStrike" kern="1200" cap="none" spc="0" normalizeH="0" baseline="0" noProof="0" dirty="0">
                <a:ln>
                  <a:noFill/>
                </a:ln>
                <a:solidFill>
                  <a:srgbClr val="002060"/>
                </a:solidFill>
                <a:effectLst/>
                <a:uLnTx/>
                <a:uFillTx/>
                <a:cs typeface="+mn-cs"/>
              </a:rPr>
              <a:t>“</a:t>
            </a:r>
            <a:r>
              <a:rPr lang="en-US" sz="2400" i="0" dirty="0">
                <a:solidFill>
                  <a:srgbClr val="002060"/>
                </a:solidFill>
                <a:effectLst/>
              </a:rPr>
              <a:t>AT Update 2023</a:t>
            </a:r>
            <a:r>
              <a:rPr kumimoji="0" lang="en-US" sz="2400" i="0" u="none" strike="noStrike" kern="1200" cap="none" spc="0" normalizeH="0" baseline="0" noProof="0" dirty="0">
                <a:ln>
                  <a:noFill/>
                </a:ln>
                <a:solidFill>
                  <a:srgbClr val="002060"/>
                </a:solidFill>
                <a:effectLst/>
                <a:uLnTx/>
                <a:uFillTx/>
                <a:cs typeface="+mn-cs"/>
              </a:rPr>
              <a:t>”</a:t>
            </a:r>
            <a:br>
              <a:rPr kumimoji="0" lang="en-US" sz="2400" i="0" u="none" strike="noStrike" kern="1200" cap="none" spc="0" normalizeH="0" baseline="0" noProof="0" dirty="0">
                <a:ln>
                  <a:noFill/>
                </a:ln>
                <a:solidFill>
                  <a:srgbClr val="002060"/>
                </a:solidFill>
                <a:effectLst/>
                <a:uLnTx/>
                <a:uFillTx/>
                <a:cs typeface="+mn-cs"/>
              </a:rPr>
            </a:br>
            <a:r>
              <a:rPr kumimoji="0" lang="en-US" sz="2400" i="0" u="none" strike="noStrike" kern="1200" cap="none" spc="0" normalizeH="0" baseline="0" noProof="0" dirty="0">
                <a:ln>
                  <a:noFill/>
                </a:ln>
                <a:solidFill>
                  <a:srgbClr val="002060"/>
                </a:solidFill>
                <a:effectLst/>
                <a:uLnTx/>
                <a:uFillTx/>
                <a:cs typeface="+mn-cs"/>
              </a:rPr>
              <a:t>Thursday, </a:t>
            </a:r>
            <a:r>
              <a:rPr lang="en-US" sz="2400" dirty="0">
                <a:solidFill>
                  <a:srgbClr val="002060"/>
                </a:solidFill>
                <a:cs typeface="+mn-cs"/>
              </a:rPr>
              <a:t>August 10</a:t>
            </a:r>
            <a:r>
              <a:rPr kumimoji="0" lang="en-US" sz="2400" i="0" u="none" strike="noStrike" kern="1200" cap="none" spc="0" normalizeH="0" baseline="0" noProof="0" dirty="0">
                <a:ln>
                  <a:noFill/>
                </a:ln>
                <a:solidFill>
                  <a:srgbClr val="002060"/>
                </a:solidFill>
                <a:effectLst/>
                <a:uLnTx/>
                <a:uFillTx/>
                <a:cs typeface="+mn-cs"/>
              </a:rPr>
              <a:t> @ 2:00 p.m. ET</a:t>
            </a: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r>
              <a:rPr lang="en-US" sz="2400" dirty="0">
                <a:cs typeface="+mn-cs"/>
              </a:rPr>
              <a:t>JAN Training Events &amp; Resources</a:t>
            </a:r>
            <a:br>
              <a:rPr lang="en-US" sz="2400" dirty="0">
                <a:cs typeface="+mn-cs"/>
              </a:rPr>
            </a:br>
            <a:r>
              <a:rPr lang="en-US" sz="2400" dirty="0">
                <a:solidFill>
                  <a:srgbClr val="0070C0"/>
                </a:solidFill>
                <a:cs typeface="+mn-cs"/>
                <a:hlinkClick r:id="rId4">
                  <a:extLst>
                    <a:ext uri="{A12FA001-AC4F-418D-AE19-62706E023703}">
                      <ahyp:hlinkClr xmlns:ahyp="http://schemas.microsoft.com/office/drawing/2018/hyperlinkcolor" val="tx"/>
                    </a:ext>
                  </a:extLst>
                </a:hlinkClick>
              </a:rPr>
              <a:t>AskJAN.org/Events/</a:t>
            </a:r>
            <a:r>
              <a:rPr lang="en-US" sz="2400" dirty="0" err="1">
                <a:solidFill>
                  <a:srgbClr val="0070C0"/>
                </a:solidFill>
                <a:cs typeface="+mn-cs"/>
                <a:hlinkClick r:id="rId4">
                  <a:extLst>
                    <a:ext uri="{A12FA001-AC4F-418D-AE19-62706E023703}">
                      <ahyp:hlinkClr xmlns:ahyp="http://schemas.microsoft.com/office/drawing/2018/hyperlinkcolor" val="tx"/>
                    </a:ext>
                  </a:extLst>
                </a:hlinkClick>
              </a:rPr>
              <a:t>Trainings.cfm</a:t>
            </a:r>
            <a:endParaRPr lang="en-US" sz="2400" dirty="0">
              <a:solidFill>
                <a:srgbClr val="0070C0"/>
              </a:solidFill>
              <a:cs typeface="+mn-cs"/>
            </a:endParaRP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sz="2400" dirty="0">
              <a:cs typeface="+mn-cs"/>
            </a:endParaRPr>
          </a:p>
          <a:p>
            <a:pPr marL="0" marR="0" lvl="0" indent="0"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dirty="0"/>
          </a:p>
        </p:txBody>
      </p:sp>
      <p:pic>
        <p:nvPicPr>
          <p:cNvPr id="4" name="Picture 3" descr="HRCI 2022&#10;HRCI.org">
            <a:extLst>
              <a:ext uri="{FF2B5EF4-FFF2-40B4-BE49-F238E27FC236}">
                <a16:creationId xmlns:a16="http://schemas.microsoft.com/office/drawing/2014/main" id="{13FD1DDC-777C-4CC8-9FEE-776D7CA7909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346922" y="5127564"/>
            <a:ext cx="1252765" cy="1245264"/>
          </a:xfrm>
          <a:prstGeom prst="rect">
            <a:avLst/>
          </a:prstGeom>
        </p:spPr>
      </p:pic>
      <p:sp>
        <p:nvSpPr>
          <p:cNvPr id="2" name="Slide Number Placeholder 3">
            <a:extLst>
              <a:ext uri="{FF2B5EF4-FFF2-40B4-BE49-F238E27FC236}">
                <a16:creationId xmlns:a16="http://schemas.microsoft.com/office/drawing/2014/main" id="{2AC8CB1A-4CD0-1918-1C48-B623F55AC952}"/>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51406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19D-55A5-D6DF-E111-117439EFE8C5}"/>
              </a:ext>
            </a:extLst>
          </p:cNvPr>
          <p:cNvSpPr>
            <a:spLocks noGrp="1"/>
          </p:cNvSpPr>
          <p:nvPr>
            <p:ph type="title"/>
          </p:nvPr>
        </p:nvSpPr>
        <p:spPr>
          <a:xfrm>
            <a:off x="581192" y="702156"/>
            <a:ext cx="11029616" cy="1013800"/>
          </a:xfrm>
        </p:spPr>
        <p:txBody>
          <a:bodyPr>
            <a:normAutofit/>
          </a:bodyPr>
          <a:lstStyle/>
          <a:p>
            <a:r>
              <a:rPr lang="en-US" dirty="0"/>
              <a:t>Complete the Evaluation To claim the HR CEU </a:t>
            </a:r>
          </a:p>
        </p:txBody>
      </p:sp>
      <p:sp>
        <p:nvSpPr>
          <p:cNvPr id="10" name="Rectangle 9">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ttps://askjan.org/evaluation.cfm">
            <a:extLst>
              <a:ext uri="{FF2B5EF4-FFF2-40B4-BE49-F238E27FC236}">
                <a16:creationId xmlns:a16="http://schemas.microsoft.com/office/drawing/2014/main" id="{4CF196A3-28A6-0C59-14B5-C1E25EE4EAB2}"/>
              </a:ext>
            </a:extLst>
          </p:cNvPr>
          <p:cNvPicPr>
            <a:picLocks noChangeAspect="1"/>
          </p:cNvPicPr>
          <p:nvPr/>
        </p:nvPicPr>
        <p:blipFill>
          <a:blip r:embed="rId3"/>
          <a:srcRect/>
          <a:stretch/>
        </p:blipFill>
        <p:spPr>
          <a:xfrm>
            <a:off x="657225" y="2533078"/>
            <a:ext cx="3305175" cy="3305175"/>
          </a:xfrm>
          <a:prstGeom prst="rect">
            <a:avLst/>
          </a:prstGeom>
        </p:spPr>
      </p:pic>
      <p:sp>
        <p:nvSpPr>
          <p:cNvPr id="3" name="Content Placeholder 2">
            <a:extLst>
              <a:ext uri="{FF2B5EF4-FFF2-40B4-BE49-F238E27FC236}">
                <a16:creationId xmlns:a16="http://schemas.microsoft.com/office/drawing/2014/main" id="{0EF84B70-AC6B-83D8-65E0-25D238EFAD20}"/>
              </a:ext>
            </a:extLst>
          </p:cNvPr>
          <p:cNvSpPr>
            <a:spLocks noGrp="1"/>
          </p:cNvSpPr>
          <p:nvPr>
            <p:ph idx="1"/>
          </p:nvPr>
        </p:nvSpPr>
        <p:spPr>
          <a:xfrm>
            <a:off x="4505325" y="2180496"/>
            <a:ext cx="7105481" cy="4045683"/>
          </a:xfrm>
        </p:spPr>
        <p:txBody>
          <a:bodyPr>
            <a:normAutofit/>
          </a:bodyPr>
          <a:lstStyle/>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Don’t close the JAN webcast window</a:t>
            </a:r>
          </a:p>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Evaluation will open in a new window </a:t>
            </a:r>
          </a:p>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Complete the evaluation and click on </a:t>
            </a:r>
            <a:br>
              <a:rPr kumimoji="0" lang="en-US" b="0" i="0" u="none" strike="noStrike" kern="1200" cap="none" spc="0" normalizeH="0" baseline="0" noProof="0" dirty="0">
                <a:ln>
                  <a:noFill/>
                </a:ln>
                <a:effectLst/>
                <a:uLnTx/>
                <a:uFillTx/>
                <a:latin typeface="Arial Nova" panose="020B0504020202020204" pitchFamily="34" charset="0"/>
                <a:ea typeface="+mn-ea"/>
                <a:cs typeface="+mn-cs"/>
              </a:rPr>
            </a:br>
            <a:r>
              <a:rPr kumimoji="0" lang="en-US" b="0" i="0" u="none" strike="noStrike" kern="1200" cap="none" spc="0" normalizeH="0" baseline="0" noProof="0" dirty="0">
                <a:ln>
                  <a:noFill/>
                </a:ln>
                <a:effectLst/>
                <a:uLnTx/>
                <a:uFillTx/>
                <a:latin typeface="Arial Nova" panose="020B0504020202020204" pitchFamily="34" charset="0"/>
                <a:ea typeface="+mn-ea"/>
                <a:cs typeface="+mn-cs"/>
              </a:rPr>
              <a:t>“View your certificate of completion.”</a:t>
            </a:r>
          </a:p>
          <a:p>
            <a:pPr marL="306000" marR="0" lvl="0" indent="-306000" defTabSz="457200" rtl="0" eaLnBrk="1" fontAlgn="auto" latinLnBrk="0" hangingPunct="1">
              <a:spcBef>
                <a:spcPct val="20000"/>
              </a:spcBef>
              <a:spcAft>
                <a:spcPts val="6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Or scan QR code</a:t>
            </a:r>
          </a:p>
          <a:p>
            <a:endParaRPr lang="en-US" dirty="0"/>
          </a:p>
        </p:txBody>
      </p:sp>
      <p:sp>
        <p:nvSpPr>
          <p:cNvPr id="6" name="Slide Number Placeholder 3">
            <a:extLst>
              <a:ext uri="{FF2B5EF4-FFF2-40B4-BE49-F238E27FC236}">
                <a16:creationId xmlns:a16="http://schemas.microsoft.com/office/drawing/2014/main" id="{B27033EB-7ABF-8983-4FD5-750AF94FF007}"/>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96577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Contact JAN for More Information</a:t>
            </a: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nvPr>
        </p:nvGraphicFramePr>
        <p:xfrm>
          <a:off x="581025" y="2181225"/>
          <a:ext cx="11029950" cy="3740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E4FB54AA-5A3C-255F-20DB-F5386A7A44AD}"/>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0580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lang="en-US" dirty="0"/>
              <a:t>Requests for Medical Information:  Common Scenarios</a:t>
            </a:r>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3" y="1871847"/>
            <a:ext cx="11029615" cy="4044137"/>
          </a:xfrm>
        </p:spPr>
        <p:txBody>
          <a:bodyPr>
            <a:noAutofit/>
          </a:bodyPr>
          <a:lstStyle/>
          <a:p>
            <a:pPr>
              <a:spcAft>
                <a:spcPts val="1200"/>
              </a:spcAft>
            </a:pPr>
            <a:r>
              <a:rPr lang="en-US" sz="2400" dirty="0"/>
              <a:t>Employee balks at employer’s request for medical information</a:t>
            </a:r>
          </a:p>
          <a:p>
            <a:pPr>
              <a:spcAft>
                <a:spcPts val="1200"/>
              </a:spcAft>
            </a:pPr>
            <a:r>
              <a:rPr lang="en-US" sz="2400" dirty="0"/>
              <a:t>Employee thinks employer does not have a right to ask, or need for, details</a:t>
            </a:r>
          </a:p>
          <a:p>
            <a:pPr>
              <a:spcAft>
                <a:spcPts val="1200"/>
              </a:spcAft>
            </a:pPr>
            <a:r>
              <a:rPr lang="en-US" sz="2400" dirty="0"/>
              <a:t>Employer waiting a long time for medical information requested</a:t>
            </a:r>
          </a:p>
          <a:p>
            <a:pPr lvl="1">
              <a:spcAft>
                <a:spcPts val="1200"/>
              </a:spcAft>
            </a:pPr>
            <a:r>
              <a:rPr lang="en-US" sz="2200" dirty="0"/>
              <a:t>No communication from employee </a:t>
            </a:r>
          </a:p>
          <a:p>
            <a:pPr lvl="1">
              <a:spcAft>
                <a:spcPts val="1200"/>
              </a:spcAft>
            </a:pPr>
            <a:r>
              <a:rPr lang="en-US" sz="2200" dirty="0"/>
              <a:t>No communication from healthcare provider</a:t>
            </a:r>
          </a:p>
          <a:p>
            <a:pPr lvl="1">
              <a:spcAft>
                <a:spcPts val="1200"/>
              </a:spcAft>
            </a:pPr>
            <a:r>
              <a:rPr lang="en-US" sz="2200" dirty="0"/>
              <a:t>Employee says healthcare provider requires a medical appointment first</a:t>
            </a:r>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56504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lang="en-US" dirty="0"/>
              <a:t>Requests for Medical Information:  Key Legal Points</a:t>
            </a:r>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2" y="2638178"/>
            <a:ext cx="11029615" cy="3678303"/>
          </a:xfrm>
        </p:spPr>
        <p:txBody>
          <a:bodyPr>
            <a:noAutofit/>
          </a:bodyPr>
          <a:lstStyle/>
          <a:p>
            <a:pPr>
              <a:spcAft>
                <a:spcPts val="1200"/>
              </a:spcAft>
            </a:pPr>
            <a:r>
              <a:rPr lang="en-US" sz="2400" dirty="0"/>
              <a:t>ADA permits employer—if it chooses—to request supporting </a:t>
            </a:r>
            <a:br>
              <a:rPr lang="en-US" sz="2400" dirty="0"/>
            </a:br>
            <a:r>
              <a:rPr lang="en-US" sz="2400" dirty="0"/>
              <a:t>medical information only if it is not obvious or already known </a:t>
            </a:r>
            <a:br>
              <a:rPr lang="en-US" sz="2400" dirty="0"/>
            </a:br>
            <a:r>
              <a:rPr lang="en-US" sz="2400" dirty="0"/>
              <a:t>that requestor has:</a:t>
            </a:r>
          </a:p>
          <a:p>
            <a:pPr lvl="1"/>
            <a:r>
              <a:rPr lang="en-US" sz="2200" dirty="0">
                <a:latin typeface="Arial Nova" panose="020B0504020202020204" pitchFamily="34" charset="0"/>
              </a:rPr>
              <a:t>disability (physical or mental impairment that substantially limits </a:t>
            </a:r>
            <a:br>
              <a:rPr lang="en-US" sz="2200" dirty="0">
                <a:latin typeface="Arial Nova" panose="020B0504020202020204" pitchFamily="34" charset="0"/>
              </a:rPr>
            </a:br>
            <a:r>
              <a:rPr lang="en-US" sz="2200" dirty="0">
                <a:latin typeface="Arial Nova" panose="020B0504020202020204" pitchFamily="34" charset="0"/>
              </a:rPr>
              <a:t>a major bodily function or other major life activity, or history of one)</a:t>
            </a:r>
          </a:p>
          <a:p>
            <a:pPr lvl="1">
              <a:spcAft>
                <a:spcPts val="1200"/>
              </a:spcAft>
            </a:pPr>
            <a:r>
              <a:rPr lang="en-US" sz="2200" dirty="0">
                <a:latin typeface="Arial Nova" panose="020B0504020202020204" pitchFamily="34" charset="0"/>
              </a:rPr>
              <a:t>current need for accommodation</a:t>
            </a:r>
          </a:p>
          <a:p>
            <a:pPr>
              <a:spcAft>
                <a:spcPts val="1200"/>
              </a:spcAft>
            </a:pPr>
            <a:r>
              <a:rPr lang="en-US" sz="2400" dirty="0"/>
              <a:t>Employer permitted to request supplemental information if initial response unclear or incomplete</a:t>
            </a:r>
          </a:p>
          <a:p>
            <a:pPr marL="0" indent="0">
              <a:spcAft>
                <a:spcPts val="1200"/>
              </a:spcAft>
              <a:buNone/>
            </a:pPr>
            <a:r>
              <a:rPr lang="en-US" sz="2400" dirty="0">
                <a:solidFill>
                  <a:srgbClr val="0070C0"/>
                </a:solidFill>
                <a:hlinkClick r:id="rId3">
                  <a:extLst>
                    <a:ext uri="{A12FA001-AC4F-418D-AE19-62706E023703}">
                      <ahyp:hlinkClr xmlns:ahyp="http://schemas.microsoft.com/office/drawing/2018/hyperlinkcolor" val="tx"/>
                    </a:ext>
                  </a:extLst>
                </a:hlinkClick>
              </a:rPr>
              <a:t>Enforcement Guidance on Reasonable Accommodation and Undue Hardship</a:t>
            </a:r>
            <a:r>
              <a:rPr lang="en-US" sz="2400" dirty="0"/>
              <a:t> (EEOC) Q&amp;A ##5-9</a:t>
            </a:r>
          </a:p>
          <a:p>
            <a:pPr>
              <a:lnSpc>
                <a:spcPct val="90000"/>
              </a:lnSpc>
              <a:spcAft>
                <a:spcPts val="1200"/>
              </a:spcAft>
            </a:pPr>
            <a:endParaRPr lang="en-US" sz="2400" dirty="0"/>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9" name="Picture 8">
            <a:extLst>
              <a:ext uri="{FF2B5EF4-FFF2-40B4-BE49-F238E27FC236}">
                <a16:creationId xmlns:a16="http://schemas.microsoft.com/office/drawing/2014/main" id="{B007A9F9-44F7-167B-E541-AF06CAB40853}"/>
              </a:ext>
              <a:ext uri="{C183D7F6-B498-43B3-948B-1728B52AA6E4}">
                <adec:decorative xmlns:adec="http://schemas.microsoft.com/office/drawing/2017/decorative" val="1"/>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tretch>
            <a:fillRect/>
          </a:stretch>
        </p:blipFill>
        <p:spPr>
          <a:xfrm>
            <a:off x="9978688" y="2012996"/>
            <a:ext cx="1770936" cy="1770936"/>
          </a:xfrm>
          <a:prstGeom prst="rect">
            <a:avLst/>
          </a:prstGeom>
        </p:spPr>
      </p:pic>
    </p:spTree>
    <p:extLst>
      <p:ext uri="{BB962C8B-B14F-4D97-AF65-F5344CB8AC3E}">
        <p14:creationId xmlns:p14="http://schemas.microsoft.com/office/powerpoint/2010/main" val="362372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lang="en-US" dirty="0"/>
              <a:t>Requests for Medical Information:  Key Legal Points (2)</a:t>
            </a:r>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2" y="2012996"/>
            <a:ext cx="11029615" cy="3678303"/>
          </a:xfrm>
        </p:spPr>
        <p:txBody>
          <a:bodyPr>
            <a:noAutofit/>
          </a:bodyPr>
          <a:lstStyle/>
          <a:p>
            <a:pPr marL="0" marR="0" lvl="0" indent="0" algn="l" defTabSz="457200" rtl="0" eaLnBrk="1" fontAlgn="auto" latinLnBrk="0" hangingPunct="1">
              <a:spcBef>
                <a:spcPct val="20000"/>
              </a:spcBef>
              <a:spcAft>
                <a:spcPts val="600"/>
              </a:spcAft>
              <a:buClr>
                <a:srgbClr val="1A3260"/>
              </a:buClr>
              <a:buSzPct val="92000"/>
              <a:buNone/>
              <a:tabLst/>
              <a:defRPr/>
            </a:pPr>
            <a:r>
              <a:rPr kumimoji="0" lang="en-US" sz="2400" i="0" u="none" strike="noStrike" kern="1200" cap="none" spc="0" normalizeH="0" baseline="0" noProof="0" dirty="0">
                <a:ln>
                  <a:noFill/>
                </a:ln>
                <a:solidFill>
                  <a:srgbClr val="1A3260"/>
                </a:solidFill>
                <a:effectLst/>
                <a:uLnTx/>
                <a:uFillTx/>
              </a:rPr>
              <a:t>Employer may ask employee: </a:t>
            </a:r>
          </a:p>
          <a:p>
            <a:pPr lvl="1">
              <a:buClr>
                <a:srgbClr val="1A3260"/>
              </a:buClr>
              <a:defRPr/>
            </a:pPr>
            <a:r>
              <a:rPr kumimoji="0" lang="en-US" sz="2400" i="0" u="none" strike="noStrike" kern="1200" cap="none" spc="0" normalizeH="0" baseline="0" noProof="0" dirty="0">
                <a:ln>
                  <a:noFill/>
                </a:ln>
                <a:solidFill>
                  <a:srgbClr val="1A3260"/>
                </a:solidFill>
                <a:effectLst/>
                <a:uLnTx/>
                <a:uFillTx/>
                <a:latin typeface="Arial Nova" panose="020B0504020202020204" pitchFamily="34" charset="0"/>
              </a:rPr>
              <a:t>to bring information from healthcare provider, or </a:t>
            </a:r>
          </a:p>
          <a:p>
            <a:pPr lvl="1">
              <a:spcAft>
                <a:spcPts val="1200"/>
              </a:spcAft>
              <a:buClr>
                <a:srgbClr val="1A3260"/>
              </a:buClr>
              <a:defRPr/>
            </a:pPr>
            <a:r>
              <a:rPr kumimoji="0" lang="en-US" sz="2400" i="0" u="none" strike="noStrike" kern="1200" cap="none" spc="0" normalizeH="0" baseline="0" noProof="0" dirty="0">
                <a:ln>
                  <a:noFill/>
                </a:ln>
                <a:solidFill>
                  <a:srgbClr val="1A3260"/>
                </a:solidFill>
                <a:effectLst/>
                <a:uLnTx/>
                <a:uFillTx/>
                <a:latin typeface="Arial Nova" panose="020B0504020202020204" pitchFamily="34" charset="0"/>
              </a:rPr>
              <a:t>to sign limited release </a:t>
            </a: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rPr>
              <a:t>allowing </a:t>
            </a:r>
            <a:r>
              <a:rPr kumimoji="0" lang="en-US" sz="2400" b="0" i="1" u="none" strike="noStrike" kern="1200" cap="none" spc="0" normalizeH="0" baseline="0" noProof="0" dirty="0">
                <a:ln>
                  <a:noFill/>
                </a:ln>
                <a:solidFill>
                  <a:srgbClr val="1A3260"/>
                </a:solidFill>
                <a:effectLst/>
                <a:uLnTx/>
                <a:uFillTx/>
                <a:latin typeface="Arial Nova" panose="020B0504020202020204" pitchFamily="34" charset="0"/>
              </a:rPr>
              <a:t>employer </a:t>
            </a: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rPr>
              <a:t>to contact provider</a:t>
            </a:r>
          </a:p>
          <a:p>
            <a:pPr>
              <a:spcAft>
                <a:spcPts val="1200"/>
              </a:spcAft>
              <a:buClr>
                <a:srgbClr val="1A3260"/>
              </a:buClr>
              <a:defRPr/>
            </a:pPr>
            <a:r>
              <a:rPr kumimoji="0" lang="en-US" sz="2400" b="0" i="0" u="none" strike="noStrike" kern="1200" cap="none" spc="0" normalizeH="0" baseline="0" noProof="0" dirty="0">
                <a:ln>
                  <a:noFill/>
                </a:ln>
                <a:solidFill>
                  <a:srgbClr val="1A3260"/>
                </a:solidFill>
                <a:effectLst/>
                <a:uLnTx/>
                <a:uFillTx/>
              </a:rPr>
              <a:t>Explain what information is needed (e.g., type of impairment, </a:t>
            </a:r>
            <a:br>
              <a:rPr kumimoji="0" lang="en-US" sz="2400" b="0" i="0" u="none" strike="noStrike" kern="1200" cap="none" spc="0" normalizeH="0" baseline="0" noProof="0" dirty="0">
                <a:ln>
                  <a:noFill/>
                </a:ln>
                <a:solidFill>
                  <a:srgbClr val="1A3260"/>
                </a:solidFill>
                <a:effectLst/>
                <a:uLnTx/>
                <a:uFillTx/>
              </a:rPr>
            </a:br>
            <a:r>
              <a:rPr kumimoji="0" lang="en-US" sz="2400" b="0" i="0" u="none" strike="noStrike" kern="1200" cap="none" spc="0" normalizeH="0" baseline="0" noProof="0" dirty="0">
                <a:ln>
                  <a:noFill/>
                </a:ln>
                <a:solidFill>
                  <a:srgbClr val="1A3260"/>
                </a:solidFill>
                <a:effectLst/>
                <a:uLnTx/>
                <a:uFillTx/>
              </a:rPr>
              <a:t>limitations, how accommodation would help employee)</a:t>
            </a:r>
          </a:p>
          <a:p>
            <a:pPr>
              <a:spcAft>
                <a:spcPts val="1200"/>
              </a:spcAft>
              <a:buClr>
                <a:srgbClr val="1A3260"/>
              </a:buClr>
              <a:defRPr/>
            </a:pPr>
            <a:r>
              <a:rPr kumimoji="0" lang="en-US" sz="2400" b="0" i="0" u="none" strike="noStrike" kern="1200" cap="none" spc="0" normalizeH="0" baseline="0" noProof="0" dirty="0">
                <a:ln>
                  <a:noFill/>
                </a:ln>
                <a:solidFill>
                  <a:srgbClr val="1A3260"/>
                </a:solidFill>
                <a:effectLst/>
                <a:uLnTx/>
                <a:uFillTx/>
              </a:rPr>
              <a:t>Describe job duties, if relevant, to increase likelihood of getting accurate/complete information</a:t>
            </a:r>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3" name="Picture 2">
            <a:extLst>
              <a:ext uri="{FF2B5EF4-FFF2-40B4-BE49-F238E27FC236}">
                <a16:creationId xmlns:a16="http://schemas.microsoft.com/office/drawing/2014/main" id="{C370B2E4-7413-6AF3-DDC7-206ACEFD4FE2}"/>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9981631" y="2012996"/>
            <a:ext cx="1767993" cy="1774090"/>
          </a:xfrm>
          <a:prstGeom prst="rect">
            <a:avLst/>
          </a:prstGeom>
        </p:spPr>
      </p:pic>
    </p:spTree>
    <p:extLst>
      <p:ext uri="{BB962C8B-B14F-4D97-AF65-F5344CB8AC3E}">
        <p14:creationId xmlns:p14="http://schemas.microsoft.com/office/powerpoint/2010/main" val="610725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normAutofit/>
          </a:bodyPr>
          <a:lstStyle/>
          <a:p>
            <a:r>
              <a:rPr lang="en-US" cap="none" dirty="0"/>
              <a:t>REQUESTS FOR MEDICAL INFORMATION:  TAKE-AWAYS</a:t>
            </a:r>
          </a:p>
        </p:txBody>
      </p:sp>
      <p:sp>
        <p:nvSpPr>
          <p:cNvPr id="10" name="Content Placeholder 9">
            <a:extLst>
              <a:ext uri="{FF2B5EF4-FFF2-40B4-BE49-F238E27FC236}">
                <a16:creationId xmlns:a16="http://schemas.microsoft.com/office/drawing/2014/main" id="{F51CB2F8-D9C8-D378-5DF0-565C954AE53F}"/>
              </a:ext>
            </a:extLst>
          </p:cNvPr>
          <p:cNvSpPr>
            <a:spLocks noGrp="1"/>
          </p:cNvSpPr>
          <p:nvPr>
            <p:ph idx="1"/>
          </p:nvPr>
        </p:nvSpPr>
        <p:spPr>
          <a:xfrm>
            <a:off x="581193" y="2012996"/>
            <a:ext cx="11029615" cy="3678303"/>
          </a:xfrm>
        </p:spPr>
        <p:txBody>
          <a:bodyPr>
            <a:noAutofit/>
          </a:bodyPr>
          <a:lstStyle/>
          <a:p>
            <a:pPr>
              <a:spcAft>
                <a:spcPts val="1200"/>
              </a:spcAft>
              <a:buClr>
                <a:srgbClr val="1A3260"/>
              </a:buClr>
              <a:buSzPct val="95000"/>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As part of the interactive process, explain to employee </a:t>
            </a:r>
            <a:r>
              <a:rPr kumimoji="0" lang="en-US" sz="2400" b="0" i="1"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what</a:t>
            </a: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 </a:t>
            </a:r>
            <a:b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employer is permitted to request under the ADA and </a:t>
            </a:r>
            <a:r>
              <a:rPr kumimoji="0" lang="en-US" sz="2400" b="0" i="1"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why</a:t>
            </a: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 </a:t>
            </a:r>
            <a:b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the information is needed </a:t>
            </a:r>
          </a:p>
          <a:p>
            <a:pPr>
              <a:buClr>
                <a:srgbClr val="1A3260"/>
              </a:buClr>
              <a:buSzPct val="95000"/>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Tailor the information sought to the accommodation request</a:t>
            </a:r>
          </a:p>
          <a:p>
            <a:pPr lvl="1">
              <a:buClr>
                <a:srgbClr val="1A3260"/>
              </a:buClr>
              <a:defRPr/>
            </a:pPr>
            <a:r>
              <a:rPr kumimoji="0" lang="en-US"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Determine what medical information is necessary to provide accommodation</a:t>
            </a:r>
          </a:p>
          <a:p>
            <a:pPr lvl="1">
              <a:spcAft>
                <a:spcPts val="1200"/>
              </a:spcAft>
              <a:buClr>
                <a:srgbClr val="1A3260"/>
              </a:buClr>
              <a:defRPr/>
            </a:pPr>
            <a:r>
              <a:rPr kumimoji="0" lang="en-US"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Don’t ask for entire medical record or for records from unrelated providers</a:t>
            </a:r>
            <a:endParaRPr lang="en-US" sz="2400" dirty="0"/>
          </a:p>
        </p:txBody>
      </p:sp>
      <p:pic>
        <p:nvPicPr>
          <p:cNvPr id="5" name="Picture 4">
            <a:extLst>
              <a:ext uri="{FF2B5EF4-FFF2-40B4-BE49-F238E27FC236}">
                <a16:creationId xmlns:a16="http://schemas.microsoft.com/office/drawing/2014/main" id="{7B0CA64D-C8A9-E9C5-C019-B5DFDD0147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3584" y="2012996"/>
            <a:ext cx="2606040" cy="1737360"/>
          </a:xfrm>
          <a:prstGeom prst="rect">
            <a:avLst/>
          </a:prstGeom>
        </p:spPr>
      </p:pic>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normAutofit lnSpcReduction="1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548918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ccommodation and Compliance webcast Series: What to Do When Performance and Conduct  Factor Into the Accommodation&quot;/&gt;&lt;property id=&quot;20307&quot; value=&quot;736&quot;/&gt;&lt;/object&gt;&lt;object type=&quot;3&quot; unique_id=&quot;10006&quot;&gt;&lt;property id=&quot;20148&quot; value=&quot;5&quot;/&gt;&lt;property id=&quot;20300&quot; value=&quot;Slide 4 - &amp;quot;Discussion Points &amp;quot;&quot;/&gt;&lt;property id=&quot;20307&quot; value=&quot;1274&quot;/&gt;&lt;/object&gt;&lt;object type=&quot;3&quot; unique_id=&quot;10012&quot;&gt;&lt;property id=&quot;20148&quot; value=&quot;5&quot;/&gt;&lt;property id=&quot;20300&quot; value=&quot;Slide 17 - &amp;quot;Situations &amp;amp; Solutions &amp;quot;&quot;/&gt;&lt;property id=&quot;20307&quot; value=&quot;1258&quot;/&gt;&lt;/object&gt;&lt;object type=&quot;3&quot; unique_id=&quot;10089&quot;&gt;&lt;property id=&quot;20148&quot; value=&quot;5&quot;/&gt;&lt;property id=&quot;20300&quot; value=&quot;Slide 2 - &amp;quot;Housekeeping&amp;quot;&quot;/&gt;&lt;property id=&quot;20307&quot; value=&quot;1279&quot;/&gt;&lt;/object&gt;&lt;object type=&quot;3&quot; unique_id=&quot;10090&quot;&gt;&lt;property id=&quot;20148&quot; value=&quot;5&quot;/&gt;&lt;property id=&quot;20300&quot; value=&quot;Slide 3 - &amp;quot;Housekeeping 2&amp;quot;&quot;/&gt;&lt;property id=&quot;20307&quot; value=&quot;1280&quot;/&gt;&lt;/object&gt;&lt;object type=&quot;3&quot; unique_id=&quot;10091&quot;&gt;&lt;property id=&quot;20148&quot; value=&quot;5&quot;/&gt;&lt;property id=&quot;20300&quot; value=&quot;Slide 5 - &amp;quot;Expectations + Fair Standards = Effective Performance&amp;quot;&quot;/&gt;&lt;property id=&quot;20307&quot; value=&quot;1320&quot;/&gt;&lt;/object&gt;&lt;object type=&quot;3&quot; unique_id=&quot;10092&quot;&gt;&lt;property id=&quot;20148&quot; value=&quot;5&quot;/&gt;&lt;property id=&quot;20300&quot; value=&quot;Slide 6 - &amp;quot;The ADA:  Applying Performance and Conduct Standards&amp;quot;&quot;/&gt;&lt;property id=&quot;20307&quot; value=&quot;1325&quot;/&gt;&lt;/object&gt;&lt;object type=&quot;3&quot; unique_id=&quot;10093&quot;&gt;&lt;property id=&quot;20148&quot; value=&quot;5&quot;/&gt;&lt;property id=&quot;20300&quot; value=&quot;Slide 7 - &amp;quot;quantitative and qualitative Standards&amp;quot;&quot;/&gt;&lt;property id=&quot;20307&quot; value=&quot;1293&quot;/&gt;&lt;/object&gt;&lt;object type=&quot;3&quot; unique_id=&quot;10094&quot;&gt;&lt;property id=&quot;20148&quot; value=&quot;5&quot;/&gt;&lt;property id=&quot;20300&quot; value=&quot;Slide 8 - &amp;quot;Conduct Standards&amp;quot;&quot;/&gt;&lt;property id=&quot;20307&quot; value=&quot;1324&quot;/&gt;&lt;/object&gt;&lt;object type=&quot;3&quot; unique_id=&quot;10095&quot;&gt;&lt;property id=&quot;20148&quot; value=&quot;5&quot;/&gt;&lt;property id=&quot;20300&quot; value=&quot;Slide 9 - &amp;quot;job-related and consistent with business Necessity&amp;quot;&quot;/&gt;&lt;property id=&quot;20307&quot; value=&quot;1317&quot;/&gt;&lt;/object&gt;&lt;object type=&quot;3&quot; unique_id=&quot;10096&quot;&gt;&lt;property id=&quot;20148&quot; value=&quot;5&quot;/&gt;&lt;property id=&quot;20300&quot; value=&quot;Slide 10 - &amp;quot;Job-Related and Consistent with Business necessity (2)&amp;quot;&quot;/&gt;&lt;property id=&quot;20307&quot; value=&quot;1318&quot;/&gt;&lt;/object&gt;&lt;object type=&quot;3&quot; unique_id=&quot;10097&quot;&gt;&lt;property id=&quot;20148&quot; value=&quot;5&quot;/&gt;&lt;property id=&quot;20300&quot; value=&quot;Slide 11 - &amp;quot;Inquiries about Performance/Conduct &amp;amp; Disability&amp;quot;&quot;/&gt;&lt;property id=&quot;20307&quot; value=&quot;1322&quot;/&gt;&lt;/object&gt;&lt;object type=&quot;3&quot; unique_id=&quot;10098&quot;&gt;&lt;property id=&quot;20148&quot; value=&quot;5&quot;/&gt;&lt;property id=&quot;20300&quot; value=&quot;Slide 12 - &amp;quot;When Disability is a Factor:  Poor Performance/Misconduct&amp;quot;&quot;/&gt;&lt;property id=&quot;20307&quot; value=&quot;1294&quot;/&gt;&lt;/object&gt;&lt;object type=&quot;3&quot; unique_id=&quot;10099&quot;&gt;&lt;property id=&quot;20148&quot; value=&quot;5&quot;/&gt;&lt;property id=&quot;20300&quot; value=&quot;Slide 13 - &amp;quot;disability-related Information/Documentation&amp;quot;&quot;/&gt;&lt;property id=&quot;20307&quot; value=&quot;1297&quot;/&gt;&lt;/object&gt;&lt;object type=&quot;3&quot; unique_id=&quot;10100&quot;&gt;&lt;property id=&quot;20148&quot; value=&quot;5&quot;/&gt;&lt;property id=&quot;20300&quot; value=&quot;Slide 14 - &amp;quot;Reasonable Accommodation Points&amp;quot;&quot;/&gt;&lt;property id=&quot;20307&quot; value=&quot;1330&quot;/&gt;&lt;/object&gt;&lt;object type=&quot;3&quot; unique_id=&quot;10101&quot;&gt;&lt;property id=&quot;20148&quot; value=&quot;5&quot;/&gt;&lt;property id=&quot;20300&quot; value=&quot;Slide 15 - &amp;quot;Logical Expectation&amp;quot;&quot;/&gt;&lt;property id=&quot;20307&quot; value=&quot;1327&quot;/&gt;&lt;/object&gt;&lt;object type=&quot;3&quot; unique_id=&quot;10102&quot;&gt;&lt;property id=&quot;20148&quot; value=&quot;5&quot;/&gt;&lt;property id=&quot;20300&quot; value=&quot;Slide 16 - &amp;quot;Performance/Conduct  management Algorithm&amp;quot;&quot;/&gt;&lt;property id=&quot;20307&quot; value=&quot;1321&quot;/&gt;&lt;/object&gt;&lt;object type=&quot;3&quot; unique_id=&quot;10103&quot;&gt;&lt;property id=&quot;20148&quot; value=&quot;5&quot;/&gt;&lt;property id=&quot;20300&quot; value=&quot;Slide 18 - &amp;quot;Situation 1:  Addressing Tardiness&amp;quot;&quot;/&gt;&lt;property id=&quot;20307&quot; value=&quot;1302&quot;/&gt;&lt;/object&gt;&lt;object type=&quot;3&quot; unique_id=&quot;10104&quot;&gt;&lt;property id=&quot;20148&quot; value=&quot;5&quot;/&gt;&lt;property id=&quot;20300&quot; value=&quot;Slide 19 - &amp;quot;Solution 1&amp;quot;&quot;/&gt;&lt;property id=&quot;20307&quot; value=&quot;1303&quot;/&gt;&lt;/object&gt;&lt;object type=&quot;3&quot; unique_id=&quot;10105&quot;&gt;&lt;property id=&quot;20148&quot; value=&quot;5&quot;/&gt;&lt;property id=&quot;20300&quot; value=&quot;Slide 20 - &amp;quot;Situation 2: Addressing direct Threat&amp;quot;&quot;/&gt;&lt;property id=&quot;20307&quot; value=&quot;1304&quot;/&gt;&lt;/object&gt;&lt;object type=&quot;3&quot; unique_id=&quot;10106&quot;&gt;&lt;property id=&quot;20148&quot; value=&quot;5&quot;/&gt;&lt;property id=&quot;20300&quot; value=&quot;Slide 21 - &amp;quot;Solution 2&amp;quot;&quot;/&gt;&lt;property id=&quot;20307&quot; value=&quot;1305&quot;/&gt;&lt;/object&gt;&lt;object type=&quot;3&quot; unique_id=&quot;10107&quot;&gt;&lt;property id=&quot;20148&quot; value=&quot;5&quot;/&gt;&lt;property id=&quot;20300&quot; value=&quot;Slide 22 - &amp;quot;Situation 3: Applying an Overtime Requirement&amp;quot;&quot;/&gt;&lt;property id=&quot;20307&quot; value=&quot;1306&quot;/&gt;&lt;/object&gt;&lt;object type=&quot;3&quot; unique_id=&quot;10108&quot;&gt;&lt;property id=&quot;20148&quot; value=&quot;5&quot;/&gt;&lt;property id=&quot;20300&quot; value=&quot;Slide 23 - &amp;quot;Solution 3&amp;quot;&quot;/&gt;&lt;property id=&quot;20307&quot; value=&quot;1307&quot;/&gt;&lt;/object&gt;&lt;object type=&quot;3&quot; unique_id=&quot;10109&quot;&gt;&lt;property id=&quot;20148&quot; value=&quot;5&quot;/&gt;&lt;property id=&quot;20300&quot; value=&quot;Slide 24 - &amp;quot;Situation 4: Managing Productivity&amp;quot;&quot;/&gt;&lt;property id=&quot;20307&quot; value=&quot;1308&quot;/&gt;&lt;/object&gt;&lt;object type=&quot;3&quot; unique_id=&quot;10110&quot;&gt;&lt;property id=&quot;20148&quot; value=&quot;5&quot;/&gt;&lt;property id=&quot;20300&quot; value=&quot;Slide 25 - &amp;quot;Solution 4&amp;quot;&quot;/&gt;&lt;property id=&quot;20307&quot; value=&quot;1309&quot;/&gt;&lt;/object&gt;&lt;object type=&quot;3&quot; unique_id=&quot;10111&quot;&gt;&lt;property id=&quot;20148&quot; value=&quot;5&quot;/&gt;&lt;property id=&quot;20300&quot; value=&quot;Slide 26 - &amp;quot;Situation 5:  Managing telework &amp;amp; Performance Issues&amp;quot;&quot;/&gt;&lt;property id=&quot;20307&quot; value=&quot;1310&quot;/&gt;&lt;/object&gt;&lt;object type=&quot;3&quot; unique_id=&quot;10112&quot;&gt;&lt;property id=&quot;20148&quot; value=&quot;5&quot;/&gt;&lt;property id=&quot;20300&quot; value=&quot;Slide 27 - &amp;quot;Solution 5&amp;quot;&quot;/&gt;&lt;property id=&quot;20307&quot; value=&quot;1311&quot;/&gt;&lt;/object&gt;&lt;object type=&quot;3&quot; unique_id=&quot;10113&quot;&gt;&lt;property id=&quot;20148&quot; value=&quot;5&quot;/&gt;&lt;property id=&quot;20300&quot; value=&quot;Slide 28 - &amp;quot; Situation 6: Managing a Performance Improvement Plan&amp;quot;&quot;/&gt;&lt;property id=&quot;20307&quot; value=&quot;1312&quot;/&gt;&lt;/object&gt;&lt;object type=&quot;3&quot; unique_id=&quot;10114&quot;&gt;&lt;property id=&quot;20148&quot; value=&quot;5&quot;/&gt;&lt;property id=&quot;20300&quot; value=&quot;Slide 29 - &amp;quot;Solution 6&amp;quot;&quot;/&gt;&lt;property id=&quot;20307&quot; value=&quot;1313&quot;/&gt;&lt;/object&gt;&lt;object type=&quot;3&quot; unique_id=&quot;10115&quot;&gt;&lt;property id=&quot;20148&quot; value=&quot;5&quot;/&gt;&lt;property id=&quot;20300&quot; value=&quot;Slide 30 - &amp;quot;Situation 7: Responding to Disability Disclosure&amp;quot;&quot;/&gt;&lt;property id=&quot;20307&quot; value=&quot;1314&quot;/&gt;&lt;/object&gt;&lt;object type=&quot;3&quot; unique_id=&quot;10116&quot;&gt;&lt;property id=&quot;20148&quot; value=&quot;5&quot;/&gt;&lt;property id=&quot;20300&quot; value=&quot;Slide 31 - &amp;quot;Solution 7&amp;quot;&quot;/&gt;&lt;property id=&quot;20307&quot; value=&quot;1315&quot;/&gt;&lt;/object&gt;&lt;object type=&quot;3&quot; unique_id=&quot;10117&quot;&gt;&lt;property id=&quot;20148&quot; value=&quot;5&quot;/&gt;&lt;property id=&quot;20300&quot; value=&quot;Slide 32 - &amp;quot;Questions?&amp;quot;&quot;/&gt;&lt;property id=&quot;20307&quot; value=&quot;1329&quot;/&gt;&lt;/object&gt;&lt;object type=&quot;3&quot; unique_id=&quot;10118&quot;&gt;&lt;property id=&quot;20148&quot; value=&quot;5&quot;/&gt;&lt;property id=&quot;20300&quot; value=&quot;Slide 33 - &amp;quot;AskJAN.org Resources&amp;quot;&quot;/&gt;&lt;property id=&quot;20307&quot; value=&quot;1299&quot;/&gt;&lt;/object&gt;&lt;object type=&quot;3&quot; unique_id=&quot;10119&quot;&gt;&lt;property id=&quot;20148&quot; value=&quot;5&quot;/&gt;&lt;property id=&quot;20300&quot; value=&quot;Slide 34 - &amp;quot;Relevant EEOC Guidance&amp;quot;&quot;/&gt;&lt;property id=&quot;20307&quot; value=&quot;1326&quot;/&gt;&lt;/object&gt;&lt;object type=&quot;3&quot; unique_id=&quot;10120&quot;&gt;&lt;property id=&quot;20148&quot; value=&quot;5&quot;/&gt;&lt;property id=&quot;20300&quot; value=&quot;Slide 35 - &amp;quot;Relevant EEOC Guidance (2)&amp;quot;&quot;/&gt;&lt;property id=&quot;20307&quot; value=&quot;1300&quot;/&gt;&lt;/object&gt;&lt;object type=&quot;3&quot; unique_id=&quot;10121&quot;&gt;&lt;property id=&quot;20148&quot; value=&quot;5&quot;/&gt;&lt;property id=&quot;20300&quot; value=&quot;Slide 36 - &amp;quot;Thank you for attending  “What to Do When Performance and Conduct  Factor Into the Accommodation Equation”&amp;quot;&quot;/&gt;&lt;property id=&quot;20307&quot; value=&quot;1285&quot;/&gt;&lt;/object&gt;&lt;object type=&quot;3&quot; unique_id=&quot;10122&quot;&gt;&lt;property id=&quot;20148&quot; value=&quot;5&quot;/&gt;&lt;property id=&quot;20300&quot; value=&quot;Slide 37 - &amp;quot;How do I claim the HR CEU? Complete the Evaluation&amp;quot;&quot;/&gt;&lt;property id=&quot;20307&quot; value=&quot;1286&quot;/&gt;&lt;/object&gt;&lt;object type=&quot;3&quot; unique_id=&quot;10123&quot;&gt;&lt;property id=&quot;20148&quot; value=&quot;5&quot;/&gt;&lt;property id=&quot;20300&quot; value=&quot;Slide 38 - &amp;quot;Contact JAN for More Information&amp;quot;&quot;/&gt;&lt;property id=&quot;20307&quot; value=&quot;1292&quot;/&gt;&lt;/object&gt;&lt;/object&gt;&lt;object type=&quot;8&quot; unique_id=&quot;10088&quot;&gt;&lt;/object&gt;&lt;/object&gt;&lt;/database&gt;"/>
</p:tagLst>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5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2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3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8910</TotalTime>
  <Words>3781</Words>
  <Application>Microsoft Office PowerPoint</Application>
  <PresentationFormat>Widescreen</PresentationFormat>
  <Paragraphs>376</Paragraphs>
  <Slides>55</Slides>
  <Notes>44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55</vt:i4>
      </vt:variant>
    </vt:vector>
  </HeadingPairs>
  <TitlesOfParts>
    <vt:vector size="66" baseType="lpstr">
      <vt:lpstr>Arial</vt:lpstr>
      <vt:lpstr>Arial Nova</vt:lpstr>
      <vt:lpstr>Calibri</vt:lpstr>
      <vt:lpstr>Gill Sans MT</vt:lpstr>
      <vt:lpstr>Wingdings</vt:lpstr>
      <vt:lpstr>Wingdings 2</vt:lpstr>
      <vt:lpstr>Dividend</vt:lpstr>
      <vt:lpstr>5_Dividend</vt:lpstr>
      <vt:lpstr>2_Dividend</vt:lpstr>
      <vt:lpstr>3_Dividend</vt:lpstr>
      <vt:lpstr>1_Dividend</vt:lpstr>
      <vt:lpstr>Accommodation and Compliance webcast Series: ADA Update 2023 </vt:lpstr>
      <vt:lpstr>Housekeeping</vt:lpstr>
      <vt:lpstr>Housekeeping 2</vt:lpstr>
      <vt:lpstr>Americans with Disabilities Act (ADA) Accommodation Challenges</vt:lpstr>
      <vt:lpstr>REQUESTS FOR MEDICAL INFORMATION</vt:lpstr>
      <vt:lpstr>Requests for Medical Information:  Common Scenarios</vt:lpstr>
      <vt:lpstr>Requests for Medical Information:  Key Legal Points</vt:lpstr>
      <vt:lpstr>Requests for Medical Information:  Key Legal Points (2)</vt:lpstr>
      <vt:lpstr>REQUESTS FOR MEDICAL INFORMATION:  TAKE-AWAYS</vt:lpstr>
      <vt:lpstr>REQUESTS FOR MEDICAL INFORMATION:  take-aways (2)</vt:lpstr>
      <vt:lpstr>Medical Inquiry Resources</vt:lpstr>
      <vt:lpstr>Selection of accommodation</vt:lpstr>
      <vt:lpstr>SELECTION OF ACCOMMODATION:  COMMON SCENARIOS</vt:lpstr>
      <vt:lpstr>Selection of accommodation:  key legal points</vt:lpstr>
      <vt:lpstr>Selection of accommodation:  key legal points (2)</vt:lpstr>
      <vt:lpstr>Selection of accommodation:  key legal points (3)</vt:lpstr>
      <vt:lpstr>Selection of accommodation:  Take-Aways</vt:lpstr>
      <vt:lpstr>Selection of accommodation:  Take-Aways (2)</vt:lpstr>
      <vt:lpstr>100% Healed rules</vt:lpstr>
      <vt:lpstr>Employee requests reserved or  accessible parking spot as accommodation</vt:lpstr>
      <vt:lpstr>Employee requests new supervisor as accommodation</vt:lpstr>
      <vt:lpstr>Modifying workplace policies</vt:lpstr>
      <vt:lpstr>Modifying workplace policies:  Common Scenarios</vt:lpstr>
      <vt:lpstr>Modifying workplace policies:  key legal points</vt:lpstr>
      <vt:lpstr>EXAMPLE:  EXCEPTIONS TO TELEWORK POLICY</vt:lpstr>
      <vt:lpstr>EXAMPLE:  EXCEPTIONS TO TELEWORK POLICY (2)</vt:lpstr>
      <vt:lpstr>EXAMPLE:  EXCEPTIONS TO TELEWORK POLICY (3)</vt:lpstr>
      <vt:lpstr>EXAMPLE:  EXCEPTIONS TO TELEWORK POLICY (4)</vt:lpstr>
      <vt:lpstr>Example:  exceptions to “No animals” policy</vt:lpstr>
      <vt:lpstr>Example:  exceptions to “No animals” policy (2)</vt:lpstr>
      <vt:lpstr>Leave and attendance</vt:lpstr>
      <vt:lpstr>Leave and Attendance:  Common Scenarios</vt:lpstr>
      <vt:lpstr>Leave And Attendance:  Key Legal Points</vt:lpstr>
      <vt:lpstr>Leave and attendance:  key legal points (2)</vt:lpstr>
      <vt:lpstr>Leave and attendance:  take-aways</vt:lpstr>
      <vt:lpstr>Leave and attendance:  take-aways (2)</vt:lpstr>
      <vt:lpstr>ADA Reasonable Accommodation:   Recent Case Law Round-Up</vt:lpstr>
      <vt:lpstr>EEOC v. Wal-Mart Stores, Inc., 38 F.4th 651 (7th Cir. 2022).</vt:lpstr>
      <vt:lpstr>Brigham v. Frontier Airlines, Inc., 57 F.4th 1194 (10th Cir. 2023).</vt:lpstr>
      <vt:lpstr>Norwood v. United Parcel Serv., Inc., 57 F.4th 779  (10th Cir. 2023). </vt:lpstr>
      <vt:lpstr>Swain v. Wormuth, 41 F.4th 892 (7th Cir. 2022).</vt:lpstr>
      <vt:lpstr>LeBlanc v. McDonough, 39 F.4th 1071 (8th Cir. 2022).</vt:lpstr>
      <vt:lpstr>Dansie v. Union Pac. R.R. Co., 42 F.4th 1184 (10th Cir. 2022).</vt:lpstr>
      <vt:lpstr>Pregnant Workers Fairness Act</vt:lpstr>
      <vt:lpstr>Pregnant Workers Fairness Act (2)</vt:lpstr>
      <vt:lpstr>Resources</vt:lpstr>
      <vt:lpstr>EEOC Resources </vt:lpstr>
      <vt:lpstr>EEOC Resources (2)</vt:lpstr>
      <vt:lpstr>AskJAN.org Resources</vt:lpstr>
      <vt:lpstr>AskJAN.org Resources (2)</vt:lpstr>
      <vt:lpstr>AskJAN.org Resources (3)</vt:lpstr>
      <vt:lpstr>Questions?</vt:lpstr>
      <vt:lpstr>Thank you for attending ADA Update 2023:  “PRACTICAL STRATEGIES FOR HANDLING ADA ACCOMMODATION CHALLENGES”</vt:lpstr>
      <vt:lpstr>Complete the Evaluation To claim the HR CEU </vt:lpstr>
      <vt:lpstr>Contact JAN 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Play Video Series: Confidentiality and Medical Information</dc:title>
  <dc:creator>Tracie DeFreitas</dc:creator>
  <cp:lastModifiedBy>Lyssa Rowan</cp:lastModifiedBy>
  <cp:revision>536</cp:revision>
  <dcterms:created xsi:type="dcterms:W3CDTF">2021-11-02T13:00:03Z</dcterms:created>
  <dcterms:modified xsi:type="dcterms:W3CDTF">2023-07-11T13:24:06Z</dcterms:modified>
</cp:coreProperties>
</file>