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 id="2147483660" r:id="rId2"/>
    <p:sldMasterId id="2147483704" r:id="rId3"/>
    <p:sldMasterId id="2147483716" r:id="rId4"/>
  </p:sldMasterIdLst>
  <p:notesMasterIdLst>
    <p:notesMasterId r:id="rId51"/>
  </p:notesMasterIdLst>
  <p:sldIdLst>
    <p:sldId id="256" r:id="rId5"/>
    <p:sldId id="297" r:id="rId6"/>
    <p:sldId id="1167" r:id="rId7"/>
    <p:sldId id="257" r:id="rId8"/>
    <p:sldId id="421" r:id="rId9"/>
    <p:sldId id="1134" r:id="rId10"/>
    <p:sldId id="1168" r:id="rId11"/>
    <p:sldId id="1169" r:id="rId12"/>
    <p:sldId id="1170" r:id="rId13"/>
    <p:sldId id="1171" r:id="rId14"/>
    <p:sldId id="1135" r:id="rId15"/>
    <p:sldId id="1172" r:id="rId16"/>
    <p:sldId id="1173" r:id="rId17"/>
    <p:sldId id="1176" r:id="rId18"/>
    <p:sldId id="1174" r:id="rId19"/>
    <p:sldId id="1205" r:id="rId20"/>
    <p:sldId id="1211" r:id="rId21"/>
    <p:sldId id="1177" r:id="rId22"/>
    <p:sldId id="1178" r:id="rId23"/>
    <p:sldId id="1179" r:id="rId24"/>
    <p:sldId id="1180" r:id="rId25"/>
    <p:sldId id="1181" r:id="rId26"/>
    <p:sldId id="1198" r:id="rId27"/>
    <p:sldId id="1182" r:id="rId28"/>
    <p:sldId id="1183" r:id="rId29"/>
    <p:sldId id="1184" r:id="rId30"/>
    <p:sldId id="1185" r:id="rId31"/>
    <p:sldId id="1187" r:id="rId32"/>
    <p:sldId id="1186" r:id="rId33"/>
    <p:sldId id="1206" r:id="rId34"/>
    <p:sldId id="1193" r:id="rId35"/>
    <p:sldId id="1194" r:id="rId36"/>
    <p:sldId id="1195" r:id="rId37"/>
    <p:sldId id="1196" r:id="rId38"/>
    <p:sldId id="1197" r:id="rId39"/>
    <p:sldId id="1188" r:id="rId40"/>
    <p:sldId id="1136" r:id="rId41"/>
    <p:sldId id="1201" r:id="rId42"/>
    <p:sldId id="1192" r:id="rId43"/>
    <p:sldId id="1210" r:id="rId44"/>
    <p:sldId id="1209" r:id="rId45"/>
    <p:sldId id="1208" r:id="rId46"/>
    <p:sldId id="1133" r:id="rId47"/>
    <p:sldId id="1199" r:id="rId48"/>
    <p:sldId id="299" r:id="rId49"/>
    <p:sldId id="1200" r:id="rId50"/>
  </p:sldIdLst>
  <p:sldSz cx="12192000" cy="6858000"/>
  <p:notesSz cx="6858000" cy="9144000"/>
  <p:custDataLst>
    <p:tags r:id="rId5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0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18" autoAdjust="0"/>
    <p:restoredTop sz="71378" autoAdjust="0"/>
  </p:normalViewPr>
  <p:slideViewPr>
    <p:cSldViewPr snapToGrid="0">
      <p:cViewPr varScale="1">
        <p:scale>
          <a:sx n="81" d="100"/>
          <a:sy n="81" d="100"/>
        </p:scale>
        <p:origin x="1392" y="90"/>
      </p:cViewPr>
      <p:guideLst/>
    </p:cSldViewPr>
  </p:slideViewPr>
  <p:outlineViewPr>
    <p:cViewPr>
      <p:scale>
        <a:sx n="33" d="100"/>
        <a:sy n="33" d="100"/>
      </p:scale>
      <p:origin x="0" y="-22332"/>
    </p:cViewPr>
  </p:outlineViewPr>
  <p:notesTextViewPr>
    <p:cViewPr>
      <p:scale>
        <a:sx n="1" d="1"/>
        <a:sy n="1" d="1"/>
      </p:scale>
      <p:origin x="0" y="0"/>
    </p:cViewPr>
  </p:notesTextViewPr>
  <p:sorterViewPr>
    <p:cViewPr>
      <p:scale>
        <a:sx n="100" d="100"/>
        <a:sy n="100" d="100"/>
      </p:scale>
      <p:origin x="0" y="-10392"/>
    </p:cViewPr>
  </p:sorterViewPr>
  <p:notesViewPr>
    <p:cSldViewPr snapToGrid="0">
      <p:cViewPr varScale="1">
        <p:scale>
          <a:sx n="51" d="100"/>
          <a:sy n="51" d="100"/>
        </p:scale>
        <p:origin x="2694"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gs" Target="tags/tag1.xml"/></Relationships>
</file>

<file path=ppt/diagrams/_rels/data1.xml.rels><?xml version="1.0" encoding="UTF-8" standalone="yes"?>
<Relationships xmlns="http://schemas.openxmlformats.org/package/2006/relationships"><Relationship Id="rId1" Type="http://schemas.openxmlformats.org/officeDocument/2006/relationships/hyperlink" Target="https://askjan.org/Training/JAN-Webcast-Frequently-Asked-Questions.cf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askjan.org/Training/JAN-Webcast-Frequently-Asked-Questions.cf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E41658-748A-416F-B25B-90E4AB62BF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0CF235-2E22-4C7A-8E13-61249CB1D138}">
      <dgm:prSet custT="1"/>
      <dgm:spPr/>
      <dgm:t>
        <a:bodyPr/>
        <a:lstStyle/>
        <a:p>
          <a:r>
            <a:rPr lang="en-US" sz="2400" b="1" dirty="0">
              <a:latin typeface="Arial" panose="020B0604020202020204" pitchFamily="34" charset="0"/>
              <a:cs typeface="Arial" panose="020B0604020202020204" pitchFamily="34" charset="0"/>
            </a:rPr>
            <a:t>Technical Difficulties</a:t>
          </a:r>
        </a:p>
      </dgm:t>
      <dgm:extLst>
        <a:ext uri="{E40237B7-FDA0-4F09-8148-C483321AD2D9}">
          <dgm14:cNvPr xmlns:dgm14="http://schemas.microsoft.com/office/drawing/2010/diagram" id="0" name="" descr="Technical Difficulties&#10;Q&amp;A option at the bottom of the screen&#10;800-526-7234 or 877-781-9403 (TTY) - or Live Chat at AskJAN.org&#10;Frequently Asked Questions (FAQ)&#10;https://AskJAN.org/Training/JAN-Webcast-Frequently-Asked-Questions.cfm"/>
        </a:ext>
      </dgm:extLst>
    </dgm:pt>
    <dgm:pt modelId="{14D84117-4829-415C-9281-99B764E2B6DA}" type="parTrans" cxnId="{3B14F641-B5A3-4AC9-8369-BAE6428CBA10}">
      <dgm:prSet/>
      <dgm:spPr/>
      <dgm:t>
        <a:bodyPr/>
        <a:lstStyle/>
        <a:p>
          <a:endParaRPr lang="en-US"/>
        </a:p>
      </dgm:t>
    </dgm:pt>
    <dgm:pt modelId="{A91D0426-4D62-47DD-9E4A-435D5A57758E}" type="sibTrans" cxnId="{3B14F641-B5A3-4AC9-8369-BAE6428CBA10}">
      <dgm:prSet/>
      <dgm:spPr/>
      <dgm:t>
        <a:bodyPr/>
        <a:lstStyle/>
        <a:p>
          <a:endParaRPr lang="en-US"/>
        </a:p>
      </dgm:t>
    </dgm:pt>
    <dgm:pt modelId="{64E69A92-5BE1-4ADB-AFBD-5CF6A4FC6A6D}">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Q&amp;A option at the bottom of the screen</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Technical Difficulties&#10;"/>
        </a:ext>
      </dgm:extLst>
    </dgm:pt>
    <dgm:pt modelId="{B88D2E92-6254-4C1C-84DD-F126B52DF831}" type="parTrans" cxnId="{72569E5A-E370-4993-AC11-DFC42011F132}">
      <dgm:prSet/>
      <dgm:spPr/>
      <dgm:t>
        <a:bodyPr/>
        <a:lstStyle/>
        <a:p>
          <a:endParaRPr lang="en-US"/>
        </a:p>
      </dgm:t>
    </dgm:pt>
    <dgm:pt modelId="{00BCC3C3-7DFC-4C9F-98A8-31A78ED06A80}" type="sibTrans" cxnId="{72569E5A-E370-4993-AC11-DFC42011F132}">
      <dgm:prSet/>
      <dgm:spPr/>
      <dgm:t>
        <a:bodyPr/>
        <a:lstStyle/>
        <a:p>
          <a:endParaRPr lang="en-US"/>
        </a:p>
      </dgm:t>
    </dgm:pt>
    <dgm:pt modelId="{A0D0EC85-F76E-407A-B930-8719D0CAC1C7}">
      <dgm:prSet custT="1"/>
      <dgm:spPr/>
      <dgm:t>
        <a:bodyPr/>
        <a:lstStyle/>
        <a:p>
          <a:pPr>
            <a:spcAft>
              <a:spcPts val="600"/>
            </a:spcAft>
            <a:buFont typeface="Wingdings" panose="05000000000000000000" pitchFamily="2" charset="2"/>
            <a:buChar char="§"/>
          </a:pPr>
          <a:r>
            <a:rPr lang="en-US" sz="2400" dirty="0">
              <a:solidFill>
                <a:schemeClr val="accent1"/>
              </a:solidFill>
              <a:latin typeface="Arial" panose="020B0604020202020204" pitchFamily="34" charset="0"/>
              <a:cs typeface="Arial" panose="020B0604020202020204" pitchFamily="34" charset="0"/>
            </a:rPr>
            <a:t>800-526-7234 or 877-781-9403 (TTY) OR </a:t>
          </a:r>
          <a:r>
            <a:rPr lang="en-US" sz="2400" b="0" dirty="0">
              <a:solidFill>
                <a:schemeClr val="accent1"/>
              </a:solidFill>
              <a:latin typeface="Arial" panose="020B0604020202020204" pitchFamily="34" charset="0"/>
              <a:cs typeface="Arial" panose="020B0604020202020204" pitchFamily="34" charset="0"/>
            </a:rPr>
            <a:t>Live Chat at AskJAN.org</a:t>
          </a:r>
          <a:endParaRPr lang="en-US" sz="2400" dirty="0">
            <a:solidFill>
              <a:schemeClr val="accent1"/>
            </a:solidFill>
            <a:latin typeface="Arial" panose="020B0604020202020204" pitchFamily="34" charset="0"/>
            <a:cs typeface="Arial" panose="020B0604020202020204" pitchFamily="34" charset="0"/>
          </a:endParaRPr>
        </a:p>
      </dgm:t>
    </dgm:pt>
    <dgm:pt modelId="{8CDCFEF6-4728-45BC-B198-C9136E6007E4}" type="parTrans" cxnId="{B69D316B-8B53-428E-A800-2751D46E320F}">
      <dgm:prSet/>
      <dgm:spPr/>
      <dgm:t>
        <a:bodyPr/>
        <a:lstStyle/>
        <a:p>
          <a:endParaRPr lang="en-US"/>
        </a:p>
      </dgm:t>
    </dgm:pt>
    <dgm:pt modelId="{10C03239-F943-4575-B204-FB2E8DDC6451}" type="sibTrans" cxnId="{B69D316B-8B53-428E-A800-2751D46E320F}">
      <dgm:prSet/>
      <dgm:spPr/>
      <dgm:t>
        <a:bodyPr/>
        <a:lstStyle/>
        <a:p>
          <a:endParaRPr lang="en-US"/>
        </a:p>
      </dgm:t>
    </dgm:pt>
    <dgm:pt modelId="{E991C8F1-370B-4479-84C7-FCFBB9BD21ED}">
      <dgm:prSet custT="1"/>
      <dgm:spPr/>
      <dgm:t>
        <a:bodyPr/>
        <a:lstStyle/>
        <a:p>
          <a:pPr>
            <a:spcAft>
              <a:spcPts val="600"/>
            </a:spcAft>
            <a:buFont typeface="Wingdings" panose="05000000000000000000" pitchFamily="2" charset="2"/>
            <a:buChar char="§"/>
          </a:pPr>
          <a:r>
            <a:rPr lang="en-US" sz="2400" dirty="0">
              <a:solidFill>
                <a:schemeClr val="accent1"/>
              </a:solidFill>
              <a:latin typeface="Arial" panose="020B0604020202020204" pitchFamily="34" charset="0"/>
              <a:cs typeface="Arial" panose="020B0604020202020204" pitchFamily="34" charset="0"/>
            </a:rPr>
            <a:t>Frequently Asked Questions (FAQ)</a:t>
          </a:r>
          <a:br>
            <a:rPr lang="en-US" sz="2400" dirty="0">
              <a:solidFill>
                <a:schemeClr val="accent1"/>
              </a:solidFill>
              <a:latin typeface="Arial" panose="020B0604020202020204" pitchFamily="34" charset="0"/>
              <a:cs typeface="Arial" panose="020B0604020202020204" pitchFamily="34" charset="0"/>
            </a:rPr>
          </a:br>
          <a:r>
            <a:rPr lang="en-US" sz="2200" dirty="0">
              <a:solidFill>
                <a:srgbClr val="4590B8"/>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AskJAN.org/Training/JAN-Webcast-Frequently-Asked-</a:t>
          </a:r>
          <a:r>
            <a:rPr lang="en-US" sz="2200" dirty="0" err="1">
              <a:solidFill>
                <a:srgbClr val="4590B8"/>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Questions.cfm</a:t>
          </a:r>
          <a:endParaRPr lang="en-US" sz="2200" dirty="0">
            <a:solidFill>
              <a:srgbClr val="4590B8"/>
            </a:solidFill>
            <a:latin typeface="Arial" panose="020B0604020202020204" pitchFamily="34" charset="0"/>
            <a:cs typeface="Arial" panose="020B0604020202020204" pitchFamily="34" charset="0"/>
          </a:endParaRPr>
        </a:p>
      </dgm:t>
    </dgm:pt>
    <dgm:pt modelId="{930E5A43-25CF-43D8-9BD7-2AEC449FA1E4}" type="parTrans" cxnId="{9EC85DC8-9BF8-4F62-8653-D01315BFECBE}">
      <dgm:prSet/>
      <dgm:spPr/>
      <dgm:t>
        <a:bodyPr/>
        <a:lstStyle/>
        <a:p>
          <a:endParaRPr lang="en-US"/>
        </a:p>
      </dgm:t>
    </dgm:pt>
    <dgm:pt modelId="{9DA96016-F554-47B4-BF23-62ED0D5A4AEA}" type="sibTrans" cxnId="{9EC85DC8-9BF8-4F62-8653-D01315BFECBE}">
      <dgm:prSet/>
      <dgm:spPr/>
      <dgm:t>
        <a:bodyPr/>
        <a:lstStyle/>
        <a:p>
          <a:endParaRPr lang="en-US"/>
        </a:p>
      </dgm:t>
    </dgm:pt>
    <dgm:pt modelId="{60AB98D6-AF39-48B1-9FDA-980A27825AAB}">
      <dgm:prSet custT="1"/>
      <dgm:spPr/>
      <dgm:t>
        <a:bodyPr/>
        <a:lstStyle/>
        <a:p>
          <a:r>
            <a:rPr lang="en-US" sz="2400" b="1">
              <a:latin typeface="Arial" panose="020B0604020202020204" pitchFamily="34" charset="0"/>
              <a:cs typeface="Arial" panose="020B0604020202020204" pitchFamily="34" charset="0"/>
            </a:rPr>
            <a:t>Questions for Presenters</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Questions for presenters"/>
        </a:ext>
      </dgm:extLst>
    </dgm:pt>
    <dgm:pt modelId="{AC2DDBC1-4497-4D5D-A172-B59FE646D1F0}" type="parTrans" cxnId="{E8685657-AD61-4141-B4AE-9B76FFAE870C}">
      <dgm:prSet/>
      <dgm:spPr/>
      <dgm:t>
        <a:bodyPr/>
        <a:lstStyle/>
        <a:p>
          <a:endParaRPr lang="en-US"/>
        </a:p>
      </dgm:t>
    </dgm:pt>
    <dgm:pt modelId="{BF9621C5-17DE-403B-8434-3F6C6A9D85C1}" type="sibTrans" cxnId="{E8685657-AD61-4141-B4AE-9B76FFAE870C}">
      <dgm:prSet/>
      <dgm:spPr/>
      <dgm:t>
        <a:bodyPr/>
        <a:lstStyle/>
        <a:p>
          <a:endParaRPr lang="en-US"/>
        </a:p>
      </dgm:t>
    </dgm:pt>
    <dgm:pt modelId="{97DDAC5C-016D-475E-981C-FE2556BF9CD0}">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Q&amp;A option at the bottom of the screen</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Q&amp;A option at the bottom of the screen&#10;"/>
        </a:ext>
      </dgm:extLst>
    </dgm:pt>
    <dgm:pt modelId="{E06F4572-7324-4478-B4B8-8AAA7C56E6E3}" type="parTrans" cxnId="{FFE19E8D-FE22-4DF7-9858-1BEC076979D9}">
      <dgm:prSet/>
      <dgm:spPr/>
      <dgm:t>
        <a:bodyPr/>
        <a:lstStyle/>
        <a:p>
          <a:endParaRPr lang="en-US"/>
        </a:p>
      </dgm:t>
    </dgm:pt>
    <dgm:pt modelId="{D4284F25-C145-400F-A894-C1144BD7A212}" type="sibTrans" cxnId="{FFE19E8D-FE22-4DF7-9858-1BEC076979D9}">
      <dgm:prSet/>
      <dgm:spPr/>
      <dgm:t>
        <a:bodyPr/>
        <a:lstStyle/>
        <a:p>
          <a:endParaRPr lang="en-US"/>
        </a:p>
      </dgm:t>
    </dgm:pt>
    <dgm:pt modelId="{32773AEB-9017-42B8-9DBF-E8C601913FBE}" type="pres">
      <dgm:prSet presAssocID="{48E41658-748A-416F-B25B-90E4AB62BFE7}" presName="linear" presStyleCnt="0">
        <dgm:presLayoutVars>
          <dgm:dir/>
          <dgm:animLvl val="lvl"/>
          <dgm:resizeHandles val="exact"/>
        </dgm:presLayoutVars>
      </dgm:prSet>
      <dgm:spPr/>
    </dgm:pt>
    <dgm:pt modelId="{F4A51513-F584-4433-BB57-2565BE02335B}" type="pres">
      <dgm:prSet presAssocID="{EB0CF235-2E22-4C7A-8E13-61249CB1D138}" presName="parentLin" presStyleCnt="0"/>
      <dgm:spPr/>
    </dgm:pt>
    <dgm:pt modelId="{E34029AD-DE74-4F42-BADD-23386EED1BF2}" type="pres">
      <dgm:prSet presAssocID="{EB0CF235-2E22-4C7A-8E13-61249CB1D138}" presName="parentLeftMargin" presStyleLbl="node1" presStyleIdx="0" presStyleCnt="2"/>
      <dgm:spPr/>
    </dgm:pt>
    <dgm:pt modelId="{C33B9B2B-6CAA-4302-BE0D-981D8F0C9B10}" type="pres">
      <dgm:prSet presAssocID="{EB0CF235-2E22-4C7A-8E13-61249CB1D138}" presName="parentText" presStyleLbl="node1" presStyleIdx="0" presStyleCnt="2">
        <dgm:presLayoutVars>
          <dgm:chMax val="0"/>
          <dgm:bulletEnabled val="1"/>
        </dgm:presLayoutVars>
      </dgm:prSet>
      <dgm:spPr/>
    </dgm:pt>
    <dgm:pt modelId="{5A3242D5-FE94-4E3E-9662-9AF9A96828BB}" type="pres">
      <dgm:prSet presAssocID="{EB0CF235-2E22-4C7A-8E13-61249CB1D138}" presName="negativeSpace" presStyleCnt="0"/>
      <dgm:spPr/>
    </dgm:pt>
    <dgm:pt modelId="{C06939AD-943B-41EC-AB1A-4DF5ED39792E}" type="pres">
      <dgm:prSet presAssocID="{EB0CF235-2E22-4C7A-8E13-61249CB1D138}" presName="childText" presStyleLbl="conFgAcc1" presStyleIdx="0" presStyleCnt="2" custLinFactNeighborX="2" custLinFactNeighborY="-4211">
        <dgm:presLayoutVars>
          <dgm:bulletEnabled val="1"/>
        </dgm:presLayoutVars>
      </dgm:prSet>
      <dgm:spPr/>
    </dgm:pt>
    <dgm:pt modelId="{879F7C83-3D78-4D02-8F88-A45DA1A4C6FA}" type="pres">
      <dgm:prSet presAssocID="{A91D0426-4D62-47DD-9E4A-435D5A57758E}" presName="spaceBetweenRectangles" presStyleCnt="0"/>
      <dgm:spPr/>
    </dgm:pt>
    <dgm:pt modelId="{99FB2BE3-DB85-44EE-829E-2EF1B7B01D5A}" type="pres">
      <dgm:prSet presAssocID="{60AB98D6-AF39-48B1-9FDA-980A27825AAB}" presName="parentLin" presStyleCnt="0"/>
      <dgm:spPr/>
    </dgm:pt>
    <dgm:pt modelId="{CDCD3D56-5C4D-4636-A462-F138E142B50E}" type="pres">
      <dgm:prSet presAssocID="{60AB98D6-AF39-48B1-9FDA-980A27825AAB}" presName="parentLeftMargin" presStyleLbl="node1" presStyleIdx="0" presStyleCnt="2"/>
      <dgm:spPr/>
    </dgm:pt>
    <dgm:pt modelId="{BF394396-594D-48B4-88B6-57E0EB5F2607}" type="pres">
      <dgm:prSet presAssocID="{60AB98D6-AF39-48B1-9FDA-980A27825AAB}" presName="parentText" presStyleLbl="node1" presStyleIdx="1" presStyleCnt="2">
        <dgm:presLayoutVars>
          <dgm:chMax val="0"/>
          <dgm:bulletEnabled val="1"/>
        </dgm:presLayoutVars>
      </dgm:prSet>
      <dgm:spPr/>
    </dgm:pt>
    <dgm:pt modelId="{295D66FB-7A91-4C89-B07D-629291149789}" type="pres">
      <dgm:prSet presAssocID="{60AB98D6-AF39-48B1-9FDA-980A27825AAB}" presName="negativeSpace" presStyleCnt="0"/>
      <dgm:spPr/>
    </dgm:pt>
    <dgm:pt modelId="{D395A932-415F-4401-9F15-706E3511CF60}" type="pres">
      <dgm:prSet presAssocID="{60AB98D6-AF39-48B1-9FDA-980A27825AAB}" presName="childText" presStyleLbl="conFgAcc1" presStyleIdx="1" presStyleCnt="2">
        <dgm:presLayoutVars>
          <dgm:bulletEnabled val="1"/>
        </dgm:presLayoutVars>
      </dgm:prSet>
      <dgm:spPr/>
    </dgm:pt>
  </dgm:ptLst>
  <dgm:cxnLst>
    <dgm:cxn modelId="{0C6E4B0E-6CF6-4B5F-98E6-15B1F32094F7}" type="presOf" srcId="{48E41658-748A-416F-B25B-90E4AB62BFE7}" destId="{32773AEB-9017-42B8-9DBF-E8C601913FBE}" srcOrd="0" destOrd="0" presId="urn:microsoft.com/office/officeart/2005/8/layout/list1"/>
    <dgm:cxn modelId="{3899FF21-C1B0-4AA5-A7BD-638E4BC893E2}" type="presOf" srcId="{64E69A92-5BE1-4ADB-AFBD-5CF6A4FC6A6D}" destId="{C06939AD-943B-41EC-AB1A-4DF5ED39792E}" srcOrd="0" destOrd="0" presId="urn:microsoft.com/office/officeart/2005/8/layout/list1"/>
    <dgm:cxn modelId="{3B14F641-B5A3-4AC9-8369-BAE6428CBA10}" srcId="{48E41658-748A-416F-B25B-90E4AB62BFE7}" destId="{EB0CF235-2E22-4C7A-8E13-61249CB1D138}" srcOrd="0" destOrd="0" parTransId="{14D84117-4829-415C-9281-99B764E2B6DA}" sibTransId="{A91D0426-4D62-47DD-9E4A-435D5A57758E}"/>
    <dgm:cxn modelId="{B69D316B-8B53-428E-A800-2751D46E320F}" srcId="{EB0CF235-2E22-4C7A-8E13-61249CB1D138}" destId="{A0D0EC85-F76E-407A-B930-8719D0CAC1C7}" srcOrd="1" destOrd="0" parTransId="{8CDCFEF6-4728-45BC-B198-C9136E6007E4}" sibTransId="{10C03239-F943-4575-B204-FB2E8DDC6451}"/>
    <dgm:cxn modelId="{E310A54D-D998-4E51-BCBE-EF6D04216F6C}" type="presOf" srcId="{60AB98D6-AF39-48B1-9FDA-980A27825AAB}" destId="{CDCD3D56-5C4D-4636-A462-F138E142B50E}" srcOrd="0" destOrd="0" presId="urn:microsoft.com/office/officeart/2005/8/layout/list1"/>
    <dgm:cxn modelId="{52766150-E9FE-4F40-873D-5D1FAE6CD5EC}" type="presOf" srcId="{EB0CF235-2E22-4C7A-8E13-61249CB1D138}" destId="{E34029AD-DE74-4F42-BADD-23386EED1BF2}" srcOrd="0" destOrd="0" presId="urn:microsoft.com/office/officeart/2005/8/layout/list1"/>
    <dgm:cxn modelId="{19D22475-9229-4197-8D9E-44ECF1D0CC40}" type="presOf" srcId="{A0D0EC85-F76E-407A-B930-8719D0CAC1C7}" destId="{C06939AD-943B-41EC-AB1A-4DF5ED39792E}" srcOrd="0" destOrd="1" presId="urn:microsoft.com/office/officeart/2005/8/layout/list1"/>
    <dgm:cxn modelId="{E8685657-AD61-4141-B4AE-9B76FFAE870C}" srcId="{48E41658-748A-416F-B25B-90E4AB62BFE7}" destId="{60AB98D6-AF39-48B1-9FDA-980A27825AAB}" srcOrd="1" destOrd="0" parTransId="{AC2DDBC1-4497-4D5D-A172-B59FE646D1F0}" sibTransId="{BF9621C5-17DE-403B-8434-3F6C6A9D85C1}"/>
    <dgm:cxn modelId="{72569E5A-E370-4993-AC11-DFC42011F132}" srcId="{EB0CF235-2E22-4C7A-8E13-61249CB1D138}" destId="{64E69A92-5BE1-4ADB-AFBD-5CF6A4FC6A6D}" srcOrd="0" destOrd="0" parTransId="{B88D2E92-6254-4C1C-84DD-F126B52DF831}" sibTransId="{00BCC3C3-7DFC-4C9F-98A8-31A78ED06A80}"/>
    <dgm:cxn modelId="{61FBF78A-6653-4FC0-9914-44CE38A898F7}" type="presOf" srcId="{60AB98D6-AF39-48B1-9FDA-980A27825AAB}" destId="{BF394396-594D-48B4-88B6-57E0EB5F2607}" srcOrd="1" destOrd="0" presId="urn:microsoft.com/office/officeart/2005/8/layout/list1"/>
    <dgm:cxn modelId="{FFE19E8D-FE22-4DF7-9858-1BEC076979D9}" srcId="{60AB98D6-AF39-48B1-9FDA-980A27825AAB}" destId="{97DDAC5C-016D-475E-981C-FE2556BF9CD0}" srcOrd="0" destOrd="0" parTransId="{E06F4572-7324-4478-B4B8-8AAA7C56E6E3}" sibTransId="{D4284F25-C145-400F-A894-C1144BD7A212}"/>
    <dgm:cxn modelId="{9EC85DC8-9BF8-4F62-8653-D01315BFECBE}" srcId="{EB0CF235-2E22-4C7A-8E13-61249CB1D138}" destId="{E991C8F1-370B-4479-84C7-FCFBB9BD21ED}" srcOrd="2" destOrd="0" parTransId="{930E5A43-25CF-43D8-9BD7-2AEC449FA1E4}" sibTransId="{9DA96016-F554-47B4-BF23-62ED0D5A4AEA}"/>
    <dgm:cxn modelId="{34E7D1E7-3CAE-4F41-A82E-61C29DCD0101}" type="presOf" srcId="{E991C8F1-370B-4479-84C7-FCFBB9BD21ED}" destId="{C06939AD-943B-41EC-AB1A-4DF5ED39792E}" srcOrd="0" destOrd="2" presId="urn:microsoft.com/office/officeart/2005/8/layout/list1"/>
    <dgm:cxn modelId="{A36CE6F5-13C4-4116-ACA6-DB50C6093A7E}" type="presOf" srcId="{97DDAC5C-016D-475E-981C-FE2556BF9CD0}" destId="{D395A932-415F-4401-9F15-706E3511CF60}" srcOrd="0" destOrd="0" presId="urn:microsoft.com/office/officeart/2005/8/layout/list1"/>
    <dgm:cxn modelId="{EA2545FD-024A-4FFF-A43F-D284269E825E}" type="presOf" srcId="{EB0CF235-2E22-4C7A-8E13-61249CB1D138}" destId="{C33B9B2B-6CAA-4302-BE0D-981D8F0C9B10}" srcOrd="1" destOrd="0" presId="urn:microsoft.com/office/officeart/2005/8/layout/list1"/>
    <dgm:cxn modelId="{8876236E-737F-44FD-AACE-2890D7953DC1}" type="presParOf" srcId="{32773AEB-9017-42B8-9DBF-E8C601913FBE}" destId="{F4A51513-F584-4433-BB57-2565BE02335B}" srcOrd="0" destOrd="0" presId="urn:microsoft.com/office/officeart/2005/8/layout/list1"/>
    <dgm:cxn modelId="{57AE4D45-D8C0-4C19-9162-80DD3E723B09}" type="presParOf" srcId="{F4A51513-F584-4433-BB57-2565BE02335B}" destId="{E34029AD-DE74-4F42-BADD-23386EED1BF2}" srcOrd="0" destOrd="0" presId="urn:microsoft.com/office/officeart/2005/8/layout/list1"/>
    <dgm:cxn modelId="{244BE653-DA27-463C-A5DE-64BAD0928735}" type="presParOf" srcId="{F4A51513-F584-4433-BB57-2565BE02335B}" destId="{C33B9B2B-6CAA-4302-BE0D-981D8F0C9B10}" srcOrd="1" destOrd="0" presId="urn:microsoft.com/office/officeart/2005/8/layout/list1"/>
    <dgm:cxn modelId="{94D298CD-9991-4FB9-95CE-87261D7B2FD5}" type="presParOf" srcId="{32773AEB-9017-42B8-9DBF-E8C601913FBE}" destId="{5A3242D5-FE94-4E3E-9662-9AF9A96828BB}" srcOrd="1" destOrd="0" presId="urn:microsoft.com/office/officeart/2005/8/layout/list1"/>
    <dgm:cxn modelId="{7419E9B7-6826-4710-A125-56D32DDC46D2}" type="presParOf" srcId="{32773AEB-9017-42B8-9DBF-E8C601913FBE}" destId="{C06939AD-943B-41EC-AB1A-4DF5ED39792E}" srcOrd="2" destOrd="0" presId="urn:microsoft.com/office/officeart/2005/8/layout/list1"/>
    <dgm:cxn modelId="{3D309A02-D271-4395-8B0C-B9347886670E}" type="presParOf" srcId="{32773AEB-9017-42B8-9DBF-E8C601913FBE}" destId="{879F7C83-3D78-4D02-8F88-A45DA1A4C6FA}" srcOrd="3" destOrd="0" presId="urn:microsoft.com/office/officeart/2005/8/layout/list1"/>
    <dgm:cxn modelId="{DA6877F3-7C12-4A27-8B77-BDADAB3AAEDE}" type="presParOf" srcId="{32773AEB-9017-42B8-9DBF-E8C601913FBE}" destId="{99FB2BE3-DB85-44EE-829E-2EF1B7B01D5A}" srcOrd="4" destOrd="0" presId="urn:microsoft.com/office/officeart/2005/8/layout/list1"/>
    <dgm:cxn modelId="{038AA087-1A67-4C50-9E2B-D0AB15F64116}" type="presParOf" srcId="{99FB2BE3-DB85-44EE-829E-2EF1B7B01D5A}" destId="{CDCD3D56-5C4D-4636-A462-F138E142B50E}" srcOrd="0" destOrd="0" presId="urn:microsoft.com/office/officeart/2005/8/layout/list1"/>
    <dgm:cxn modelId="{D9B17644-2F7E-4693-BAB4-84D4A56BA3D3}" type="presParOf" srcId="{99FB2BE3-DB85-44EE-829E-2EF1B7B01D5A}" destId="{BF394396-594D-48B4-88B6-57E0EB5F2607}" srcOrd="1" destOrd="0" presId="urn:microsoft.com/office/officeart/2005/8/layout/list1"/>
    <dgm:cxn modelId="{A20B9AFA-5BA5-4793-8950-505FD6832BF9}" type="presParOf" srcId="{32773AEB-9017-42B8-9DBF-E8C601913FBE}" destId="{295D66FB-7A91-4C89-B07D-629291149789}" srcOrd="5" destOrd="0" presId="urn:microsoft.com/office/officeart/2005/8/layout/list1"/>
    <dgm:cxn modelId="{888CD5F0-9C2F-4410-80ED-1FF3828C3172}" type="presParOf" srcId="{32773AEB-9017-42B8-9DBF-E8C601913FBE}" destId="{D395A932-415F-4401-9F15-706E3511CF6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E41658-748A-416F-B25B-90E4AB62BF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0CF235-2E22-4C7A-8E13-61249CB1D138}">
      <dgm:prSet custT="1"/>
      <dgm:spPr/>
      <dgm:t>
        <a:bodyPr/>
        <a:lstStyle/>
        <a:p>
          <a:r>
            <a:rPr lang="en-US" sz="2400" b="1">
              <a:latin typeface="Arial" panose="020B0604020202020204" pitchFamily="34" charset="0"/>
              <a:cs typeface="Arial" panose="020B0604020202020204" pitchFamily="34" charset="0"/>
            </a:rPr>
            <a:t>PPT Slides</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PPT Slides"/>
        </a:ext>
      </dgm:extLst>
    </dgm:pt>
    <dgm:pt modelId="{14D84117-4829-415C-9281-99B764E2B6DA}" type="parTrans" cxnId="{3B14F641-B5A3-4AC9-8369-BAE6428CBA10}">
      <dgm:prSet/>
      <dgm:spPr/>
      <dgm:t>
        <a:bodyPr/>
        <a:lstStyle/>
        <a:p>
          <a:endParaRPr lang="en-US"/>
        </a:p>
      </dgm:t>
    </dgm:pt>
    <dgm:pt modelId="{A91D0426-4D62-47DD-9E4A-435D5A57758E}" type="sibTrans" cxnId="{3B14F641-B5A3-4AC9-8369-BAE6428CBA10}">
      <dgm:prSet/>
      <dgm:spPr/>
      <dgm:t>
        <a:bodyPr/>
        <a:lstStyle/>
        <a:p>
          <a:endParaRPr lang="en-US"/>
        </a:p>
      </dgm:t>
    </dgm:pt>
    <dgm:pt modelId="{64E69A92-5BE1-4ADB-AFBD-5CF6A4FC6A6D}">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Click the link included in the webcast login email you received, see the link in the chat, or go to this webcast event from the Training page at </a:t>
          </a:r>
          <a:r>
            <a:rPr lang="en-US" sz="2400" b="0" dirty="0">
              <a:solidFill>
                <a:srgbClr val="4590B8"/>
              </a:solidFill>
              <a:latin typeface="Arial" panose="020B0604020202020204" pitchFamily="34" charset="0"/>
              <a:cs typeface="Arial" panose="020B0604020202020204" pitchFamily="34" charset="0"/>
            </a:rPr>
            <a:t>AskJAN.org</a:t>
          </a:r>
          <a:endParaRPr lang="en-US" sz="2400" dirty="0">
            <a:solidFill>
              <a:srgbClr val="4590B8"/>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Click the link included in the webcast login email you received&#10;"/>
        </a:ext>
      </dgm:extLst>
    </dgm:pt>
    <dgm:pt modelId="{B88D2E92-6254-4C1C-84DD-F126B52DF831}" type="parTrans" cxnId="{72569E5A-E370-4993-AC11-DFC42011F132}">
      <dgm:prSet/>
      <dgm:spPr/>
      <dgm:t>
        <a:bodyPr/>
        <a:lstStyle/>
        <a:p>
          <a:endParaRPr lang="en-US"/>
        </a:p>
      </dgm:t>
    </dgm:pt>
    <dgm:pt modelId="{00BCC3C3-7DFC-4C9F-98A8-31A78ED06A80}" type="sibTrans" cxnId="{72569E5A-E370-4993-AC11-DFC42011F132}">
      <dgm:prSet/>
      <dgm:spPr/>
      <dgm:t>
        <a:bodyPr/>
        <a:lstStyle/>
        <a:p>
          <a:endParaRPr lang="en-US"/>
        </a:p>
      </dgm:t>
    </dgm:pt>
    <dgm:pt modelId="{60AB98D6-AF39-48B1-9FDA-980A27825AAB}">
      <dgm:prSet custT="1"/>
      <dgm:spPr/>
      <dgm:t>
        <a:bodyPr/>
        <a:lstStyle/>
        <a:p>
          <a:r>
            <a:rPr lang="en-US" sz="2400" b="1">
              <a:latin typeface="Arial" panose="020B0604020202020204" pitchFamily="34" charset="0"/>
              <a:cs typeface="Arial" panose="020B0604020202020204" pitchFamily="34" charset="0"/>
            </a:rPr>
            <a:t>Captioning</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Captioning"/>
        </a:ext>
      </dgm:extLst>
    </dgm:pt>
    <dgm:pt modelId="{AC2DDBC1-4497-4D5D-A172-B59FE646D1F0}" type="parTrans" cxnId="{E8685657-AD61-4141-B4AE-9B76FFAE870C}">
      <dgm:prSet/>
      <dgm:spPr/>
      <dgm:t>
        <a:bodyPr/>
        <a:lstStyle/>
        <a:p>
          <a:endParaRPr lang="en-US"/>
        </a:p>
      </dgm:t>
    </dgm:pt>
    <dgm:pt modelId="{BF9621C5-17DE-403B-8434-3F6C6A9D85C1}" type="sibTrans" cxnId="{E8685657-AD61-4141-B4AE-9B76FFAE870C}">
      <dgm:prSet/>
      <dgm:spPr/>
      <dgm:t>
        <a:bodyPr/>
        <a:lstStyle/>
        <a:p>
          <a:endParaRPr lang="en-US"/>
        </a:p>
      </dgm:t>
    </dgm:pt>
    <dgm:pt modelId="{97DDAC5C-016D-475E-981C-FE2556BF9CD0}">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Use the closed caption (CC) option or captioning link in the chat</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Use the closed caption (CC) option or StreamText link shared in the webcast chat&#10;Transcript will be available with webcast archive&#10;"/>
        </a:ext>
      </dgm:extLst>
    </dgm:pt>
    <dgm:pt modelId="{E06F4572-7324-4478-B4B8-8AAA7C56E6E3}" type="parTrans" cxnId="{FFE19E8D-FE22-4DF7-9858-1BEC076979D9}">
      <dgm:prSet/>
      <dgm:spPr/>
      <dgm:t>
        <a:bodyPr/>
        <a:lstStyle/>
        <a:p>
          <a:endParaRPr lang="en-US"/>
        </a:p>
      </dgm:t>
    </dgm:pt>
    <dgm:pt modelId="{D4284F25-C145-400F-A894-C1144BD7A212}" type="sibTrans" cxnId="{FFE19E8D-FE22-4DF7-9858-1BEC076979D9}">
      <dgm:prSet/>
      <dgm:spPr/>
      <dgm:t>
        <a:bodyPr/>
        <a:lstStyle/>
        <a:p>
          <a:endParaRPr lang="en-US"/>
        </a:p>
      </dgm:t>
    </dgm:pt>
    <dgm:pt modelId="{32773AEB-9017-42B8-9DBF-E8C601913FBE}" type="pres">
      <dgm:prSet presAssocID="{48E41658-748A-416F-B25B-90E4AB62BFE7}" presName="linear" presStyleCnt="0">
        <dgm:presLayoutVars>
          <dgm:dir/>
          <dgm:animLvl val="lvl"/>
          <dgm:resizeHandles val="exact"/>
        </dgm:presLayoutVars>
      </dgm:prSet>
      <dgm:spPr/>
    </dgm:pt>
    <dgm:pt modelId="{F4A51513-F584-4433-BB57-2565BE02335B}" type="pres">
      <dgm:prSet presAssocID="{EB0CF235-2E22-4C7A-8E13-61249CB1D138}" presName="parentLin" presStyleCnt="0"/>
      <dgm:spPr/>
    </dgm:pt>
    <dgm:pt modelId="{E34029AD-DE74-4F42-BADD-23386EED1BF2}" type="pres">
      <dgm:prSet presAssocID="{EB0CF235-2E22-4C7A-8E13-61249CB1D138}" presName="parentLeftMargin" presStyleLbl="node1" presStyleIdx="0" presStyleCnt="2"/>
      <dgm:spPr/>
    </dgm:pt>
    <dgm:pt modelId="{C33B9B2B-6CAA-4302-BE0D-981D8F0C9B10}" type="pres">
      <dgm:prSet presAssocID="{EB0CF235-2E22-4C7A-8E13-61249CB1D138}" presName="parentText" presStyleLbl="node1" presStyleIdx="0" presStyleCnt="2">
        <dgm:presLayoutVars>
          <dgm:chMax val="0"/>
          <dgm:bulletEnabled val="1"/>
        </dgm:presLayoutVars>
      </dgm:prSet>
      <dgm:spPr/>
    </dgm:pt>
    <dgm:pt modelId="{5A3242D5-FE94-4E3E-9662-9AF9A96828BB}" type="pres">
      <dgm:prSet presAssocID="{EB0CF235-2E22-4C7A-8E13-61249CB1D138}" presName="negativeSpace" presStyleCnt="0"/>
      <dgm:spPr/>
    </dgm:pt>
    <dgm:pt modelId="{C06939AD-943B-41EC-AB1A-4DF5ED39792E}" type="pres">
      <dgm:prSet presAssocID="{EB0CF235-2E22-4C7A-8E13-61249CB1D138}" presName="childText" presStyleLbl="conFgAcc1" presStyleIdx="0" presStyleCnt="2" custLinFactNeighborX="2" custLinFactNeighborY="-4211">
        <dgm:presLayoutVars>
          <dgm:bulletEnabled val="1"/>
        </dgm:presLayoutVars>
      </dgm:prSet>
      <dgm:spPr/>
    </dgm:pt>
    <dgm:pt modelId="{879F7C83-3D78-4D02-8F88-A45DA1A4C6FA}" type="pres">
      <dgm:prSet presAssocID="{A91D0426-4D62-47DD-9E4A-435D5A57758E}" presName="spaceBetweenRectangles" presStyleCnt="0"/>
      <dgm:spPr/>
    </dgm:pt>
    <dgm:pt modelId="{99FB2BE3-DB85-44EE-829E-2EF1B7B01D5A}" type="pres">
      <dgm:prSet presAssocID="{60AB98D6-AF39-48B1-9FDA-980A27825AAB}" presName="parentLin" presStyleCnt="0"/>
      <dgm:spPr/>
    </dgm:pt>
    <dgm:pt modelId="{CDCD3D56-5C4D-4636-A462-F138E142B50E}" type="pres">
      <dgm:prSet presAssocID="{60AB98D6-AF39-48B1-9FDA-980A27825AAB}" presName="parentLeftMargin" presStyleLbl="node1" presStyleIdx="0" presStyleCnt="2"/>
      <dgm:spPr/>
    </dgm:pt>
    <dgm:pt modelId="{BF394396-594D-48B4-88B6-57E0EB5F2607}" type="pres">
      <dgm:prSet presAssocID="{60AB98D6-AF39-48B1-9FDA-980A27825AAB}" presName="parentText" presStyleLbl="node1" presStyleIdx="1" presStyleCnt="2">
        <dgm:presLayoutVars>
          <dgm:chMax val="0"/>
          <dgm:bulletEnabled val="1"/>
        </dgm:presLayoutVars>
      </dgm:prSet>
      <dgm:spPr/>
    </dgm:pt>
    <dgm:pt modelId="{295D66FB-7A91-4C89-B07D-629291149789}" type="pres">
      <dgm:prSet presAssocID="{60AB98D6-AF39-48B1-9FDA-980A27825AAB}" presName="negativeSpace" presStyleCnt="0"/>
      <dgm:spPr/>
    </dgm:pt>
    <dgm:pt modelId="{D395A932-415F-4401-9F15-706E3511CF60}" type="pres">
      <dgm:prSet presAssocID="{60AB98D6-AF39-48B1-9FDA-980A27825AAB}" presName="childText" presStyleLbl="conFgAcc1" presStyleIdx="1" presStyleCnt="2">
        <dgm:presLayoutVars>
          <dgm:bulletEnabled val="1"/>
        </dgm:presLayoutVars>
      </dgm:prSet>
      <dgm:spPr/>
    </dgm:pt>
  </dgm:ptLst>
  <dgm:cxnLst>
    <dgm:cxn modelId="{0C6E4B0E-6CF6-4B5F-98E6-15B1F32094F7}" type="presOf" srcId="{48E41658-748A-416F-B25B-90E4AB62BFE7}" destId="{32773AEB-9017-42B8-9DBF-E8C601913FBE}" srcOrd="0" destOrd="0" presId="urn:microsoft.com/office/officeart/2005/8/layout/list1"/>
    <dgm:cxn modelId="{3899FF21-C1B0-4AA5-A7BD-638E4BC893E2}" type="presOf" srcId="{64E69A92-5BE1-4ADB-AFBD-5CF6A4FC6A6D}" destId="{C06939AD-943B-41EC-AB1A-4DF5ED39792E}" srcOrd="0" destOrd="0" presId="urn:microsoft.com/office/officeart/2005/8/layout/list1"/>
    <dgm:cxn modelId="{3B14F641-B5A3-4AC9-8369-BAE6428CBA10}" srcId="{48E41658-748A-416F-B25B-90E4AB62BFE7}" destId="{EB0CF235-2E22-4C7A-8E13-61249CB1D138}" srcOrd="0" destOrd="0" parTransId="{14D84117-4829-415C-9281-99B764E2B6DA}" sibTransId="{A91D0426-4D62-47DD-9E4A-435D5A57758E}"/>
    <dgm:cxn modelId="{E310A54D-D998-4E51-BCBE-EF6D04216F6C}" type="presOf" srcId="{60AB98D6-AF39-48B1-9FDA-980A27825AAB}" destId="{CDCD3D56-5C4D-4636-A462-F138E142B50E}" srcOrd="0" destOrd="0" presId="urn:microsoft.com/office/officeart/2005/8/layout/list1"/>
    <dgm:cxn modelId="{52766150-E9FE-4F40-873D-5D1FAE6CD5EC}" type="presOf" srcId="{EB0CF235-2E22-4C7A-8E13-61249CB1D138}" destId="{E34029AD-DE74-4F42-BADD-23386EED1BF2}" srcOrd="0" destOrd="0" presId="urn:microsoft.com/office/officeart/2005/8/layout/list1"/>
    <dgm:cxn modelId="{E8685657-AD61-4141-B4AE-9B76FFAE870C}" srcId="{48E41658-748A-416F-B25B-90E4AB62BFE7}" destId="{60AB98D6-AF39-48B1-9FDA-980A27825AAB}" srcOrd="1" destOrd="0" parTransId="{AC2DDBC1-4497-4D5D-A172-B59FE646D1F0}" sibTransId="{BF9621C5-17DE-403B-8434-3F6C6A9D85C1}"/>
    <dgm:cxn modelId="{72569E5A-E370-4993-AC11-DFC42011F132}" srcId="{EB0CF235-2E22-4C7A-8E13-61249CB1D138}" destId="{64E69A92-5BE1-4ADB-AFBD-5CF6A4FC6A6D}" srcOrd="0" destOrd="0" parTransId="{B88D2E92-6254-4C1C-84DD-F126B52DF831}" sibTransId="{00BCC3C3-7DFC-4C9F-98A8-31A78ED06A80}"/>
    <dgm:cxn modelId="{61FBF78A-6653-4FC0-9914-44CE38A898F7}" type="presOf" srcId="{60AB98D6-AF39-48B1-9FDA-980A27825AAB}" destId="{BF394396-594D-48B4-88B6-57E0EB5F2607}" srcOrd="1" destOrd="0" presId="urn:microsoft.com/office/officeart/2005/8/layout/list1"/>
    <dgm:cxn modelId="{FFE19E8D-FE22-4DF7-9858-1BEC076979D9}" srcId="{60AB98D6-AF39-48B1-9FDA-980A27825AAB}" destId="{97DDAC5C-016D-475E-981C-FE2556BF9CD0}" srcOrd="0" destOrd="0" parTransId="{E06F4572-7324-4478-B4B8-8AAA7C56E6E3}" sibTransId="{D4284F25-C145-400F-A894-C1144BD7A212}"/>
    <dgm:cxn modelId="{A36CE6F5-13C4-4116-ACA6-DB50C6093A7E}" type="presOf" srcId="{97DDAC5C-016D-475E-981C-FE2556BF9CD0}" destId="{D395A932-415F-4401-9F15-706E3511CF60}" srcOrd="0" destOrd="0" presId="urn:microsoft.com/office/officeart/2005/8/layout/list1"/>
    <dgm:cxn modelId="{EA2545FD-024A-4FFF-A43F-D284269E825E}" type="presOf" srcId="{EB0CF235-2E22-4C7A-8E13-61249CB1D138}" destId="{C33B9B2B-6CAA-4302-BE0D-981D8F0C9B10}" srcOrd="1" destOrd="0" presId="urn:microsoft.com/office/officeart/2005/8/layout/list1"/>
    <dgm:cxn modelId="{8876236E-737F-44FD-AACE-2890D7953DC1}" type="presParOf" srcId="{32773AEB-9017-42B8-9DBF-E8C601913FBE}" destId="{F4A51513-F584-4433-BB57-2565BE02335B}" srcOrd="0" destOrd="0" presId="urn:microsoft.com/office/officeart/2005/8/layout/list1"/>
    <dgm:cxn modelId="{57AE4D45-D8C0-4C19-9162-80DD3E723B09}" type="presParOf" srcId="{F4A51513-F584-4433-BB57-2565BE02335B}" destId="{E34029AD-DE74-4F42-BADD-23386EED1BF2}" srcOrd="0" destOrd="0" presId="urn:microsoft.com/office/officeart/2005/8/layout/list1"/>
    <dgm:cxn modelId="{244BE653-DA27-463C-A5DE-64BAD0928735}" type="presParOf" srcId="{F4A51513-F584-4433-BB57-2565BE02335B}" destId="{C33B9B2B-6CAA-4302-BE0D-981D8F0C9B10}" srcOrd="1" destOrd="0" presId="urn:microsoft.com/office/officeart/2005/8/layout/list1"/>
    <dgm:cxn modelId="{94D298CD-9991-4FB9-95CE-87261D7B2FD5}" type="presParOf" srcId="{32773AEB-9017-42B8-9DBF-E8C601913FBE}" destId="{5A3242D5-FE94-4E3E-9662-9AF9A96828BB}" srcOrd="1" destOrd="0" presId="urn:microsoft.com/office/officeart/2005/8/layout/list1"/>
    <dgm:cxn modelId="{7419E9B7-6826-4710-A125-56D32DDC46D2}" type="presParOf" srcId="{32773AEB-9017-42B8-9DBF-E8C601913FBE}" destId="{C06939AD-943B-41EC-AB1A-4DF5ED39792E}" srcOrd="2" destOrd="0" presId="urn:microsoft.com/office/officeart/2005/8/layout/list1"/>
    <dgm:cxn modelId="{3D309A02-D271-4395-8B0C-B9347886670E}" type="presParOf" srcId="{32773AEB-9017-42B8-9DBF-E8C601913FBE}" destId="{879F7C83-3D78-4D02-8F88-A45DA1A4C6FA}" srcOrd="3" destOrd="0" presId="urn:microsoft.com/office/officeart/2005/8/layout/list1"/>
    <dgm:cxn modelId="{DA6877F3-7C12-4A27-8B77-BDADAB3AAEDE}" type="presParOf" srcId="{32773AEB-9017-42B8-9DBF-E8C601913FBE}" destId="{99FB2BE3-DB85-44EE-829E-2EF1B7B01D5A}" srcOrd="4" destOrd="0" presId="urn:microsoft.com/office/officeart/2005/8/layout/list1"/>
    <dgm:cxn modelId="{038AA087-1A67-4C50-9E2B-D0AB15F64116}" type="presParOf" srcId="{99FB2BE3-DB85-44EE-829E-2EF1B7B01D5A}" destId="{CDCD3D56-5C4D-4636-A462-F138E142B50E}" srcOrd="0" destOrd="0" presId="urn:microsoft.com/office/officeart/2005/8/layout/list1"/>
    <dgm:cxn modelId="{D9B17644-2F7E-4693-BAB4-84D4A56BA3D3}" type="presParOf" srcId="{99FB2BE3-DB85-44EE-829E-2EF1B7B01D5A}" destId="{BF394396-594D-48B4-88B6-57E0EB5F2607}" srcOrd="1" destOrd="0" presId="urn:microsoft.com/office/officeart/2005/8/layout/list1"/>
    <dgm:cxn modelId="{A20B9AFA-5BA5-4793-8950-505FD6832BF9}" type="presParOf" srcId="{32773AEB-9017-42B8-9DBF-E8C601913FBE}" destId="{295D66FB-7A91-4C89-B07D-629291149789}" srcOrd="5" destOrd="0" presId="urn:microsoft.com/office/officeart/2005/8/layout/list1"/>
    <dgm:cxn modelId="{888CD5F0-9C2F-4410-80ED-1FF3828C3172}" type="presParOf" srcId="{32773AEB-9017-42B8-9DBF-E8C601913FBE}" destId="{D395A932-415F-4401-9F15-706E3511CF6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B7B5C9-E85B-4562-B0C3-16DA6BBF8EE6}"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8ACAB785-AC2A-4D2E-B9DF-3407BCD9C035}">
      <dgm:prSet custT="1"/>
      <dgm:spPr/>
      <dgm:t>
        <a:bodyPr/>
        <a:lstStyle/>
        <a:p>
          <a:r>
            <a:rPr lang="en-US" sz="2800">
              <a:latin typeface="Arial" panose="020B0604020202020204" pitchFamily="34" charset="0"/>
              <a:cs typeface="Arial" panose="020B0604020202020204" pitchFamily="34" charset="0"/>
            </a:rPr>
            <a:t>Visit</a:t>
          </a:r>
          <a:endParaRPr lang="en-US" sz="2800" dirty="0">
            <a:latin typeface="Arial" panose="020B0604020202020204" pitchFamily="34" charset="0"/>
            <a:cs typeface="Arial" panose="020B0604020202020204" pitchFamily="34" charset="0"/>
          </a:endParaRPr>
        </a:p>
      </dgm:t>
    </dgm:pt>
    <dgm:pt modelId="{F07C9693-6151-412C-910C-635EDE941326}" type="parTrans" cxnId="{09371DE9-6201-48DC-9F6B-1FA191C35CF2}">
      <dgm:prSet/>
      <dgm:spPr/>
      <dgm:t>
        <a:bodyPr/>
        <a:lstStyle/>
        <a:p>
          <a:endParaRPr lang="en-US"/>
        </a:p>
      </dgm:t>
    </dgm:pt>
    <dgm:pt modelId="{69E6F4DC-D787-4931-B7E9-6F56D48E4F03}" type="sibTrans" cxnId="{09371DE9-6201-48DC-9F6B-1FA191C35CF2}">
      <dgm:prSet/>
      <dgm:spPr/>
      <dgm:t>
        <a:bodyPr/>
        <a:lstStyle/>
        <a:p>
          <a:endParaRPr lang="en-US"/>
        </a:p>
      </dgm:t>
    </dgm:pt>
    <dgm:pt modelId="{37A3B53A-8575-48B8-B44D-8B948D4D4233}">
      <dgm:prSet custT="1"/>
      <dgm:spPr/>
      <dgm:t>
        <a:bodyPr/>
        <a:lstStyle/>
        <a:p>
          <a:r>
            <a:rPr lang="en-US" sz="2200" dirty="0">
              <a:solidFill>
                <a:srgbClr val="002060"/>
              </a:solidFill>
              <a:latin typeface="Arial" panose="020B0604020202020204" pitchFamily="34" charset="0"/>
              <a:cs typeface="Arial" panose="020B0604020202020204" pitchFamily="34" charset="0"/>
            </a:rPr>
            <a:t>AskJAN.org</a:t>
          </a:r>
        </a:p>
      </dgm:t>
    </dgm:pt>
    <dgm:pt modelId="{E473B189-50AD-4439-82CD-577386CA202C}" type="parTrans" cxnId="{63D6D5BB-7F8B-4EE4-8738-4E34EB26870D}">
      <dgm:prSet/>
      <dgm:spPr/>
      <dgm:t>
        <a:bodyPr/>
        <a:lstStyle/>
        <a:p>
          <a:endParaRPr lang="en-US"/>
        </a:p>
      </dgm:t>
    </dgm:pt>
    <dgm:pt modelId="{71748C51-AB7B-4BB9-9574-82A8430EC315}" type="sibTrans" cxnId="{63D6D5BB-7F8B-4EE4-8738-4E34EB26870D}">
      <dgm:prSet/>
      <dgm:spPr/>
      <dgm:t>
        <a:bodyPr/>
        <a:lstStyle/>
        <a:p>
          <a:endParaRPr lang="en-US"/>
        </a:p>
      </dgm:t>
    </dgm:pt>
    <dgm:pt modelId="{49BE56A4-9965-437C-8434-2A62BF01B3DC}">
      <dgm:prSet custT="1"/>
      <dgm:spPr/>
      <dgm:t>
        <a:bodyPr/>
        <a:lstStyle/>
        <a:p>
          <a:r>
            <a:rPr lang="en-US" sz="2800">
              <a:latin typeface="Arial" panose="020B0604020202020204" pitchFamily="34" charset="0"/>
              <a:cs typeface="Arial" panose="020B0604020202020204" pitchFamily="34" charset="0"/>
            </a:rPr>
            <a:t>Call</a:t>
          </a:r>
          <a:endParaRPr lang="en-US" sz="2800" dirty="0">
            <a:latin typeface="Arial" panose="020B0604020202020204" pitchFamily="34" charset="0"/>
            <a:cs typeface="Arial" panose="020B0604020202020204" pitchFamily="34" charset="0"/>
          </a:endParaRPr>
        </a:p>
      </dgm:t>
    </dgm:pt>
    <dgm:pt modelId="{9A6B54CE-0864-4619-852F-CC1050D929CA}" type="parTrans" cxnId="{20A6FE57-D66D-4A40-8EC9-EA6E300973D4}">
      <dgm:prSet/>
      <dgm:spPr/>
      <dgm:t>
        <a:bodyPr/>
        <a:lstStyle/>
        <a:p>
          <a:endParaRPr lang="en-US"/>
        </a:p>
      </dgm:t>
    </dgm:pt>
    <dgm:pt modelId="{F0DBC532-2ADA-4402-A4D7-2464EDC35BCC}" type="sibTrans" cxnId="{20A6FE57-D66D-4A40-8EC9-EA6E300973D4}">
      <dgm:prSet/>
      <dgm:spPr/>
      <dgm:t>
        <a:bodyPr/>
        <a:lstStyle/>
        <a:p>
          <a:endParaRPr lang="en-US"/>
        </a:p>
      </dgm:t>
    </dgm:pt>
    <dgm:pt modelId="{9D91E057-164E-4B0A-A113-56ABD94EDA0C}">
      <dgm:prSet custT="1"/>
      <dgm:spPr/>
      <dgm:t>
        <a:bodyPr/>
        <a:lstStyle/>
        <a:p>
          <a:r>
            <a:rPr lang="en-US" sz="1800" dirty="0">
              <a:solidFill>
                <a:srgbClr val="002060"/>
              </a:solidFill>
              <a:latin typeface="Arial" panose="020B0604020202020204" pitchFamily="34" charset="0"/>
              <a:cs typeface="Arial" panose="020B0604020202020204" pitchFamily="34" charset="0"/>
            </a:rPr>
            <a:t>800.526.7234</a:t>
          </a:r>
          <a:endParaRPr lang="en-US" sz="2800" dirty="0">
            <a:solidFill>
              <a:srgbClr val="002060"/>
            </a:solidFill>
            <a:latin typeface="Arial" panose="020B0604020202020204" pitchFamily="34" charset="0"/>
            <a:cs typeface="Arial" panose="020B0604020202020204" pitchFamily="34" charset="0"/>
          </a:endParaRPr>
        </a:p>
      </dgm:t>
    </dgm:pt>
    <dgm:pt modelId="{5A81F364-86FA-4E3E-B352-DFE5B002AE4C}" type="parTrans" cxnId="{76D0BBE6-E9BD-46BB-9614-10519203672C}">
      <dgm:prSet/>
      <dgm:spPr/>
      <dgm:t>
        <a:bodyPr/>
        <a:lstStyle/>
        <a:p>
          <a:endParaRPr lang="en-US"/>
        </a:p>
      </dgm:t>
    </dgm:pt>
    <dgm:pt modelId="{F53DA0D4-1609-4C08-BAD7-2F70B6F97CFB}" type="sibTrans" cxnId="{76D0BBE6-E9BD-46BB-9614-10519203672C}">
      <dgm:prSet/>
      <dgm:spPr/>
      <dgm:t>
        <a:bodyPr/>
        <a:lstStyle/>
        <a:p>
          <a:endParaRPr lang="en-US"/>
        </a:p>
      </dgm:t>
    </dgm:pt>
    <dgm:pt modelId="{97B88BEA-1C83-4896-986E-529E660E6FF2}">
      <dgm:prSet custT="1"/>
      <dgm:spPr/>
      <dgm:t>
        <a:bodyPr/>
        <a:lstStyle/>
        <a:p>
          <a:r>
            <a:rPr lang="en-US" sz="1800" dirty="0">
              <a:solidFill>
                <a:srgbClr val="002060"/>
              </a:solidFill>
              <a:latin typeface="Arial" panose="020B0604020202020204" pitchFamily="34" charset="0"/>
              <a:cs typeface="Arial" panose="020B0604020202020204" pitchFamily="34" charset="0"/>
            </a:rPr>
            <a:t>877.781.9403 (TTY)</a:t>
          </a:r>
          <a:endParaRPr lang="en-US" sz="1400" dirty="0">
            <a:solidFill>
              <a:srgbClr val="002060"/>
            </a:solidFill>
            <a:latin typeface="Arial" panose="020B0604020202020204" pitchFamily="34" charset="0"/>
            <a:cs typeface="Arial" panose="020B0604020202020204" pitchFamily="34" charset="0"/>
          </a:endParaRPr>
        </a:p>
      </dgm:t>
    </dgm:pt>
    <dgm:pt modelId="{03008A00-33C0-4916-814F-FD64F953A01D}" type="parTrans" cxnId="{DA45BF01-B25C-4A18-B97A-9B7BC3DDA572}">
      <dgm:prSet/>
      <dgm:spPr/>
      <dgm:t>
        <a:bodyPr/>
        <a:lstStyle/>
        <a:p>
          <a:endParaRPr lang="en-US"/>
        </a:p>
      </dgm:t>
    </dgm:pt>
    <dgm:pt modelId="{86B736CD-B11A-4697-8BFC-141B63F56893}" type="sibTrans" cxnId="{DA45BF01-B25C-4A18-B97A-9B7BC3DDA572}">
      <dgm:prSet/>
      <dgm:spPr/>
      <dgm:t>
        <a:bodyPr/>
        <a:lstStyle/>
        <a:p>
          <a:endParaRPr lang="en-US"/>
        </a:p>
      </dgm:t>
    </dgm:pt>
    <dgm:pt modelId="{A0D3DD45-4F65-4CC2-8604-503A1159E383}">
      <dgm:prSet custT="1"/>
      <dgm:spPr/>
      <dgm:t>
        <a:bodyPr/>
        <a:lstStyle/>
        <a:p>
          <a:r>
            <a:rPr lang="en-US" sz="2800">
              <a:latin typeface="Arial" panose="020B0604020202020204" pitchFamily="34" charset="0"/>
              <a:cs typeface="Arial" panose="020B0604020202020204" pitchFamily="34" charset="0"/>
            </a:rPr>
            <a:t>Chat</a:t>
          </a:r>
          <a:endParaRPr lang="en-US" sz="2800" dirty="0">
            <a:latin typeface="Arial" panose="020B0604020202020204" pitchFamily="34" charset="0"/>
            <a:cs typeface="Arial" panose="020B0604020202020204" pitchFamily="34" charset="0"/>
          </a:endParaRPr>
        </a:p>
      </dgm:t>
    </dgm:pt>
    <dgm:pt modelId="{1603659A-A2AA-4D7E-90D8-8E386C5D0706}" type="parTrans" cxnId="{D65A4540-D2BB-4169-A103-79DA5BDED9BD}">
      <dgm:prSet/>
      <dgm:spPr/>
      <dgm:t>
        <a:bodyPr/>
        <a:lstStyle/>
        <a:p>
          <a:endParaRPr lang="en-US"/>
        </a:p>
      </dgm:t>
    </dgm:pt>
    <dgm:pt modelId="{3AB7D0E4-AB9E-4C03-8A4F-65B0D35EFBB4}" type="sibTrans" cxnId="{D65A4540-D2BB-4169-A103-79DA5BDED9BD}">
      <dgm:prSet/>
      <dgm:spPr/>
      <dgm:t>
        <a:bodyPr/>
        <a:lstStyle/>
        <a:p>
          <a:endParaRPr lang="en-US"/>
        </a:p>
      </dgm:t>
    </dgm:pt>
    <dgm:pt modelId="{18EA27CD-2033-4A4C-9F96-1EA0682C2302}">
      <dgm:prSet custT="1"/>
      <dgm:spPr/>
      <dgm:t>
        <a:bodyPr/>
        <a:lstStyle/>
        <a:p>
          <a:r>
            <a:rPr lang="en-US" sz="2200" dirty="0">
              <a:solidFill>
                <a:srgbClr val="002060"/>
              </a:solidFill>
              <a:latin typeface="Arial" panose="020B0604020202020204" pitchFamily="34" charset="0"/>
              <a:cs typeface="Arial" panose="020B0604020202020204" pitchFamily="34" charset="0"/>
            </a:rPr>
            <a:t>@ AskJAN.org</a:t>
          </a:r>
        </a:p>
      </dgm:t>
    </dgm:pt>
    <dgm:pt modelId="{1C7D68EC-DE3F-4318-9DE7-EF504F6A6057}" type="parTrans" cxnId="{EA6D3D3C-ABFE-4953-A8F6-AFFB102DE9A3}">
      <dgm:prSet/>
      <dgm:spPr/>
      <dgm:t>
        <a:bodyPr/>
        <a:lstStyle/>
        <a:p>
          <a:endParaRPr lang="en-US"/>
        </a:p>
      </dgm:t>
    </dgm:pt>
    <dgm:pt modelId="{052CBF26-C647-4632-8CB4-3896352AA1FA}" type="sibTrans" cxnId="{EA6D3D3C-ABFE-4953-A8F6-AFFB102DE9A3}">
      <dgm:prSet/>
      <dgm:spPr/>
      <dgm:t>
        <a:bodyPr/>
        <a:lstStyle/>
        <a:p>
          <a:endParaRPr lang="en-US"/>
        </a:p>
      </dgm:t>
    </dgm:pt>
    <dgm:pt modelId="{0F2101F2-27C5-4E71-A29E-E4B873E6F0B2}">
      <dgm:prSet custT="1"/>
      <dgm:spPr/>
      <dgm:t>
        <a:bodyPr/>
        <a:lstStyle/>
        <a:p>
          <a:r>
            <a:rPr lang="en-US" sz="2800">
              <a:latin typeface="Arial" panose="020B0604020202020204" pitchFamily="34" charset="0"/>
              <a:cs typeface="Arial" panose="020B0604020202020204" pitchFamily="34" charset="0"/>
            </a:rPr>
            <a:t>Submit</a:t>
          </a:r>
          <a:endParaRPr lang="en-US" sz="2800" dirty="0">
            <a:latin typeface="Arial" panose="020B0604020202020204" pitchFamily="34" charset="0"/>
            <a:cs typeface="Arial" panose="020B0604020202020204" pitchFamily="34" charset="0"/>
          </a:endParaRPr>
        </a:p>
      </dgm:t>
    </dgm:pt>
    <dgm:pt modelId="{E08C1E6C-A335-4AB5-B21C-E740AC2BFFD2}" type="parTrans" cxnId="{CD4510A8-D286-4696-9748-60F6DB825C52}">
      <dgm:prSet/>
      <dgm:spPr/>
      <dgm:t>
        <a:bodyPr/>
        <a:lstStyle/>
        <a:p>
          <a:endParaRPr lang="en-US"/>
        </a:p>
      </dgm:t>
    </dgm:pt>
    <dgm:pt modelId="{B3E1215E-4378-4C8D-A305-8DDA65BE0A7F}" type="sibTrans" cxnId="{CD4510A8-D286-4696-9748-60F6DB825C52}">
      <dgm:prSet/>
      <dgm:spPr/>
      <dgm:t>
        <a:bodyPr/>
        <a:lstStyle/>
        <a:p>
          <a:endParaRPr lang="en-US"/>
        </a:p>
      </dgm:t>
    </dgm:pt>
    <dgm:pt modelId="{FC1FEFC9-2F04-4DD2-AD6D-E59FCD44276C}">
      <dgm:prSet custT="1"/>
      <dgm:spPr/>
      <dgm:t>
        <a:bodyPr/>
        <a:lstStyle/>
        <a:p>
          <a:r>
            <a:rPr lang="en-US" sz="2200" dirty="0">
              <a:solidFill>
                <a:srgbClr val="002060"/>
              </a:solidFill>
              <a:latin typeface="Arial" panose="020B0604020202020204" pitchFamily="34" charset="0"/>
              <a:cs typeface="Arial" panose="020B0604020202020204" pitchFamily="34" charset="0"/>
            </a:rPr>
            <a:t>JAN on Demand Inquiry @ AskJAN.org/</a:t>
          </a:r>
          <a:r>
            <a:rPr lang="en-US" sz="2200" dirty="0" err="1">
              <a:solidFill>
                <a:srgbClr val="002060"/>
              </a:solidFill>
              <a:latin typeface="Arial" panose="020B0604020202020204" pitchFamily="34" charset="0"/>
              <a:cs typeface="Arial" panose="020B0604020202020204" pitchFamily="34" charset="0"/>
            </a:rPr>
            <a:t>JANonDemand.cfm</a:t>
          </a:r>
          <a:r>
            <a:rPr lang="en-US" sz="2200" dirty="0">
              <a:solidFill>
                <a:srgbClr val="002060"/>
              </a:solidFill>
              <a:latin typeface="Arial" panose="020B0604020202020204" pitchFamily="34" charset="0"/>
              <a:cs typeface="Arial" panose="020B0604020202020204" pitchFamily="34" charset="0"/>
            </a:rPr>
            <a:t> </a:t>
          </a:r>
        </a:p>
      </dgm:t>
    </dgm:pt>
    <dgm:pt modelId="{E462AE89-421B-4469-9DD2-DFF1505AC0D7}" type="parTrans" cxnId="{FCF5E7F5-2715-4542-867D-09184DEA160F}">
      <dgm:prSet/>
      <dgm:spPr/>
      <dgm:t>
        <a:bodyPr/>
        <a:lstStyle/>
        <a:p>
          <a:endParaRPr lang="en-US"/>
        </a:p>
      </dgm:t>
    </dgm:pt>
    <dgm:pt modelId="{EC3F3601-983A-4014-B0ED-A482BB187717}" type="sibTrans" cxnId="{FCF5E7F5-2715-4542-867D-09184DEA160F}">
      <dgm:prSet/>
      <dgm:spPr/>
      <dgm:t>
        <a:bodyPr/>
        <a:lstStyle/>
        <a:p>
          <a:endParaRPr lang="en-US"/>
        </a:p>
      </dgm:t>
    </dgm:pt>
    <dgm:pt modelId="{DE193B17-01D5-4947-90DB-A57ED874F09C}">
      <dgm:prSet custT="1"/>
      <dgm:spPr/>
      <dgm:t>
        <a:bodyPr/>
        <a:lstStyle/>
        <a:p>
          <a:r>
            <a:rPr lang="en-US" sz="2800">
              <a:latin typeface="Arial" panose="020B0604020202020204" pitchFamily="34" charset="0"/>
              <a:cs typeface="Arial" panose="020B0604020202020204" pitchFamily="34" charset="0"/>
            </a:rPr>
            <a:t>Email</a:t>
          </a:r>
          <a:endParaRPr lang="en-US" sz="2800" dirty="0">
            <a:latin typeface="Arial" panose="020B0604020202020204" pitchFamily="34" charset="0"/>
            <a:cs typeface="Arial" panose="020B0604020202020204" pitchFamily="34" charset="0"/>
          </a:endParaRPr>
        </a:p>
      </dgm:t>
    </dgm:pt>
    <dgm:pt modelId="{53E79153-36A7-4DDC-B94F-76B1DD1C830F}" type="parTrans" cxnId="{2F305330-A6D6-4813-9A87-CFEADE0D5169}">
      <dgm:prSet/>
      <dgm:spPr/>
      <dgm:t>
        <a:bodyPr/>
        <a:lstStyle/>
        <a:p>
          <a:endParaRPr lang="en-US"/>
        </a:p>
      </dgm:t>
    </dgm:pt>
    <dgm:pt modelId="{1EAE51DA-8FD0-469B-8254-58BE8A8BCD7F}" type="sibTrans" cxnId="{2F305330-A6D6-4813-9A87-CFEADE0D5169}">
      <dgm:prSet/>
      <dgm:spPr/>
      <dgm:t>
        <a:bodyPr/>
        <a:lstStyle/>
        <a:p>
          <a:endParaRPr lang="en-US"/>
        </a:p>
      </dgm:t>
    </dgm:pt>
    <dgm:pt modelId="{2A7A1DD2-1722-4E18-869B-B01993198337}">
      <dgm:prSet custT="1"/>
      <dgm:spPr/>
      <dgm:t>
        <a:bodyPr/>
        <a:lstStyle/>
        <a:p>
          <a:r>
            <a:rPr lang="en-US" sz="2200" dirty="0">
              <a:solidFill>
                <a:srgbClr val="002060"/>
              </a:solidFill>
              <a:latin typeface="Arial" panose="020B0604020202020204" pitchFamily="34" charset="0"/>
              <a:cs typeface="Arial" panose="020B0604020202020204" pitchFamily="34" charset="0"/>
            </a:rPr>
            <a:t>JAN@AskJAN.org</a:t>
          </a:r>
        </a:p>
      </dgm:t>
    </dgm:pt>
    <dgm:pt modelId="{E4467723-727E-40C0-9C05-BD16F5975C67}" type="parTrans" cxnId="{51C96E27-BE03-4808-9A81-CAE8FFE5FBE0}">
      <dgm:prSet/>
      <dgm:spPr/>
      <dgm:t>
        <a:bodyPr/>
        <a:lstStyle/>
        <a:p>
          <a:endParaRPr lang="en-US"/>
        </a:p>
      </dgm:t>
    </dgm:pt>
    <dgm:pt modelId="{C3A54CE1-1038-42D5-9E47-68A356DBD999}" type="sibTrans" cxnId="{51C96E27-BE03-4808-9A81-CAE8FFE5FBE0}">
      <dgm:prSet/>
      <dgm:spPr/>
      <dgm:t>
        <a:bodyPr/>
        <a:lstStyle/>
        <a:p>
          <a:endParaRPr lang="en-US"/>
        </a:p>
      </dgm:t>
    </dgm:pt>
    <dgm:pt modelId="{A3006EF7-0D45-4DEE-873A-90334446B58B}">
      <dgm:prSet custT="1"/>
      <dgm:spPr/>
      <dgm:t>
        <a:bodyPr/>
        <a:lstStyle/>
        <a:p>
          <a:r>
            <a:rPr lang="en-US" sz="2700">
              <a:latin typeface="Arial" panose="020B0604020202020204" pitchFamily="34" charset="0"/>
              <a:cs typeface="Arial" panose="020B0604020202020204" pitchFamily="34" charset="0"/>
            </a:rPr>
            <a:t>Social Media</a:t>
          </a:r>
          <a:endParaRPr lang="en-US" sz="2700" dirty="0">
            <a:latin typeface="Arial" panose="020B0604020202020204" pitchFamily="34" charset="0"/>
            <a:cs typeface="Arial" panose="020B0604020202020204" pitchFamily="34" charset="0"/>
          </a:endParaRPr>
        </a:p>
      </dgm:t>
    </dgm:pt>
    <dgm:pt modelId="{C57C3AB1-86FA-4DBB-9137-8A6F7965C6F2}" type="parTrans" cxnId="{34945F37-47EE-4F7C-9232-2758C7690927}">
      <dgm:prSet/>
      <dgm:spPr/>
      <dgm:t>
        <a:bodyPr/>
        <a:lstStyle/>
        <a:p>
          <a:endParaRPr lang="en-US"/>
        </a:p>
      </dgm:t>
    </dgm:pt>
    <dgm:pt modelId="{BF37630E-EA3F-462E-86D5-951B26ABCABC}" type="sibTrans" cxnId="{34945F37-47EE-4F7C-9232-2758C7690927}">
      <dgm:prSet/>
      <dgm:spPr/>
      <dgm:t>
        <a:bodyPr/>
        <a:lstStyle/>
        <a:p>
          <a:endParaRPr lang="en-US"/>
        </a:p>
      </dgm:t>
    </dgm:pt>
    <dgm:pt modelId="{4F2DF93E-E6A9-4AB9-B514-15D47164A693}">
      <dgm:prSet custT="1"/>
      <dgm:spPr/>
      <dgm:t>
        <a:bodyPr/>
        <a:lstStyle/>
        <a:p>
          <a:pPr>
            <a:spcAft>
              <a:spcPts val="0"/>
            </a:spcAft>
          </a:pPr>
          <a:r>
            <a:rPr lang="en-US" sz="2000" dirty="0">
              <a:solidFill>
                <a:srgbClr val="002060"/>
              </a:solidFill>
              <a:latin typeface="Arial" panose="020B0604020202020204" pitchFamily="34" charset="0"/>
              <a:cs typeface="Arial" panose="020B0604020202020204" pitchFamily="34" charset="0"/>
            </a:rPr>
            <a:t>Facebook – Job Accommodation Network</a:t>
          </a:r>
        </a:p>
      </dgm:t>
    </dgm:pt>
    <dgm:pt modelId="{C8C62D38-2403-433E-BF37-055DDC2DD405}" type="parTrans" cxnId="{B83C7158-96A1-4A66-9233-CBC715892A6B}">
      <dgm:prSet/>
      <dgm:spPr/>
      <dgm:t>
        <a:bodyPr/>
        <a:lstStyle/>
        <a:p>
          <a:endParaRPr lang="en-US"/>
        </a:p>
      </dgm:t>
    </dgm:pt>
    <dgm:pt modelId="{09B8353E-59CD-4465-A0B7-78D75F847EB0}" type="sibTrans" cxnId="{B83C7158-96A1-4A66-9233-CBC715892A6B}">
      <dgm:prSet/>
      <dgm:spPr/>
      <dgm:t>
        <a:bodyPr/>
        <a:lstStyle/>
        <a:p>
          <a:endParaRPr lang="en-US"/>
        </a:p>
      </dgm:t>
    </dgm:pt>
    <dgm:pt modelId="{007F21B6-A495-48B8-991F-B4DD4A8F36E0}">
      <dgm:prSet custT="1"/>
      <dgm:spPr/>
      <dgm:t>
        <a:bodyPr/>
        <a:lstStyle/>
        <a:p>
          <a:pPr>
            <a:spcAft>
              <a:spcPct val="35000"/>
            </a:spcAft>
          </a:pPr>
          <a:r>
            <a:rPr lang="en-US" sz="2000" dirty="0">
              <a:solidFill>
                <a:srgbClr val="002060"/>
              </a:solidFill>
              <a:latin typeface="Arial" panose="020B0604020202020204" pitchFamily="34" charset="0"/>
              <a:cs typeface="Arial" panose="020B0604020202020204" pitchFamily="34" charset="0"/>
            </a:rPr>
            <a:t>Twitter – @JANatJAN</a:t>
          </a:r>
        </a:p>
      </dgm:t>
    </dgm:pt>
    <dgm:pt modelId="{AEB55431-079F-4060-8325-45C8985BB4FB}" type="parTrans" cxnId="{C1C7F5A0-9F79-4CF0-B6D5-B241EE22800F}">
      <dgm:prSet/>
      <dgm:spPr/>
      <dgm:t>
        <a:bodyPr/>
        <a:lstStyle/>
        <a:p>
          <a:endParaRPr lang="en-US"/>
        </a:p>
      </dgm:t>
    </dgm:pt>
    <dgm:pt modelId="{0A0CE8DC-701A-4FB0-A387-7B73FA5941FC}" type="sibTrans" cxnId="{C1C7F5A0-9F79-4CF0-B6D5-B241EE22800F}">
      <dgm:prSet/>
      <dgm:spPr/>
      <dgm:t>
        <a:bodyPr/>
        <a:lstStyle/>
        <a:p>
          <a:endParaRPr lang="en-US"/>
        </a:p>
      </dgm:t>
    </dgm:pt>
    <dgm:pt modelId="{07FFBE56-8E5C-47B4-826F-78B60D33A189}" type="pres">
      <dgm:prSet presAssocID="{E1B7B5C9-E85B-4562-B0C3-16DA6BBF8EE6}" presName="Name0" presStyleCnt="0">
        <dgm:presLayoutVars>
          <dgm:dir/>
          <dgm:animLvl val="lvl"/>
          <dgm:resizeHandles val="exact"/>
        </dgm:presLayoutVars>
      </dgm:prSet>
      <dgm:spPr/>
    </dgm:pt>
    <dgm:pt modelId="{40A25EE5-414F-4CDC-9E2C-E081EC179671}" type="pres">
      <dgm:prSet presAssocID="{8ACAB785-AC2A-4D2E-B9DF-3407BCD9C035}" presName="linNode" presStyleCnt="0"/>
      <dgm:spPr/>
    </dgm:pt>
    <dgm:pt modelId="{358F9B01-4B8A-49E6-8182-92064EE7D17C}" type="pres">
      <dgm:prSet presAssocID="{8ACAB785-AC2A-4D2E-B9DF-3407BCD9C035}" presName="parentText" presStyleLbl="alignNode1" presStyleIdx="0" presStyleCnt="6">
        <dgm:presLayoutVars>
          <dgm:chMax val="1"/>
          <dgm:bulletEnabled/>
        </dgm:presLayoutVars>
      </dgm:prSet>
      <dgm:spPr/>
    </dgm:pt>
    <dgm:pt modelId="{C10D720D-524B-40A2-9A01-9A5E8D4E41AE}" type="pres">
      <dgm:prSet presAssocID="{8ACAB785-AC2A-4D2E-B9DF-3407BCD9C035}" presName="descendantText" presStyleLbl="alignAccFollowNode1" presStyleIdx="0" presStyleCnt="6">
        <dgm:presLayoutVars>
          <dgm:bulletEnabled/>
        </dgm:presLayoutVars>
      </dgm:prSet>
      <dgm:spPr/>
    </dgm:pt>
    <dgm:pt modelId="{7D49CA3D-23B6-48DE-9AD8-E36620B30B23}" type="pres">
      <dgm:prSet presAssocID="{69E6F4DC-D787-4931-B7E9-6F56D48E4F03}" presName="sp" presStyleCnt="0"/>
      <dgm:spPr/>
    </dgm:pt>
    <dgm:pt modelId="{5B4F5400-2CA5-4E04-9778-5EB04855F054}" type="pres">
      <dgm:prSet presAssocID="{49BE56A4-9965-437C-8434-2A62BF01B3DC}" presName="linNode" presStyleCnt="0"/>
      <dgm:spPr/>
    </dgm:pt>
    <dgm:pt modelId="{F603894A-3084-49F9-A36C-5951C1EE89B2}" type="pres">
      <dgm:prSet presAssocID="{49BE56A4-9965-437C-8434-2A62BF01B3DC}" presName="parentText" presStyleLbl="alignNode1" presStyleIdx="1" presStyleCnt="6">
        <dgm:presLayoutVars>
          <dgm:chMax val="1"/>
          <dgm:bulletEnabled/>
        </dgm:presLayoutVars>
      </dgm:prSet>
      <dgm:spPr/>
    </dgm:pt>
    <dgm:pt modelId="{1DC4E024-7BBB-4D38-86F8-4194D5DE58DA}" type="pres">
      <dgm:prSet presAssocID="{49BE56A4-9965-437C-8434-2A62BF01B3DC}" presName="descendantText" presStyleLbl="alignAccFollowNode1" presStyleIdx="1" presStyleCnt="6">
        <dgm:presLayoutVars>
          <dgm:bulletEnabled/>
        </dgm:presLayoutVars>
      </dgm:prSet>
      <dgm:spPr/>
    </dgm:pt>
    <dgm:pt modelId="{E0FFD8AD-8CF5-4E45-9D51-35685BCBCEBD}" type="pres">
      <dgm:prSet presAssocID="{F0DBC532-2ADA-4402-A4D7-2464EDC35BCC}" presName="sp" presStyleCnt="0"/>
      <dgm:spPr/>
    </dgm:pt>
    <dgm:pt modelId="{9B02DB0F-A71B-49D6-BE66-3D888A65B851}" type="pres">
      <dgm:prSet presAssocID="{A0D3DD45-4F65-4CC2-8604-503A1159E383}" presName="linNode" presStyleCnt="0"/>
      <dgm:spPr/>
    </dgm:pt>
    <dgm:pt modelId="{D6616D64-945C-4031-9A6D-F593D1F33F19}" type="pres">
      <dgm:prSet presAssocID="{A0D3DD45-4F65-4CC2-8604-503A1159E383}" presName="parentText" presStyleLbl="alignNode1" presStyleIdx="2" presStyleCnt="6">
        <dgm:presLayoutVars>
          <dgm:chMax val="1"/>
          <dgm:bulletEnabled/>
        </dgm:presLayoutVars>
      </dgm:prSet>
      <dgm:spPr/>
    </dgm:pt>
    <dgm:pt modelId="{616151C3-E234-47B5-9F99-ABAAD403D986}" type="pres">
      <dgm:prSet presAssocID="{A0D3DD45-4F65-4CC2-8604-503A1159E383}" presName="descendantText" presStyleLbl="alignAccFollowNode1" presStyleIdx="2" presStyleCnt="6">
        <dgm:presLayoutVars>
          <dgm:bulletEnabled/>
        </dgm:presLayoutVars>
      </dgm:prSet>
      <dgm:spPr/>
    </dgm:pt>
    <dgm:pt modelId="{D2B87F09-8361-4C2F-AD4C-8FBE177A8870}" type="pres">
      <dgm:prSet presAssocID="{3AB7D0E4-AB9E-4C03-8A4F-65B0D35EFBB4}" presName="sp" presStyleCnt="0"/>
      <dgm:spPr/>
    </dgm:pt>
    <dgm:pt modelId="{749DFA5F-FE2C-4E8B-82EF-94F99093B362}" type="pres">
      <dgm:prSet presAssocID="{0F2101F2-27C5-4E71-A29E-E4B873E6F0B2}" presName="linNode" presStyleCnt="0"/>
      <dgm:spPr/>
    </dgm:pt>
    <dgm:pt modelId="{B9D9ECEE-7E9D-4D8F-9945-F74524EE4B48}" type="pres">
      <dgm:prSet presAssocID="{0F2101F2-27C5-4E71-A29E-E4B873E6F0B2}" presName="parentText" presStyleLbl="alignNode1" presStyleIdx="3" presStyleCnt="6">
        <dgm:presLayoutVars>
          <dgm:chMax val="1"/>
          <dgm:bulletEnabled/>
        </dgm:presLayoutVars>
      </dgm:prSet>
      <dgm:spPr/>
    </dgm:pt>
    <dgm:pt modelId="{A68A7108-3C82-4F5D-AB06-92F61E61814E}" type="pres">
      <dgm:prSet presAssocID="{0F2101F2-27C5-4E71-A29E-E4B873E6F0B2}" presName="descendantText" presStyleLbl="alignAccFollowNode1" presStyleIdx="3" presStyleCnt="6">
        <dgm:presLayoutVars>
          <dgm:bulletEnabled/>
        </dgm:presLayoutVars>
      </dgm:prSet>
      <dgm:spPr/>
    </dgm:pt>
    <dgm:pt modelId="{06F8BABB-5AB8-4614-AA31-3A84EF3EE51A}" type="pres">
      <dgm:prSet presAssocID="{B3E1215E-4378-4C8D-A305-8DDA65BE0A7F}" presName="sp" presStyleCnt="0"/>
      <dgm:spPr/>
    </dgm:pt>
    <dgm:pt modelId="{4D35BAB7-99A3-4AE9-AA76-F796BC27E643}" type="pres">
      <dgm:prSet presAssocID="{DE193B17-01D5-4947-90DB-A57ED874F09C}" presName="linNode" presStyleCnt="0"/>
      <dgm:spPr/>
    </dgm:pt>
    <dgm:pt modelId="{051C44A9-3278-4885-B7A3-86C8B082BE7F}" type="pres">
      <dgm:prSet presAssocID="{DE193B17-01D5-4947-90DB-A57ED874F09C}" presName="parentText" presStyleLbl="alignNode1" presStyleIdx="4" presStyleCnt="6">
        <dgm:presLayoutVars>
          <dgm:chMax val="1"/>
          <dgm:bulletEnabled/>
        </dgm:presLayoutVars>
      </dgm:prSet>
      <dgm:spPr/>
    </dgm:pt>
    <dgm:pt modelId="{C49C9E06-E01A-4F9A-9052-D4D0C76AD074}" type="pres">
      <dgm:prSet presAssocID="{DE193B17-01D5-4947-90DB-A57ED874F09C}" presName="descendantText" presStyleLbl="alignAccFollowNode1" presStyleIdx="4" presStyleCnt="6">
        <dgm:presLayoutVars>
          <dgm:bulletEnabled/>
        </dgm:presLayoutVars>
      </dgm:prSet>
      <dgm:spPr/>
    </dgm:pt>
    <dgm:pt modelId="{B65AE4B0-37B2-47E3-AD3F-1DDBCAD6F4BE}" type="pres">
      <dgm:prSet presAssocID="{1EAE51DA-8FD0-469B-8254-58BE8A8BCD7F}" presName="sp" presStyleCnt="0"/>
      <dgm:spPr/>
    </dgm:pt>
    <dgm:pt modelId="{017F28BA-9260-49B2-84FB-A1981724ACE6}" type="pres">
      <dgm:prSet presAssocID="{A3006EF7-0D45-4DEE-873A-90334446B58B}" presName="linNode" presStyleCnt="0"/>
      <dgm:spPr/>
    </dgm:pt>
    <dgm:pt modelId="{74143DC2-0AFE-4F3A-AA20-35BD260D12F0}" type="pres">
      <dgm:prSet presAssocID="{A3006EF7-0D45-4DEE-873A-90334446B58B}" presName="parentText" presStyleLbl="alignNode1" presStyleIdx="5" presStyleCnt="6">
        <dgm:presLayoutVars>
          <dgm:chMax val="1"/>
          <dgm:bulletEnabled/>
        </dgm:presLayoutVars>
      </dgm:prSet>
      <dgm:spPr/>
    </dgm:pt>
    <dgm:pt modelId="{CBFB381D-2314-4C74-93DF-1C615E841C82}" type="pres">
      <dgm:prSet presAssocID="{A3006EF7-0D45-4DEE-873A-90334446B58B}" presName="descendantText" presStyleLbl="alignAccFollowNode1" presStyleIdx="5" presStyleCnt="6">
        <dgm:presLayoutVars>
          <dgm:bulletEnabled/>
        </dgm:presLayoutVars>
      </dgm:prSet>
      <dgm:spPr/>
    </dgm:pt>
  </dgm:ptLst>
  <dgm:cxnLst>
    <dgm:cxn modelId="{DA45BF01-B25C-4A18-B97A-9B7BC3DDA572}" srcId="{49BE56A4-9965-437C-8434-2A62BF01B3DC}" destId="{97B88BEA-1C83-4896-986E-529E660E6FF2}" srcOrd="1" destOrd="0" parTransId="{03008A00-33C0-4916-814F-FD64F953A01D}" sibTransId="{86B736CD-B11A-4697-8BFC-141B63F56893}"/>
    <dgm:cxn modelId="{B5612209-10EC-42D6-92E5-506F311E9510}" type="presOf" srcId="{9D91E057-164E-4B0A-A113-56ABD94EDA0C}" destId="{1DC4E024-7BBB-4D38-86F8-4194D5DE58DA}" srcOrd="0" destOrd="0" presId="urn:microsoft.com/office/officeart/2016/7/layout/VerticalSolidActionList"/>
    <dgm:cxn modelId="{6043C80C-5C2B-4A19-BA12-A28A07AC5CA0}" type="presOf" srcId="{37A3B53A-8575-48B8-B44D-8B948D4D4233}" destId="{C10D720D-524B-40A2-9A01-9A5E8D4E41AE}" srcOrd="0" destOrd="0" presId="urn:microsoft.com/office/officeart/2016/7/layout/VerticalSolidActionList"/>
    <dgm:cxn modelId="{51C96E27-BE03-4808-9A81-CAE8FFE5FBE0}" srcId="{DE193B17-01D5-4947-90DB-A57ED874F09C}" destId="{2A7A1DD2-1722-4E18-869B-B01993198337}" srcOrd="0" destOrd="0" parTransId="{E4467723-727E-40C0-9C05-BD16F5975C67}" sibTransId="{C3A54CE1-1038-42D5-9E47-68A356DBD999}"/>
    <dgm:cxn modelId="{2F305330-A6D6-4813-9A87-CFEADE0D5169}" srcId="{E1B7B5C9-E85B-4562-B0C3-16DA6BBF8EE6}" destId="{DE193B17-01D5-4947-90DB-A57ED874F09C}" srcOrd="4" destOrd="0" parTransId="{53E79153-36A7-4DDC-B94F-76B1DD1C830F}" sibTransId="{1EAE51DA-8FD0-469B-8254-58BE8A8BCD7F}"/>
    <dgm:cxn modelId="{0FEB2931-A2C3-4ED4-ADCF-595CF821C213}" type="presOf" srcId="{A3006EF7-0D45-4DEE-873A-90334446B58B}" destId="{74143DC2-0AFE-4F3A-AA20-35BD260D12F0}" srcOrd="0" destOrd="0" presId="urn:microsoft.com/office/officeart/2016/7/layout/VerticalSolidActionList"/>
    <dgm:cxn modelId="{34945F37-47EE-4F7C-9232-2758C7690927}" srcId="{E1B7B5C9-E85B-4562-B0C3-16DA6BBF8EE6}" destId="{A3006EF7-0D45-4DEE-873A-90334446B58B}" srcOrd="5" destOrd="0" parTransId="{C57C3AB1-86FA-4DBB-9137-8A6F7965C6F2}" sibTransId="{BF37630E-EA3F-462E-86D5-951B26ABCABC}"/>
    <dgm:cxn modelId="{043A1339-E234-4F45-B238-02A331705187}" type="presOf" srcId="{FC1FEFC9-2F04-4DD2-AD6D-E59FCD44276C}" destId="{A68A7108-3C82-4F5D-AB06-92F61E61814E}" srcOrd="0" destOrd="0" presId="urn:microsoft.com/office/officeart/2016/7/layout/VerticalSolidActionList"/>
    <dgm:cxn modelId="{B13A953B-B7BC-493D-A250-B9DFA9838655}" type="presOf" srcId="{A0D3DD45-4F65-4CC2-8604-503A1159E383}" destId="{D6616D64-945C-4031-9A6D-F593D1F33F19}" srcOrd="0" destOrd="0" presId="urn:microsoft.com/office/officeart/2016/7/layout/VerticalSolidActionList"/>
    <dgm:cxn modelId="{EA6D3D3C-ABFE-4953-A8F6-AFFB102DE9A3}" srcId="{A0D3DD45-4F65-4CC2-8604-503A1159E383}" destId="{18EA27CD-2033-4A4C-9F96-1EA0682C2302}" srcOrd="0" destOrd="0" parTransId="{1C7D68EC-DE3F-4318-9DE7-EF504F6A6057}" sibTransId="{052CBF26-C647-4632-8CB4-3896352AA1FA}"/>
    <dgm:cxn modelId="{A156593E-2100-4412-9710-E71904B7EA0C}" type="presOf" srcId="{49BE56A4-9965-437C-8434-2A62BF01B3DC}" destId="{F603894A-3084-49F9-A36C-5951C1EE89B2}" srcOrd="0" destOrd="0" presId="urn:microsoft.com/office/officeart/2016/7/layout/VerticalSolidActionList"/>
    <dgm:cxn modelId="{D65A4540-D2BB-4169-A103-79DA5BDED9BD}" srcId="{E1B7B5C9-E85B-4562-B0C3-16DA6BBF8EE6}" destId="{A0D3DD45-4F65-4CC2-8604-503A1159E383}" srcOrd="2" destOrd="0" parTransId="{1603659A-A2AA-4D7E-90D8-8E386C5D0706}" sibTransId="{3AB7D0E4-AB9E-4C03-8A4F-65B0D35EFBB4}"/>
    <dgm:cxn modelId="{5944F666-D188-4E7B-982E-EE260D511FB7}" type="presOf" srcId="{4F2DF93E-E6A9-4AB9-B514-15D47164A693}" destId="{CBFB381D-2314-4C74-93DF-1C615E841C82}" srcOrd="0" destOrd="0" presId="urn:microsoft.com/office/officeart/2016/7/layout/VerticalSolidActionList"/>
    <dgm:cxn modelId="{9179B36E-4507-4BCC-BAC6-371F66169461}" type="presOf" srcId="{97B88BEA-1C83-4896-986E-529E660E6FF2}" destId="{1DC4E024-7BBB-4D38-86F8-4194D5DE58DA}" srcOrd="0" destOrd="1" presId="urn:microsoft.com/office/officeart/2016/7/layout/VerticalSolidActionList"/>
    <dgm:cxn modelId="{9CF9E252-3EC1-424B-A474-9D84222A55A0}" type="presOf" srcId="{2A7A1DD2-1722-4E18-869B-B01993198337}" destId="{C49C9E06-E01A-4F9A-9052-D4D0C76AD074}" srcOrd="0" destOrd="0" presId="urn:microsoft.com/office/officeart/2016/7/layout/VerticalSolidActionList"/>
    <dgm:cxn modelId="{20A6FE57-D66D-4A40-8EC9-EA6E300973D4}" srcId="{E1B7B5C9-E85B-4562-B0C3-16DA6BBF8EE6}" destId="{49BE56A4-9965-437C-8434-2A62BF01B3DC}" srcOrd="1" destOrd="0" parTransId="{9A6B54CE-0864-4619-852F-CC1050D929CA}" sibTransId="{F0DBC532-2ADA-4402-A4D7-2464EDC35BCC}"/>
    <dgm:cxn modelId="{B83C7158-96A1-4A66-9233-CBC715892A6B}" srcId="{A3006EF7-0D45-4DEE-873A-90334446B58B}" destId="{4F2DF93E-E6A9-4AB9-B514-15D47164A693}" srcOrd="0" destOrd="0" parTransId="{C8C62D38-2403-433E-BF37-055DDC2DD405}" sibTransId="{09B8353E-59CD-4465-A0B7-78D75F847EB0}"/>
    <dgm:cxn modelId="{9FD2DD94-338A-4E25-8A95-DBF25B508E09}" type="presOf" srcId="{007F21B6-A495-48B8-991F-B4DD4A8F36E0}" destId="{CBFB381D-2314-4C74-93DF-1C615E841C82}" srcOrd="0" destOrd="1" presId="urn:microsoft.com/office/officeart/2016/7/layout/VerticalSolidActionList"/>
    <dgm:cxn modelId="{4EBD27A0-B7A2-4737-91DE-52E36C39BFAC}" type="presOf" srcId="{E1B7B5C9-E85B-4562-B0C3-16DA6BBF8EE6}" destId="{07FFBE56-8E5C-47B4-826F-78B60D33A189}" srcOrd="0" destOrd="0" presId="urn:microsoft.com/office/officeart/2016/7/layout/VerticalSolidActionList"/>
    <dgm:cxn modelId="{C1C7F5A0-9F79-4CF0-B6D5-B241EE22800F}" srcId="{A3006EF7-0D45-4DEE-873A-90334446B58B}" destId="{007F21B6-A495-48B8-991F-B4DD4A8F36E0}" srcOrd="1" destOrd="0" parTransId="{AEB55431-079F-4060-8325-45C8985BB4FB}" sibTransId="{0A0CE8DC-701A-4FB0-A387-7B73FA5941FC}"/>
    <dgm:cxn modelId="{0ADB29A4-5E19-4B83-8643-2B44AD75DA58}" type="presOf" srcId="{0F2101F2-27C5-4E71-A29E-E4B873E6F0B2}" destId="{B9D9ECEE-7E9D-4D8F-9945-F74524EE4B48}" srcOrd="0" destOrd="0" presId="urn:microsoft.com/office/officeart/2016/7/layout/VerticalSolidActionList"/>
    <dgm:cxn modelId="{CD4510A8-D286-4696-9748-60F6DB825C52}" srcId="{E1B7B5C9-E85B-4562-B0C3-16DA6BBF8EE6}" destId="{0F2101F2-27C5-4E71-A29E-E4B873E6F0B2}" srcOrd="3" destOrd="0" parTransId="{E08C1E6C-A335-4AB5-B21C-E740AC2BFFD2}" sibTransId="{B3E1215E-4378-4C8D-A305-8DDA65BE0A7F}"/>
    <dgm:cxn modelId="{266B58B9-3270-4854-A1D2-27D94B021DC2}" type="presOf" srcId="{DE193B17-01D5-4947-90DB-A57ED874F09C}" destId="{051C44A9-3278-4885-B7A3-86C8B082BE7F}" srcOrd="0" destOrd="0" presId="urn:microsoft.com/office/officeart/2016/7/layout/VerticalSolidActionList"/>
    <dgm:cxn modelId="{E53CCCBA-9B32-4F55-A0D6-9E9A79260ACF}" type="presOf" srcId="{18EA27CD-2033-4A4C-9F96-1EA0682C2302}" destId="{616151C3-E234-47B5-9F99-ABAAD403D986}" srcOrd="0" destOrd="0" presId="urn:microsoft.com/office/officeart/2016/7/layout/VerticalSolidActionList"/>
    <dgm:cxn modelId="{63D6D5BB-7F8B-4EE4-8738-4E34EB26870D}" srcId="{8ACAB785-AC2A-4D2E-B9DF-3407BCD9C035}" destId="{37A3B53A-8575-48B8-B44D-8B948D4D4233}" srcOrd="0" destOrd="0" parTransId="{E473B189-50AD-4439-82CD-577386CA202C}" sibTransId="{71748C51-AB7B-4BB9-9574-82A8430EC315}"/>
    <dgm:cxn modelId="{76D0BBE6-E9BD-46BB-9614-10519203672C}" srcId="{49BE56A4-9965-437C-8434-2A62BF01B3DC}" destId="{9D91E057-164E-4B0A-A113-56ABD94EDA0C}" srcOrd="0" destOrd="0" parTransId="{5A81F364-86FA-4E3E-B352-DFE5B002AE4C}" sibTransId="{F53DA0D4-1609-4C08-BAD7-2F70B6F97CFB}"/>
    <dgm:cxn modelId="{09371DE9-6201-48DC-9F6B-1FA191C35CF2}" srcId="{E1B7B5C9-E85B-4562-B0C3-16DA6BBF8EE6}" destId="{8ACAB785-AC2A-4D2E-B9DF-3407BCD9C035}" srcOrd="0" destOrd="0" parTransId="{F07C9693-6151-412C-910C-635EDE941326}" sibTransId="{69E6F4DC-D787-4931-B7E9-6F56D48E4F03}"/>
    <dgm:cxn modelId="{3A0328EB-2ABA-498C-B254-C9FA6FEF2943}" type="presOf" srcId="{8ACAB785-AC2A-4D2E-B9DF-3407BCD9C035}" destId="{358F9B01-4B8A-49E6-8182-92064EE7D17C}" srcOrd="0" destOrd="0" presId="urn:microsoft.com/office/officeart/2016/7/layout/VerticalSolidActionList"/>
    <dgm:cxn modelId="{FCF5E7F5-2715-4542-867D-09184DEA160F}" srcId="{0F2101F2-27C5-4E71-A29E-E4B873E6F0B2}" destId="{FC1FEFC9-2F04-4DD2-AD6D-E59FCD44276C}" srcOrd="0" destOrd="0" parTransId="{E462AE89-421B-4469-9DD2-DFF1505AC0D7}" sibTransId="{EC3F3601-983A-4014-B0ED-A482BB187717}"/>
    <dgm:cxn modelId="{0734BF0A-626C-41B8-BFCA-90494E6F12E7}" type="presParOf" srcId="{07FFBE56-8E5C-47B4-826F-78B60D33A189}" destId="{40A25EE5-414F-4CDC-9E2C-E081EC179671}" srcOrd="0" destOrd="0" presId="urn:microsoft.com/office/officeart/2016/7/layout/VerticalSolidActionList"/>
    <dgm:cxn modelId="{E7D70241-7432-4EA1-B7AC-56AE4B2316E8}" type="presParOf" srcId="{40A25EE5-414F-4CDC-9E2C-E081EC179671}" destId="{358F9B01-4B8A-49E6-8182-92064EE7D17C}" srcOrd="0" destOrd="0" presId="urn:microsoft.com/office/officeart/2016/7/layout/VerticalSolidActionList"/>
    <dgm:cxn modelId="{9BA6F410-7C02-4BE6-8901-192457BF38F6}" type="presParOf" srcId="{40A25EE5-414F-4CDC-9E2C-E081EC179671}" destId="{C10D720D-524B-40A2-9A01-9A5E8D4E41AE}" srcOrd="1" destOrd="0" presId="urn:microsoft.com/office/officeart/2016/7/layout/VerticalSolidActionList"/>
    <dgm:cxn modelId="{09DADCAC-A46F-4531-8275-61C8A3860689}" type="presParOf" srcId="{07FFBE56-8E5C-47B4-826F-78B60D33A189}" destId="{7D49CA3D-23B6-48DE-9AD8-E36620B30B23}" srcOrd="1" destOrd="0" presId="urn:microsoft.com/office/officeart/2016/7/layout/VerticalSolidActionList"/>
    <dgm:cxn modelId="{5C8A7E98-B760-44B2-8DDF-C7CA0B2B4369}" type="presParOf" srcId="{07FFBE56-8E5C-47B4-826F-78B60D33A189}" destId="{5B4F5400-2CA5-4E04-9778-5EB04855F054}" srcOrd="2" destOrd="0" presId="urn:microsoft.com/office/officeart/2016/7/layout/VerticalSolidActionList"/>
    <dgm:cxn modelId="{30B07061-56A4-4175-99EE-F721A4832B7E}" type="presParOf" srcId="{5B4F5400-2CA5-4E04-9778-5EB04855F054}" destId="{F603894A-3084-49F9-A36C-5951C1EE89B2}" srcOrd="0" destOrd="0" presId="urn:microsoft.com/office/officeart/2016/7/layout/VerticalSolidActionList"/>
    <dgm:cxn modelId="{85DA5D41-DF27-47A9-8D92-AF5C4D9D372F}" type="presParOf" srcId="{5B4F5400-2CA5-4E04-9778-5EB04855F054}" destId="{1DC4E024-7BBB-4D38-86F8-4194D5DE58DA}" srcOrd="1" destOrd="0" presId="urn:microsoft.com/office/officeart/2016/7/layout/VerticalSolidActionList"/>
    <dgm:cxn modelId="{D90B7599-CCCB-482B-A84C-D04723B3A945}" type="presParOf" srcId="{07FFBE56-8E5C-47B4-826F-78B60D33A189}" destId="{E0FFD8AD-8CF5-4E45-9D51-35685BCBCEBD}" srcOrd="3" destOrd="0" presId="urn:microsoft.com/office/officeart/2016/7/layout/VerticalSolidActionList"/>
    <dgm:cxn modelId="{3507611B-4B03-4267-9E3D-32D7E7A5BC4A}" type="presParOf" srcId="{07FFBE56-8E5C-47B4-826F-78B60D33A189}" destId="{9B02DB0F-A71B-49D6-BE66-3D888A65B851}" srcOrd="4" destOrd="0" presId="urn:microsoft.com/office/officeart/2016/7/layout/VerticalSolidActionList"/>
    <dgm:cxn modelId="{44C792F7-F662-4F49-AB8A-88D611463F4A}" type="presParOf" srcId="{9B02DB0F-A71B-49D6-BE66-3D888A65B851}" destId="{D6616D64-945C-4031-9A6D-F593D1F33F19}" srcOrd="0" destOrd="0" presId="urn:microsoft.com/office/officeart/2016/7/layout/VerticalSolidActionList"/>
    <dgm:cxn modelId="{09E87C70-F8AC-4CD3-8624-1BBA850E00EF}" type="presParOf" srcId="{9B02DB0F-A71B-49D6-BE66-3D888A65B851}" destId="{616151C3-E234-47B5-9F99-ABAAD403D986}" srcOrd="1" destOrd="0" presId="urn:microsoft.com/office/officeart/2016/7/layout/VerticalSolidActionList"/>
    <dgm:cxn modelId="{0C467449-744C-476A-8E1E-19F594A2E6A6}" type="presParOf" srcId="{07FFBE56-8E5C-47B4-826F-78B60D33A189}" destId="{D2B87F09-8361-4C2F-AD4C-8FBE177A8870}" srcOrd="5" destOrd="0" presId="urn:microsoft.com/office/officeart/2016/7/layout/VerticalSolidActionList"/>
    <dgm:cxn modelId="{8E8FC08B-A0A2-4F37-8C79-F0A156079B1C}" type="presParOf" srcId="{07FFBE56-8E5C-47B4-826F-78B60D33A189}" destId="{749DFA5F-FE2C-4E8B-82EF-94F99093B362}" srcOrd="6" destOrd="0" presId="urn:microsoft.com/office/officeart/2016/7/layout/VerticalSolidActionList"/>
    <dgm:cxn modelId="{091C856C-80BD-4081-8D91-61DE0BFBBA60}" type="presParOf" srcId="{749DFA5F-FE2C-4E8B-82EF-94F99093B362}" destId="{B9D9ECEE-7E9D-4D8F-9945-F74524EE4B48}" srcOrd="0" destOrd="0" presId="urn:microsoft.com/office/officeart/2016/7/layout/VerticalSolidActionList"/>
    <dgm:cxn modelId="{BFB63EE7-460D-4AB1-93B8-67AB95162A9A}" type="presParOf" srcId="{749DFA5F-FE2C-4E8B-82EF-94F99093B362}" destId="{A68A7108-3C82-4F5D-AB06-92F61E61814E}" srcOrd="1" destOrd="0" presId="urn:microsoft.com/office/officeart/2016/7/layout/VerticalSolidActionList"/>
    <dgm:cxn modelId="{B1372C5D-8833-4EEB-9D27-EB891B98D7C1}" type="presParOf" srcId="{07FFBE56-8E5C-47B4-826F-78B60D33A189}" destId="{06F8BABB-5AB8-4614-AA31-3A84EF3EE51A}" srcOrd="7" destOrd="0" presId="urn:microsoft.com/office/officeart/2016/7/layout/VerticalSolidActionList"/>
    <dgm:cxn modelId="{AE959499-F2ED-4332-BFBF-6268BB9FDAA9}" type="presParOf" srcId="{07FFBE56-8E5C-47B4-826F-78B60D33A189}" destId="{4D35BAB7-99A3-4AE9-AA76-F796BC27E643}" srcOrd="8" destOrd="0" presId="urn:microsoft.com/office/officeart/2016/7/layout/VerticalSolidActionList"/>
    <dgm:cxn modelId="{F71DC57A-5706-4C29-9616-CF0AD1BBFEC2}" type="presParOf" srcId="{4D35BAB7-99A3-4AE9-AA76-F796BC27E643}" destId="{051C44A9-3278-4885-B7A3-86C8B082BE7F}" srcOrd="0" destOrd="0" presId="urn:microsoft.com/office/officeart/2016/7/layout/VerticalSolidActionList"/>
    <dgm:cxn modelId="{018ED6FB-E695-4914-AA98-8658A9D4F4D1}" type="presParOf" srcId="{4D35BAB7-99A3-4AE9-AA76-F796BC27E643}" destId="{C49C9E06-E01A-4F9A-9052-D4D0C76AD074}" srcOrd="1" destOrd="0" presId="urn:microsoft.com/office/officeart/2016/7/layout/VerticalSolidActionList"/>
    <dgm:cxn modelId="{7C39E653-7AAA-494D-90E3-7C8B2FA37FC0}" type="presParOf" srcId="{07FFBE56-8E5C-47B4-826F-78B60D33A189}" destId="{B65AE4B0-37B2-47E3-AD3F-1DDBCAD6F4BE}" srcOrd="9" destOrd="0" presId="urn:microsoft.com/office/officeart/2016/7/layout/VerticalSolidActionList"/>
    <dgm:cxn modelId="{4DC21BDA-2C2A-4003-8742-0A93CC841699}" type="presParOf" srcId="{07FFBE56-8E5C-47B4-826F-78B60D33A189}" destId="{017F28BA-9260-49B2-84FB-A1981724ACE6}" srcOrd="10" destOrd="0" presId="urn:microsoft.com/office/officeart/2016/7/layout/VerticalSolidActionList"/>
    <dgm:cxn modelId="{F7761E00-CB0A-4698-9C43-166FD51262AD}" type="presParOf" srcId="{017F28BA-9260-49B2-84FB-A1981724ACE6}" destId="{74143DC2-0AFE-4F3A-AA20-35BD260D12F0}" srcOrd="0" destOrd="0" presId="urn:microsoft.com/office/officeart/2016/7/layout/VerticalSolidActionList"/>
    <dgm:cxn modelId="{C4DC7631-1B43-4658-AF43-F124DF24C2CC}" type="presParOf" srcId="{017F28BA-9260-49B2-84FB-A1981724ACE6}" destId="{CBFB381D-2314-4C74-93DF-1C615E841C8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939AD-943B-41EC-AB1A-4DF5ED39792E}">
      <dsp:nvSpPr>
        <dsp:cNvPr id="0" name=""/>
        <dsp:cNvSpPr/>
      </dsp:nvSpPr>
      <dsp:spPr>
        <a:xfrm>
          <a:off x="0" y="382881"/>
          <a:ext cx="11029950" cy="2086875"/>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20700"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Q&amp;A option at the bottom of the screen</a:t>
          </a:r>
          <a:endParaRPr lang="en-US" sz="2400" kern="1200" dirty="0">
            <a:solidFill>
              <a:schemeClr val="accent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ts val="600"/>
            </a:spcAft>
            <a:buFont typeface="Wingdings" panose="05000000000000000000" pitchFamily="2" charset="2"/>
            <a:buChar char="§"/>
          </a:pPr>
          <a:r>
            <a:rPr lang="en-US" sz="2400" kern="1200" dirty="0">
              <a:solidFill>
                <a:schemeClr val="accent1"/>
              </a:solidFill>
              <a:latin typeface="Arial" panose="020B0604020202020204" pitchFamily="34" charset="0"/>
              <a:cs typeface="Arial" panose="020B0604020202020204" pitchFamily="34" charset="0"/>
            </a:rPr>
            <a:t>800-526-7234 or 877-781-9403 (TTY) OR </a:t>
          </a:r>
          <a:r>
            <a:rPr lang="en-US" sz="2400" b="0" kern="1200" dirty="0">
              <a:solidFill>
                <a:schemeClr val="accent1"/>
              </a:solidFill>
              <a:latin typeface="Arial" panose="020B0604020202020204" pitchFamily="34" charset="0"/>
              <a:cs typeface="Arial" panose="020B0604020202020204" pitchFamily="34" charset="0"/>
            </a:rPr>
            <a:t>Live Chat at AskJAN.org</a:t>
          </a:r>
          <a:endParaRPr lang="en-US" sz="2400" kern="1200" dirty="0">
            <a:solidFill>
              <a:schemeClr val="accent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ts val="600"/>
            </a:spcAft>
            <a:buFont typeface="Wingdings" panose="05000000000000000000" pitchFamily="2" charset="2"/>
            <a:buChar char="§"/>
          </a:pPr>
          <a:r>
            <a:rPr lang="en-US" sz="2400" kern="1200" dirty="0">
              <a:solidFill>
                <a:schemeClr val="accent1"/>
              </a:solidFill>
              <a:latin typeface="Arial" panose="020B0604020202020204" pitchFamily="34" charset="0"/>
              <a:cs typeface="Arial" panose="020B0604020202020204" pitchFamily="34" charset="0"/>
            </a:rPr>
            <a:t>Frequently Asked Questions (FAQ)</a:t>
          </a:r>
          <a:br>
            <a:rPr lang="en-US" sz="2400" kern="1200" dirty="0">
              <a:solidFill>
                <a:schemeClr val="accent1"/>
              </a:solidFill>
              <a:latin typeface="Arial" panose="020B0604020202020204" pitchFamily="34" charset="0"/>
              <a:cs typeface="Arial" panose="020B0604020202020204" pitchFamily="34" charset="0"/>
            </a:rPr>
          </a:br>
          <a:r>
            <a:rPr lang="en-US" sz="2200" kern="1200" dirty="0">
              <a:solidFill>
                <a:srgbClr val="4590B8"/>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AskJAN.org/Training/JAN-Webcast-Frequently-Asked-</a:t>
          </a:r>
          <a:r>
            <a:rPr lang="en-US" sz="2200" kern="1200" dirty="0" err="1">
              <a:solidFill>
                <a:srgbClr val="4590B8"/>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Questions.cfm</a:t>
          </a:r>
          <a:endParaRPr lang="en-US" sz="2200" kern="1200" dirty="0">
            <a:solidFill>
              <a:srgbClr val="4590B8"/>
            </a:solidFill>
            <a:latin typeface="Arial" panose="020B0604020202020204" pitchFamily="34" charset="0"/>
            <a:cs typeface="Arial" panose="020B0604020202020204" pitchFamily="34" charset="0"/>
          </a:endParaRPr>
        </a:p>
      </dsp:txBody>
      <dsp:txXfrm>
        <a:off x="0" y="382881"/>
        <a:ext cx="11029950" cy="2086875"/>
      </dsp:txXfrm>
    </dsp:sp>
    <dsp:sp modelId="{C33B9B2B-6CAA-4302-BE0D-981D8F0C9B10}">
      <dsp:nvSpPr>
        <dsp:cNvPr id="0" name=""/>
        <dsp:cNvSpPr/>
      </dsp:nvSpPr>
      <dsp:spPr>
        <a:xfrm>
          <a:off x="551497" y="19566"/>
          <a:ext cx="7720965" cy="7380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Technical Difficulties</a:t>
          </a:r>
        </a:p>
      </dsp:txBody>
      <dsp:txXfrm>
        <a:off x="587523" y="55592"/>
        <a:ext cx="7648913" cy="665948"/>
      </dsp:txXfrm>
    </dsp:sp>
    <dsp:sp modelId="{D395A932-415F-4401-9F15-706E3511CF60}">
      <dsp:nvSpPr>
        <dsp:cNvPr id="0" name=""/>
        <dsp:cNvSpPr/>
      </dsp:nvSpPr>
      <dsp:spPr>
        <a:xfrm>
          <a:off x="0" y="2979441"/>
          <a:ext cx="11029950" cy="102375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20700"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Q&amp;A option at the bottom of the screen</a:t>
          </a:r>
          <a:endParaRPr lang="en-US" sz="2400" kern="1200" dirty="0">
            <a:solidFill>
              <a:schemeClr val="accent1"/>
            </a:solidFill>
            <a:latin typeface="Arial" panose="020B0604020202020204" pitchFamily="34" charset="0"/>
            <a:cs typeface="Arial" panose="020B0604020202020204" pitchFamily="34" charset="0"/>
          </a:endParaRPr>
        </a:p>
      </dsp:txBody>
      <dsp:txXfrm>
        <a:off x="0" y="2979441"/>
        <a:ext cx="11029950" cy="1023750"/>
      </dsp:txXfrm>
    </dsp:sp>
    <dsp:sp modelId="{BF394396-594D-48B4-88B6-57E0EB5F2607}">
      <dsp:nvSpPr>
        <dsp:cNvPr id="0" name=""/>
        <dsp:cNvSpPr/>
      </dsp:nvSpPr>
      <dsp:spPr>
        <a:xfrm>
          <a:off x="551497" y="2610441"/>
          <a:ext cx="7720965" cy="7380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Questions for Presenters</a:t>
          </a:r>
          <a:endParaRPr lang="en-US" sz="2400" b="1" kern="1200" dirty="0">
            <a:latin typeface="Arial" panose="020B0604020202020204" pitchFamily="34" charset="0"/>
            <a:cs typeface="Arial" panose="020B0604020202020204" pitchFamily="34" charset="0"/>
          </a:endParaRPr>
        </a:p>
      </dsp:txBody>
      <dsp:txXfrm>
        <a:off x="587523" y="2646467"/>
        <a:ext cx="7648913"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939AD-943B-41EC-AB1A-4DF5ED39792E}">
      <dsp:nvSpPr>
        <dsp:cNvPr id="0" name=""/>
        <dsp:cNvSpPr/>
      </dsp:nvSpPr>
      <dsp:spPr>
        <a:xfrm>
          <a:off x="0" y="401419"/>
          <a:ext cx="11029950" cy="167895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41528"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Click the link included in the webcast login email you received, see the link in the chat, or go to this webcast event from the Training page at </a:t>
          </a:r>
          <a:r>
            <a:rPr lang="en-US" sz="2400" b="0" kern="1200" dirty="0">
              <a:solidFill>
                <a:srgbClr val="4590B8"/>
              </a:solidFill>
              <a:latin typeface="Arial" panose="020B0604020202020204" pitchFamily="34" charset="0"/>
              <a:cs typeface="Arial" panose="020B0604020202020204" pitchFamily="34" charset="0"/>
            </a:rPr>
            <a:t>AskJAN.org</a:t>
          </a:r>
          <a:endParaRPr lang="en-US" sz="2400" kern="1200" dirty="0">
            <a:solidFill>
              <a:srgbClr val="4590B8"/>
            </a:solidFill>
            <a:latin typeface="Arial" panose="020B0604020202020204" pitchFamily="34" charset="0"/>
            <a:cs typeface="Arial" panose="020B0604020202020204" pitchFamily="34" charset="0"/>
          </a:endParaRPr>
        </a:p>
      </dsp:txBody>
      <dsp:txXfrm>
        <a:off x="0" y="401419"/>
        <a:ext cx="11029950" cy="1678950"/>
      </dsp:txXfrm>
    </dsp:sp>
    <dsp:sp modelId="{C33B9B2B-6CAA-4302-BE0D-981D8F0C9B10}">
      <dsp:nvSpPr>
        <dsp:cNvPr id="0" name=""/>
        <dsp:cNvSpPr/>
      </dsp:nvSpPr>
      <dsp:spPr>
        <a:xfrm>
          <a:off x="551497" y="23571"/>
          <a:ext cx="7720965" cy="76752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PPT Slides</a:t>
          </a:r>
          <a:endParaRPr lang="en-US" sz="2400" b="1" kern="1200" dirty="0">
            <a:latin typeface="Arial" panose="020B0604020202020204" pitchFamily="34" charset="0"/>
            <a:cs typeface="Arial" panose="020B0604020202020204" pitchFamily="34" charset="0"/>
          </a:endParaRPr>
        </a:p>
      </dsp:txBody>
      <dsp:txXfrm>
        <a:off x="588964" y="61038"/>
        <a:ext cx="7646031" cy="692586"/>
      </dsp:txXfrm>
    </dsp:sp>
    <dsp:sp modelId="{D395A932-415F-4401-9F15-706E3511CF60}">
      <dsp:nvSpPr>
        <dsp:cNvPr id="0" name=""/>
        <dsp:cNvSpPr/>
      </dsp:nvSpPr>
      <dsp:spPr>
        <a:xfrm>
          <a:off x="0" y="2610441"/>
          <a:ext cx="11029950" cy="1044225"/>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41528"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Use the closed caption (CC) option or captioning link in the chat</a:t>
          </a:r>
          <a:endParaRPr lang="en-US" sz="2400" kern="1200" dirty="0">
            <a:solidFill>
              <a:schemeClr val="accent1"/>
            </a:solidFill>
            <a:latin typeface="Arial" panose="020B0604020202020204" pitchFamily="34" charset="0"/>
            <a:cs typeface="Arial" panose="020B0604020202020204" pitchFamily="34" charset="0"/>
          </a:endParaRPr>
        </a:p>
      </dsp:txBody>
      <dsp:txXfrm>
        <a:off x="0" y="2610441"/>
        <a:ext cx="11029950" cy="1044225"/>
      </dsp:txXfrm>
    </dsp:sp>
    <dsp:sp modelId="{BF394396-594D-48B4-88B6-57E0EB5F2607}">
      <dsp:nvSpPr>
        <dsp:cNvPr id="0" name=""/>
        <dsp:cNvSpPr/>
      </dsp:nvSpPr>
      <dsp:spPr>
        <a:xfrm>
          <a:off x="551497" y="2226681"/>
          <a:ext cx="7720965" cy="76752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Captioning</a:t>
          </a:r>
          <a:endParaRPr lang="en-US" sz="2400" b="1" kern="1200" dirty="0">
            <a:latin typeface="Arial" panose="020B0604020202020204" pitchFamily="34" charset="0"/>
            <a:cs typeface="Arial" panose="020B0604020202020204" pitchFamily="34" charset="0"/>
          </a:endParaRPr>
        </a:p>
      </dsp:txBody>
      <dsp:txXfrm>
        <a:off x="588964" y="2264148"/>
        <a:ext cx="7646031"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D720D-524B-40A2-9A01-9A5E8D4E41AE}">
      <dsp:nvSpPr>
        <dsp:cNvPr id="0" name=""/>
        <dsp:cNvSpPr/>
      </dsp:nvSpPr>
      <dsp:spPr>
        <a:xfrm>
          <a:off x="2205989" y="449"/>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AskJAN.org</a:t>
          </a:r>
        </a:p>
      </dsp:txBody>
      <dsp:txXfrm>
        <a:off x="2205989" y="449"/>
        <a:ext cx="8823960" cy="583704"/>
      </dsp:txXfrm>
    </dsp:sp>
    <dsp:sp modelId="{358F9B01-4B8A-49E6-8182-92064EE7D17C}">
      <dsp:nvSpPr>
        <dsp:cNvPr id="0" name=""/>
        <dsp:cNvSpPr/>
      </dsp:nvSpPr>
      <dsp:spPr>
        <a:xfrm>
          <a:off x="0" y="449"/>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Visit</a:t>
          </a:r>
          <a:endParaRPr lang="en-US" sz="2800" kern="1200" dirty="0">
            <a:latin typeface="Arial" panose="020B0604020202020204" pitchFamily="34" charset="0"/>
            <a:cs typeface="Arial" panose="020B0604020202020204" pitchFamily="34" charset="0"/>
          </a:endParaRPr>
        </a:p>
      </dsp:txBody>
      <dsp:txXfrm>
        <a:off x="0" y="449"/>
        <a:ext cx="2205990" cy="583704"/>
      </dsp:txXfrm>
    </dsp:sp>
    <dsp:sp modelId="{1DC4E024-7BBB-4D38-86F8-4194D5DE58DA}">
      <dsp:nvSpPr>
        <dsp:cNvPr id="0" name=""/>
        <dsp:cNvSpPr/>
      </dsp:nvSpPr>
      <dsp:spPr>
        <a:xfrm>
          <a:off x="2205990" y="619176"/>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800.526.7234</a:t>
          </a:r>
          <a:endParaRPr lang="en-US" sz="2800" kern="1200" dirty="0">
            <a:solidFill>
              <a:srgbClr val="002060"/>
            </a:solidFill>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877.781.9403 (TTY)</a:t>
          </a:r>
          <a:endParaRPr lang="en-US" sz="1400" kern="1200" dirty="0">
            <a:solidFill>
              <a:srgbClr val="002060"/>
            </a:solidFill>
            <a:latin typeface="Arial" panose="020B0604020202020204" pitchFamily="34" charset="0"/>
            <a:cs typeface="Arial" panose="020B0604020202020204" pitchFamily="34" charset="0"/>
          </a:endParaRPr>
        </a:p>
      </dsp:txBody>
      <dsp:txXfrm>
        <a:off x="2205990" y="619176"/>
        <a:ext cx="8823960" cy="583704"/>
      </dsp:txXfrm>
    </dsp:sp>
    <dsp:sp modelId="{F603894A-3084-49F9-A36C-5951C1EE89B2}">
      <dsp:nvSpPr>
        <dsp:cNvPr id="0" name=""/>
        <dsp:cNvSpPr/>
      </dsp:nvSpPr>
      <dsp:spPr>
        <a:xfrm>
          <a:off x="0" y="619176"/>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Call</a:t>
          </a:r>
          <a:endParaRPr lang="en-US" sz="2800" kern="1200" dirty="0">
            <a:latin typeface="Arial" panose="020B0604020202020204" pitchFamily="34" charset="0"/>
            <a:cs typeface="Arial" panose="020B0604020202020204" pitchFamily="34" charset="0"/>
          </a:endParaRPr>
        </a:p>
      </dsp:txBody>
      <dsp:txXfrm>
        <a:off x="0" y="619176"/>
        <a:ext cx="2205990" cy="583704"/>
      </dsp:txXfrm>
    </dsp:sp>
    <dsp:sp modelId="{616151C3-E234-47B5-9F99-ABAAD403D986}">
      <dsp:nvSpPr>
        <dsp:cNvPr id="0" name=""/>
        <dsp:cNvSpPr/>
      </dsp:nvSpPr>
      <dsp:spPr>
        <a:xfrm>
          <a:off x="2205990" y="1237903"/>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 AskJAN.org</a:t>
          </a:r>
        </a:p>
      </dsp:txBody>
      <dsp:txXfrm>
        <a:off x="2205990" y="1237903"/>
        <a:ext cx="8823960" cy="583704"/>
      </dsp:txXfrm>
    </dsp:sp>
    <dsp:sp modelId="{D6616D64-945C-4031-9A6D-F593D1F33F19}">
      <dsp:nvSpPr>
        <dsp:cNvPr id="0" name=""/>
        <dsp:cNvSpPr/>
      </dsp:nvSpPr>
      <dsp:spPr>
        <a:xfrm>
          <a:off x="0" y="1237903"/>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Chat</a:t>
          </a:r>
          <a:endParaRPr lang="en-US" sz="2800" kern="1200" dirty="0">
            <a:latin typeface="Arial" panose="020B0604020202020204" pitchFamily="34" charset="0"/>
            <a:cs typeface="Arial" panose="020B0604020202020204" pitchFamily="34" charset="0"/>
          </a:endParaRPr>
        </a:p>
      </dsp:txBody>
      <dsp:txXfrm>
        <a:off x="0" y="1237903"/>
        <a:ext cx="2205990" cy="583704"/>
      </dsp:txXfrm>
    </dsp:sp>
    <dsp:sp modelId="{A68A7108-3C82-4F5D-AB06-92F61E61814E}">
      <dsp:nvSpPr>
        <dsp:cNvPr id="0" name=""/>
        <dsp:cNvSpPr/>
      </dsp:nvSpPr>
      <dsp:spPr>
        <a:xfrm>
          <a:off x="2205990" y="1856630"/>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JAN on Demand Inquiry @ AskJAN.org/</a:t>
          </a:r>
          <a:r>
            <a:rPr lang="en-US" sz="2200" kern="1200" dirty="0" err="1">
              <a:solidFill>
                <a:srgbClr val="002060"/>
              </a:solidFill>
              <a:latin typeface="Arial" panose="020B0604020202020204" pitchFamily="34" charset="0"/>
              <a:cs typeface="Arial" panose="020B0604020202020204" pitchFamily="34" charset="0"/>
            </a:rPr>
            <a:t>JANonDemand.cfm</a:t>
          </a:r>
          <a:r>
            <a:rPr lang="en-US" sz="2200" kern="1200" dirty="0">
              <a:solidFill>
                <a:srgbClr val="002060"/>
              </a:solidFill>
              <a:latin typeface="Arial" panose="020B0604020202020204" pitchFamily="34" charset="0"/>
              <a:cs typeface="Arial" panose="020B0604020202020204" pitchFamily="34" charset="0"/>
            </a:rPr>
            <a:t> </a:t>
          </a:r>
        </a:p>
      </dsp:txBody>
      <dsp:txXfrm>
        <a:off x="2205990" y="1856630"/>
        <a:ext cx="8823960" cy="583704"/>
      </dsp:txXfrm>
    </dsp:sp>
    <dsp:sp modelId="{B9D9ECEE-7E9D-4D8F-9945-F74524EE4B48}">
      <dsp:nvSpPr>
        <dsp:cNvPr id="0" name=""/>
        <dsp:cNvSpPr/>
      </dsp:nvSpPr>
      <dsp:spPr>
        <a:xfrm>
          <a:off x="0" y="1856630"/>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Submit</a:t>
          </a:r>
          <a:endParaRPr lang="en-US" sz="2800" kern="1200" dirty="0">
            <a:latin typeface="Arial" panose="020B0604020202020204" pitchFamily="34" charset="0"/>
            <a:cs typeface="Arial" panose="020B0604020202020204" pitchFamily="34" charset="0"/>
          </a:endParaRPr>
        </a:p>
      </dsp:txBody>
      <dsp:txXfrm>
        <a:off x="0" y="1856630"/>
        <a:ext cx="2205990" cy="583704"/>
      </dsp:txXfrm>
    </dsp:sp>
    <dsp:sp modelId="{C49C9E06-E01A-4F9A-9052-D4D0C76AD074}">
      <dsp:nvSpPr>
        <dsp:cNvPr id="0" name=""/>
        <dsp:cNvSpPr/>
      </dsp:nvSpPr>
      <dsp:spPr>
        <a:xfrm>
          <a:off x="2205990" y="2475357"/>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JAN@AskJAN.org</a:t>
          </a:r>
        </a:p>
      </dsp:txBody>
      <dsp:txXfrm>
        <a:off x="2205990" y="2475357"/>
        <a:ext cx="8823960" cy="583704"/>
      </dsp:txXfrm>
    </dsp:sp>
    <dsp:sp modelId="{051C44A9-3278-4885-B7A3-86C8B082BE7F}">
      <dsp:nvSpPr>
        <dsp:cNvPr id="0" name=""/>
        <dsp:cNvSpPr/>
      </dsp:nvSpPr>
      <dsp:spPr>
        <a:xfrm>
          <a:off x="0" y="2475357"/>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Email</a:t>
          </a:r>
          <a:endParaRPr lang="en-US" sz="2800" kern="1200" dirty="0">
            <a:latin typeface="Arial" panose="020B0604020202020204" pitchFamily="34" charset="0"/>
            <a:cs typeface="Arial" panose="020B0604020202020204" pitchFamily="34" charset="0"/>
          </a:endParaRPr>
        </a:p>
      </dsp:txBody>
      <dsp:txXfrm>
        <a:off x="0" y="2475357"/>
        <a:ext cx="2205990" cy="583704"/>
      </dsp:txXfrm>
    </dsp:sp>
    <dsp:sp modelId="{CBFB381D-2314-4C74-93DF-1C615E841C82}">
      <dsp:nvSpPr>
        <dsp:cNvPr id="0" name=""/>
        <dsp:cNvSpPr/>
      </dsp:nvSpPr>
      <dsp:spPr>
        <a:xfrm>
          <a:off x="2205990" y="3094084"/>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889000">
            <a:lnSpc>
              <a:spcPct val="90000"/>
            </a:lnSpc>
            <a:spcBef>
              <a:spcPct val="0"/>
            </a:spcBef>
            <a:spcAft>
              <a:spcPts val="0"/>
            </a:spcAft>
            <a:buNone/>
          </a:pPr>
          <a:r>
            <a:rPr lang="en-US" sz="2000" kern="1200" dirty="0">
              <a:solidFill>
                <a:srgbClr val="002060"/>
              </a:solidFill>
              <a:latin typeface="Arial" panose="020B0604020202020204" pitchFamily="34" charset="0"/>
              <a:cs typeface="Arial" panose="020B0604020202020204" pitchFamily="34" charset="0"/>
            </a:rPr>
            <a:t>Facebook – Job Accommodation Network</a:t>
          </a:r>
        </a:p>
        <a:p>
          <a:pPr marL="0" lvl="0" indent="0" algn="l" defTabSz="889000">
            <a:lnSpc>
              <a:spcPct val="90000"/>
            </a:lnSpc>
            <a:spcBef>
              <a:spcPct val="0"/>
            </a:spcBef>
            <a:spcAft>
              <a:spcPct val="35000"/>
            </a:spcAft>
            <a:buNone/>
          </a:pPr>
          <a:r>
            <a:rPr lang="en-US" sz="2000" kern="1200" dirty="0">
              <a:solidFill>
                <a:srgbClr val="002060"/>
              </a:solidFill>
              <a:latin typeface="Arial" panose="020B0604020202020204" pitchFamily="34" charset="0"/>
              <a:cs typeface="Arial" panose="020B0604020202020204" pitchFamily="34" charset="0"/>
            </a:rPr>
            <a:t>Twitter – @JANatJAN</a:t>
          </a:r>
        </a:p>
      </dsp:txBody>
      <dsp:txXfrm>
        <a:off x="2205990" y="3094084"/>
        <a:ext cx="8823960" cy="583704"/>
      </dsp:txXfrm>
    </dsp:sp>
    <dsp:sp modelId="{74143DC2-0AFE-4F3A-AA20-35BD260D12F0}">
      <dsp:nvSpPr>
        <dsp:cNvPr id="0" name=""/>
        <dsp:cNvSpPr/>
      </dsp:nvSpPr>
      <dsp:spPr>
        <a:xfrm>
          <a:off x="0" y="3094084"/>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Social Media</a:t>
          </a:r>
          <a:endParaRPr lang="en-US" sz="2700" kern="1200" dirty="0">
            <a:latin typeface="Arial" panose="020B0604020202020204" pitchFamily="34" charset="0"/>
            <a:cs typeface="Arial" panose="020B0604020202020204" pitchFamily="34" charset="0"/>
          </a:endParaRPr>
        </a:p>
      </dsp:txBody>
      <dsp:txXfrm>
        <a:off x="0" y="3094084"/>
        <a:ext cx="2205990" cy="58370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964DE-B770-493F-9344-8F0AA6F01F65}" type="datetimeFigureOut">
              <a:rPr lang="en-US" smtClean="0"/>
              <a:t>8/8/2022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8B637-82BB-40CF-BAE3-E3A2234FE2A4}" type="slidenum">
              <a:rPr lang="en-US" smtClean="0"/>
              <a:t>‹#›</a:t>
            </a:fld>
            <a:endParaRPr lang="en-US"/>
          </a:p>
        </p:txBody>
      </p:sp>
    </p:spTree>
    <p:extLst>
      <p:ext uri="{BB962C8B-B14F-4D97-AF65-F5344CB8AC3E}">
        <p14:creationId xmlns:p14="http://schemas.microsoft.com/office/powerpoint/2010/main" val="583305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a:t>
            </a:fld>
            <a:endParaRPr lang="en-US" dirty="0"/>
          </a:p>
        </p:txBody>
      </p:sp>
    </p:spTree>
    <p:extLst>
      <p:ext uri="{BB962C8B-B14F-4D97-AF65-F5344CB8AC3E}">
        <p14:creationId xmlns:p14="http://schemas.microsoft.com/office/powerpoint/2010/main" val="559832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10</a:t>
            </a:fld>
            <a:endParaRPr lang="en-US"/>
          </a:p>
        </p:txBody>
      </p:sp>
    </p:spTree>
    <p:extLst>
      <p:ext uri="{BB962C8B-B14F-4D97-AF65-F5344CB8AC3E}">
        <p14:creationId xmlns:p14="http://schemas.microsoft.com/office/powerpoint/2010/main" val="133328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11</a:t>
            </a:fld>
            <a:endParaRPr lang="en-US"/>
          </a:p>
        </p:txBody>
      </p:sp>
    </p:spTree>
    <p:extLst>
      <p:ext uri="{BB962C8B-B14F-4D97-AF65-F5344CB8AC3E}">
        <p14:creationId xmlns:p14="http://schemas.microsoft.com/office/powerpoint/2010/main" val="971707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12</a:t>
            </a:fld>
            <a:endParaRPr lang="en-US"/>
          </a:p>
        </p:txBody>
      </p:sp>
    </p:spTree>
    <p:extLst>
      <p:ext uri="{BB962C8B-B14F-4D97-AF65-F5344CB8AC3E}">
        <p14:creationId xmlns:p14="http://schemas.microsoft.com/office/powerpoint/2010/main" val="2633230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13</a:t>
            </a:fld>
            <a:endParaRPr lang="en-US"/>
          </a:p>
        </p:txBody>
      </p:sp>
    </p:spTree>
    <p:extLst>
      <p:ext uri="{BB962C8B-B14F-4D97-AF65-F5344CB8AC3E}">
        <p14:creationId xmlns:p14="http://schemas.microsoft.com/office/powerpoint/2010/main" val="2641840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14</a:t>
            </a:fld>
            <a:endParaRPr lang="en-US"/>
          </a:p>
        </p:txBody>
      </p:sp>
    </p:spTree>
    <p:extLst>
      <p:ext uri="{BB962C8B-B14F-4D97-AF65-F5344CB8AC3E}">
        <p14:creationId xmlns:p14="http://schemas.microsoft.com/office/powerpoint/2010/main" val="3706444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15</a:t>
            </a:fld>
            <a:endParaRPr lang="en-US"/>
          </a:p>
        </p:txBody>
      </p:sp>
    </p:spTree>
    <p:extLst>
      <p:ext uri="{BB962C8B-B14F-4D97-AF65-F5344CB8AC3E}">
        <p14:creationId xmlns:p14="http://schemas.microsoft.com/office/powerpoint/2010/main" val="1020934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16</a:t>
            </a:fld>
            <a:endParaRPr lang="en-US"/>
          </a:p>
        </p:txBody>
      </p:sp>
    </p:spTree>
    <p:extLst>
      <p:ext uri="{BB962C8B-B14F-4D97-AF65-F5344CB8AC3E}">
        <p14:creationId xmlns:p14="http://schemas.microsoft.com/office/powerpoint/2010/main" val="1802706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17</a:t>
            </a:fld>
            <a:endParaRPr lang="en-US"/>
          </a:p>
        </p:txBody>
      </p:sp>
    </p:spTree>
    <p:extLst>
      <p:ext uri="{BB962C8B-B14F-4D97-AF65-F5344CB8AC3E}">
        <p14:creationId xmlns:p14="http://schemas.microsoft.com/office/powerpoint/2010/main" val="2138595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18</a:t>
            </a:fld>
            <a:endParaRPr lang="en-US"/>
          </a:p>
        </p:txBody>
      </p:sp>
    </p:spTree>
    <p:extLst>
      <p:ext uri="{BB962C8B-B14F-4D97-AF65-F5344CB8AC3E}">
        <p14:creationId xmlns:p14="http://schemas.microsoft.com/office/powerpoint/2010/main" val="1148330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19</a:t>
            </a:fld>
            <a:endParaRPr lang="en-US"/>
          </a:p>
        </p:txBody>
      </p:sp>
    </p:spTree>
    <p:extLst>
      <p:ext uri="{BB962C8B-B14F-4D97-AF65-F5344CB8AC3E}">
        <p14:creationId xmlns:p14="http://schemas.microsoft.com/office/powerpoint/2010/main" val="249224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513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20</a:t>
            </a:fld>
            <a:endParaRPr lang="en-US"/>
          </a:p>
        </p:txBody>
      </p:sp>
    </p:spTree>
    <p:extLst>
      <p:ext uri="{BB962C8B-B14F-4D97-AF65-F5344CB8AC3E}">
        <p14:creationId xmlns:p14="http://schemas.microsoft.com/office/powerpoint/2010/main" val="829781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21</a:t>
            </a:fld>
            <a:endParaRPr lang="en-US"/>
          </a:p>
        </p:txBody>
      </p:sp>
    </p:spTree>
    <p:extLst>
      <p:ext uri="{BB962C8B-B14F-4D97-AF65-F5344CB8AC3E}">
        <p14:creationId xmlns:p14="http://schemas.microsoft.com/office/powerpoint/2010/main" val="1770123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22</a:t>
            </a:fld>
            <a:endParaRPr lang="en-US"/>
          </a:p>
        </p:txBody>
      </p:sp>
    </p:spTree>
    <p:extLst>
      <p:ext uri="{BB962C8B-B14F-4D97-AF65-F5344CB8AC3E}">
        <p14:creationId xmlns:p14="http://schemas.microsoft.com/office/powerpoint/2010/main" val="3344271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23</a:t>
            </a:fld>
            <a:endParaRPr lang="en-US"/>
          </a:p>
        </p:txBody>
      </p:sp>
    </p:spTree>
    <p:extLst>
      <p:ext uri="{BB962C8B-B14F-4D97-AF65-F5344CB8AC3E}">
        <p14:creationId xmlns:p14="http://schemas.microsoft.com/office/powerpoint/2010/main" val="1802706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24</a:t>
            </a:fld>
            <a:endParaRPr lang="en-US"/>
          </a:p>
        </p:txBody>
      </p:sp>
    </p:spTree>
    <p:extLst>
      <p:ext uri="{BB962C8B-B14F-4D97-AF65-F5344CB8AC3E}">
        <p14:creationId xmlns:p14="http://schemas.microsoft.com/office/powerpoint/2010/main" val="2808527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25</a:t>
            </a:fld>
            <a:endParaRPr lang="en-US"/>
          </a:p>
        </p:txBody>
      </p:sp>
    </p:spTree>
    <p:extLst>
      <p:ext uri="{BB962C8B-B14F-4D97-AF65-F5344CB8AC3E}">
        <p14:creationId xmlns:p14="http://schemas.microsoft.com/office/powerpoint/2010/main" val="1280806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26</a:t>
            </a:fld>
            <a:endParaRPr lang="en-US"/>
          </a:p>
        </p:txBody>
      </p:sp>
    </p:spTree>
    <p:extLst>
      <p:ext uri="{BB962C8B-B14F-4D97-AF65-F5344CB8AC3E}">
        <p14:creationId xmlns:p14="http://schemas.microsoft.com/office/powerpoint/2010/main" val="2832992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27</a:t>
            </a:fld>
            <a:endParaRPr lang="en-US"/>
          </a:p>
        </p:txBody>
      </p:sp>
    </p:spTree>
    <p:extLst>
      <p:ext uri="{BB962C8B-B14F-4D97-AF65-F5344CB8AC3E}">
        <p14:creationId xmlns:p14="http://schemas.microsoft.com/office/powerpoint/2010/main" val="1469721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28</a:t>
            </a:fld>
            <a:endParaRPr lang="en-US"/>
          </a:p>
        </p:txBody>
      </p:sp>
    </p:spTree>
    <p:extLst>
      <p:ext uri="{BB962C8B-B14F-4D97-AF65-F5344CB8AC3E}">
        <p14:creationId xmlns:p14="http://schemas.microsoft.com/office/powerpoint/2010/main" val="3961744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29</a:t>
            </a:fld>
            <a:endParaRPr lang="en-US"/>
          </a:p>
        </p:txBody>
      </p:sp>
    </p:spTree>
    <p:extLst>
      <p:ext uri="{BB962C8B-B14F-4D97-AF65-F5344CB8AC3E}">
        <p14:creationId xmlns:p14="http://schemas.microsoft.com/office/powerpoint/2010/main" val="37210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6794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30</a:t>
            </a:fld>
            <a:endParaRPr lang="en-US"/>
          </a:p>
        </p:txBody>
      </p:sp>
    </p:spTree>
    <p:extLst>
      <p:ext uri="{BB962C8B-B14F-4D97-AF65-F5344CB8AC3E}">
        <p14:creationId xmlns:p14="http://schemas.microsoft.com/office/powerpoint/2010/main" val="1730492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31</a:t>
            </a:fld>
            <a:endParaRPr lang="en-US"/>
          </a:p>
        </p:txBody>
      </p:sp>
    </p:spTree>
    <p:extLst>
      <p:ext uri="{BB962C8B-B14F-4D97-AF65-F5344CB8AC3E}">
        <p14:creationId xmlns:p14="http://schemas.microsoft.com/office/powerpoint/2010/main" val="39878207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32</a:t>
            </a:fld>
            <a:endParaRPr lang="en-US"/>
          </a:p>
        </p:txBody>
      </p:sp>
    </p:spTree>
    <p:extLst>
      <p:ext uri="{BB962C8B-B14F-4D97-AF65-F5344CB8AC3E}">
        <p14:creationId xmlns:p14="http://schemas.microsoft.com/office/powerpoint/2010/main" val="35525341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33</a:t>
            </a:fld>
            <a:endParaRPr lang="en-US"/>
          </a:p>
        </p:txBody>
      </p:sp>
    </p:spTree>
    <p:extLst>
      <p:ext uri="{BB962C8B-B14F-4D97-AF65-F5344CB8AC3E}">
        <p14:creationId xmlns:p14="http://schemas.microsoft.com/office/powerpoint/2010/main" val="1564167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34</a:t>
            </a:fld>
            <a:endParaRPr lang="en-US"/>
          </a:p>
        </p:txBody>
      </p:sp>
    </p:spTree>
    <p:extLst>
      <p:ext uri="{BB962C8B-B14F-4D97-AF65-F5344CB8AC3E}">
        <p14:creationId xmlns:p14="http://schemas.microsoft.com/office/powerpoint/2010/main" val="40023935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35</a:t>
            </a:fld>
            <a:endParaRPr lang="en-US"/>
          </a:p>
        </p:txBody>
      </p:sp>
    </p:spTree>
    <p:extLst>
      <p:ext uri="{BB962C8B-B14F-4D97-AF65-F5344CB8AC3E}">
        <p14:creationId xmlns:p14="http://schemas.microsoft.com/office/powerpoint/2010/main" val="1990937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36</a:t>
            </a:fld>
            <a:endParaRPr lang="en-US"/>
          </a:p>
        </p:txBody>
      </p:sp>
    </p:spTree>
    <p:extLst>
      <p:ext uri="{BB962C8B-B14F-4D97-AF65-F5344CB8AC3E}">
        <p14:creationId xmlns:p14="http://schemas.microsoft.com/office/powerpoint/2010/main" val="17480622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37</a:t>
            </a:fld>
            <a:endParaRPr lang="en-US"/>
          </a:p>
        </p:txBody>
      </p:sp>
    </p:spTree>
    <p:extLst>
      <p:ext uri="{BB962C8B-B14F-4D97-AF65-F5344CB8AC3E}">
        <p14:creationId xmlns:p14="http://schemas.microsoft.com/office/powerpoint/2010/main" val="36964811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38</a:t>
            </a:fld>
            <a:endParaRPr lang="en-US"/>
          </a:p>
        </p:txBody>
      </p:sp>
    </p:spTree>
    <p:extLst>
      <p:ext uri="{BB962C8B-B14F-4D97-AF65-F5344CB8AC3E}">
        <p14:creationId xmlns:p14="http://schemas.microsoft.com/office/powerpoint/2010/main" val="1307463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39</a:t>
            </a:fld>
            <a:endParaRPr lang="en-US"/>
          </a:p>
        </p:txBody>
      </p:sp>
    </p:spTree>
    <p:extLst>
      <p:ext uri="{BB962C8B-B14F-4D97-AF65-F5344CB8AC3E}">
        <p14:creationId xmlns:p14="http://schemas.microsoft.com/office/powerpoint/2010/main" val="1213361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4</a:t>
            </a:fld>
            <a:endParaRPr lang="en-US" dirty="0"/>
          </a:p>
        </p:txBody>
      </p:sp>
    </p:spTree>
    <p:extLst>
      <p:ext uri="{BB962C8B-B14F-4D97-AF65-F5344CB8AC3E}">
        <p14:creationId xmlns:p14="http://schemas.microsoft.com/office/powerpoint/2010/main" val="42907681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40</a:t>
            </a:fld>
            <a:endParaRPr lang="en-US"/>
          </a:p>
        </p:txBody>
      </p:sp>
    </p:spTree>
    <p:extLst>
      <p:ext uri="{BB962C8B-B14F-4D97-AF65-F5344CB8AC3E}">
        <p14:creationId xmlns:p14="http://schemas.microsoft.com/office/powerpoint/2010/main" val="25905609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41</a:t>
            </a:fld>
            <a:endParaRPr lang="en-US"/>
          </a:p>
        </p:txBody>
      </p:sp>
    </p:spTree>
    <p:extLst>
      <p:ext uri="{BB962C8B-B14F-4D97-AF65-F5344CB8AC3E}">
        <p14:creationId xmlns:p14="http://schemas.microsoft.com/office/powerpoint/2010/main" val="32432643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42</a:t>
            </a:fld>
            <a:endParaRPr lang="en-US"/>
          </a:p>
        </p:txBody>
      </p:sp>
    </p:spTree>
    <p:extLst>
      <p:ext uri="{BB962C8B-B14F-4D97-AF65-F5344CB8AC3E}">
        <p14:creationId xmlns:p14="http://schemas.microsoft.com/office/powerpoint/2010/main" val="20196723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810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98717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89249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6438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525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449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7</a:t>
            </a:fld>
            <a:endParaRPr lang="en-US"/>
          </a:p>
        </p:txBody>
      </p:sp>
    </p:spTree>
    <p:extLst>
      <p:ext uri="{BB962C8B-B14F-4D97-AF65-F5344CB8AC3E}">
        <p14:creationId xmlns:p14="http://schemas.microsoft.com/office/powerpoint/2010/main" val="2081367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8</a:t>
            </a:fld>
            <a:endParaRPr lang="en-US"/>
          </a:p>
        </p:txBody>
      </p:sp>
    </p:spTree>
    <p:extLst>
      <p:ext uri="{BB962C8B-B14F-4D97-AF65-F5344CB8AC3E}">
        <p14:creationId xmlns:p14="http://schemas.microsoft.com/office/powerpoint/2010/main" val="2883998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9</a:t>
            </a:fld>
            <a:endParaRPr lang="en-US"/>
          </a:p>
        </p:txBody>
      </p:sp>
    </p:spTree>
    <p:extLst>
      <p:ext uri="{BB962C8B-B14F-4D97-AF65-F5344CB8AC3E}">
        <p14:creationId xmlns:p14="http://schemas.microsoft.com/office/powerpoint/2010/main" val="3861512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r>
              <a:rPr lang="en-US" dirty="0"/>
              <a:t>JAN is funded by a contract with the Office of disability employment policy, </a:t>
            </a:r>
            <a:r>
              <a:rPr lang="en-US" dirty="0" err="1"/>
              <a:t>u.s.</a:t>
            </a:r>
            <a:r>
              <a:rPr lang="en-US" dirty="0"/>
              <a:t> department of labor.</a:t>
            </a:r>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1897" y="5369586"/>
            <a:ext cx="684659" cy="951676"/>
          </a:xfrm>
          <a:prstGeom prst="rect">
            <a:avLst/>
          </a:prstGeom>
        </p:spPr>
      </p:pic>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6496B-62A4-45AD-A174-D929C967C4CB}" type="datetime1">
              <a:rPr lang="en-US" smtClean="0"/>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32A0D10-1C02-40CB-A684-779709F45FE8}" type="datetime1">
              <a:rPr lang="en-US" smtClean="0"/>
              <a:t>8/8/2022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endParaRPr lang="en-US" dirty="0"/>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stretch>
            <a:fillRect/>
          </a:stretch>
        </p:blipFill>
        <p:spPr>
          <a:xfrm>
            <a:off x="531897" y="5369586"/>
            <a:ext cx="684659" cy="951676"/>
          </a:xfrm>
          <a:prstGeom prst="rect">
            <a:avLst/>
          </a:prstGeom>
        </p:spPr>
      </p:pic>
    </p:spTree>
    <p:extLst>
      <p:ext uri="{BB962C8B-B14F-4D97-AF65-F5344CB8AC3E}">
        <p14:creationId xmlns:p14="http://schemas.microsoft.com/office/powerpoint/2010/main" val="1587394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0416" y="6064502"/>
            <a:ext cx="1830966" cy="580832"/>
          </a:xfrm>
          <a:prstGeom prst="rect">
            <a:avLst/>
          </a:prstGeom>
        </p:spPr>
      </p:pic>
    </p:spTree>
    <p:extLst>
      <p:ext uri="{BB962C8B-B14F-4D97-AF65-F5344CB8AC3E}">
        <p14:creationId xmlns:p14="http://schemas.microsoft.com/office/powerpoint/2010/main" val="2526904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89734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99687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03572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stretch>
            <a:fillRect/>
          </a:stretch>
        </p:blipFill>
        <p:spPr>
          <a:xfrm>
            <a:off x="10161625" y="6041605"/>
            <a:ext cx="1828959" cy="579170"/>
          </a:xfrm>
          <a:prstGeom prst="rect">
            <a:avLst/>
          </a:prstGeom>
        </p:spPr>
      </p:pic>
    </p:spTree>
    <p:extLst>
      <p:ext uri="{BB962C8B-B14F-4D97-AF65-F5344CB8AC3E}">
        <p14:creationId xmlns:p14="http://schemas.microsoft.com/office/powerpoint/2010/main" val="4234044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stretch>
            <a:fillRect/>
          </a:stretch>
        </p:blipFill>
        <p:spPr>
          <a:xfrm>
            <a:off x="10040599" y="5994257"/>
            <a:ext cx="1828959" cy="579170"/>
          </a:xfrm>
          <a:prstGeom prst="rect">
            <a:avLst/>
          </a:prstGeom>
        </p:spPr>
      </p:pic>
    </p:spTree>
    <p:extLst>
      <p:ext uri="{BB962C8B-B14F-4D97-AF65-F5344CB8AC3E}">
        <p14:creationId xmlns:p14="http://schemas.microsoft.com/office/powerpoint/2010/main" val="1146668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9710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20416" y="6064502"/>
            <a:ext cx="1830966" cy="58083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03546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7446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05515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1117600" y="1295400"/>
            <a:ext cx="104648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0D8369C7-1071-48A7-AF59-DD7AE590CD40}" type="slidenum">
              <a:rPr lang="en-US"/>
              <a:pPr>
                <a:defRPr/>
              </a:pPr>
              <a:t>‹#›</a:t>
            </a:fld>
            <a:endParaRPr lang="en-US"/>
          </a:p>
        </p:txBody>
      </p:sp>
    </p:spTree>
    <p:extLst>
      <p:ext uri="{BB962C8B-B14F-4D97-AF65-F5344CB8AC3E}">
        <p14:creationId xmlns:p14="http://schemas.microsoft.com/office/powerpoint/2010/main" val="1983614820"/>
      </p:ext>
    </p:extLst>
  </p:cSld>
  <p:clrMapOvr>
    <a:masterClrMapping/>
  </p:clrMapOvr>
  <p:transition spd="slow">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172021081"/>
      </p:ext>
    </p:extLst>
  </p:cSld>
  <p:clrMapOvr>
    <a:masterClrMapping/>
  </p:clrMapOvr>
  <p:transition spd="slow">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a:xfrm>
            <a:off x="1121835" y="1292228"/>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1714762580"/>
      </p:ext>
    </p:extLst>
  </p:cSld>
  <p:clrMapOvr>
    <a:masterClrMapping/>
  </p:clrMapOvr>
  <p:transition spd="slow">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1117600" y="1295400"/>
            <a:ext cx="104648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4" name="Title Placeholder 11"/>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Transition</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0A5DC6D4-B4E9-4521-87C4-ADF1F2A553FD}" type="slidenum">
              <a:rPr lang="en-US" altLang="en-US"/>
              <a:pPr>
                <a:defRPr/>
              </a:pPr>
              <a:t>‹#›</a:t>
            </a:fld>
            <a:endParaRPr lang="en-US" altLang="en-US"/>
          </a:p>
        </p:txBody>
      </p:sp>
    </p:spTree>
    <p:extLst>
      <p:ext uri="{BB962C8B-B14F-4D97-AF65-F5344CB8AC3E}">
        <p14:creationId xmlns:p14="http://schemas.microsoft.com/office/powerpoint/2010/main" val="725220991"/>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1200"/>
              </a:spcBef>
              <a:spcAft>
                <a:spcPts val="0"/>
              </a:spcAft>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Mobility Impairments in the Workplace</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95AD9419-96F4-4E1E-A96B-CDF539914427}" type="slidenum">
              <a:rPr lang="en-US" altLang="en-US"/>
              <a:pPr>
                <a:defRPr/>
              </a:pPr>
              <a:t>‹#›</a:t>
            </a:fld>
            <a:endParaRPr lang="en-US" altLang="en-US"/>
          </a:p>
        </p:txBody>
      </p:sp>
    </p:spTree>
    <p:extLst>
      <p:ext uri="{BB962C8B-B14F-4D97-AF65-F5344CB8AC3E}">
        <p14:creationId xmlns:p14="http://schemas.microsoft.com/office/powerpoint/2010/main" val="177784803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1C053A-FEA1-46C7-A039-369D528A951E}"/>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F1BA7F88-DF26-48B1-AD82-5CFA34AB89C9}"/>
              </a:ext>
            </a:extLst>
          </p:cNvPr>
          <p:cNvSpPr>
            <a:spLocks noGrp="1"/>
          </p:cNvSpPr>
          <p:nvPr>
            <p:ph type="sldNum" sz="quarter" idx="10"/>
          </p:nvPr>
        </p:nvSpPr>
        <p:spPr/>
        <p:txBody>
          <a:bodyPr/>
          <a:lstStyle>
            <a:lvl1pPr eaLnBrk="0" hangingPunct="0">
              <a:defRPr/>
            </a:lvl1pPr>
          </a:lstStyle>
          <a:p>
            <a:pPr>
              <a:defRPr/>
            </a:pPr>
            <a:fld id="{82B258E5-1D93-48DC-A97B-AF9BA5273705}" type="slidenum">
              <a:rPr lang="en-US" altLang="en-US"/>
              <a:pPr>
                <a:defRPr/>
              </a:pPr>
              <a:t>‹#›</a:t>
            </a:fld>
            <a:endParaRPr lang="en-US" altLang="en-US"/>
          </a:p>
        </p:txBody>
      </p:sp>
    </p:spTree>
    <p:extLst>
      <p:ext uri="{BB962C8B-B14F-4D97-AF65-F5344CB8AC3E}">
        <p14:creationId xmlns:p14="http://schemas.microsoft.com/office/powerpoint/2010/main" val="891165516"/>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3" name="Rectangle 2"/>
          <p:cNvSpPr/>
          <p:nvPr userDrawn="1"/>
        </p:nvSpPr>
        <p:spPr>
          <a:xfrm>
            <a:off x="1121834" y="381001"/>
            <a:ext cx="10460567"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pic>
        <p:nvPicPr>
          <p:cNvPr id="4" name="Picture 11" descr="JAN Logo&#10;&#10;Practical Solutions&#10;Workplace Succes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085168" y="381000"/>
            <a:ext cx="749723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117600" y="3200400"/>
            <a:ext cx="104648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a:defRPr/>
            </a:lvl1pPr>
          </a:lstStyle>
          <a:p>
            <a:pPr>
              <a:defRPr/>
            </a:pPr>
            <a:fld id="{466793D8-E210-47B0-B4A8-7731D1DD714A}" type="slidenum">
              <a:rPr lang="en-US" altLang="en-US"/>
              <a:pPr>
                <a:defRPr/>
              </a:pPr>
              <a:t>‹#›</a:t>
            </a:fld>
            <a:endParaRPr lang="en-US" altLang="en-US"/>
          </a:p>
        </p:txBody>
      </p:sp>
    </p:spTree>
    <p:extLst>
      <p:ext uri="{BB962C8B-B14F-4D97-AF65-F5344CB8AC3E}">
        <p14:creationId xmlns:p14="http://schemas.microsoft.com/office/powerpoint/2010/main" val="336793491"/>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6C84B26-3D2A-4741-A536-840D4BB0A26D}" type="datetime1">
              <a:rPr lang="en-US" smtClean="0"/>
              <a:t>8/8/2022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creenshot">
    <p:spTree>
      <p:nvGrpSpPr>
        <p:cNvPr id="1" name=""/>
        <p:cNvGrpSpPr/>
        <p:nvPr/>
      </p:nvGrpSpPr>
      <p:grpSpPr>
        <a:xfrm>
          <a:off x="0" y="0"/>
          <a:ext cx="0" cy="0"/>
          <a:chOff x="0" y="0"/>
          <a:chExt cx="0" cy="0"/>
        </a:xfrm>
      </p:grpSpPr>
      <p:sp>
        <p:nvSpPr>
          <p:cNvPr id="4" name="Title Placeholder 11">
            <a:extLst>
              <a:ext uri="{FF2B5EF4-FFF2-40B4-BE49-F238E27FC236}">
                <a16:creationId xmlns:a16="http://schemas.microsoft.com/office/drawing/2014/main" id="{BD216F98-6B7B-4838-A4A8-6CDB9FA09C1C}"/>
              </a:ext>
            </a:extLst>
          </p:cNvPr>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34721FB7-C0A5-47CA-819C-4FFA2629E122}" type="slidenum">
              <a:rPr lang="en-US" altLang="en-US"/>
              <a:pPr>
                <a:defRPr/>
              </a:pPr>
              <a:t>‹#›</a:t>
            </a:fld>
            <a:endParaRPr lang="en-US" altLang="en-US"/>
          </a:p>
        </p:txBody>
      </p:sp>
      <p:sp>
        <p:nvSpPr>
          <p:cNvPr id="2" name="Rectangle 1"/>
          <p:cNvSpPr/>
          <p:nvPr userDrawn="1"/>
        </p:nvSpPr>
        <p:spPr>
          <a:xfrm>
            <a:off x="1121664" y="1298448"/>
            <a:ext cx="10460736" cy="5184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8288150"/>
      </p:ext>
    </p:extLst>
  </p:cSld>
  <p:clrMapOvr>
    <a:masterClrMapping/>
  </p:clrMapOvr>
  <p:transition spd="slow">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r>
              <a:rPr lang="en-US" dirty="0"/>
              <a:t>JAN is funded by a contract with the Office of disability employment policy, </a:t>
            </a:r>
            <a:r>
              <a:rPr lang="en-US" dirty="0" err="1"/>
              <a:t>u.s.</a:t>
            </a:r>
            <a:r>
              <a:rPr lang="en-US" dirty="0"/>
              <a:t> department of labor.</a:t>
            </a:r>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stretch>
            <a:fillRect/>
          </a:stretch>
        </p:blipFill>
        <p:spPr>
          <a:xfrm>
            <a:off x="531897" y="5369586"/>
            <a:ext cx="684659" cy="951676"/>
          </a:xfrm>
          <a:prstGeom prst="rect">
            <a:avLst/>
          </a:prstGeom>
        </p:spPr>
      </p:pic>
    </p:spTree>
    <p:extLst>
      <p:ext uri="{BB962C8B-B14F-4D97-AF65-F5344CB8AC3E}">
        <p14:creationId xmlns:p14="http://schemas.microsoft.com/office/powerpoint/2010/main" val="2339711576"/>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600">
                <a:solidFill>
                  <a:srgbClr val="002060"/>
                </a:solidFill>
                <a:latin typeface="Arial Nova" panose="020B0504020202020204" pitchFamily="34" charset="0"/>
              </a:defRPr>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0416" y="6064502"/>
            <a:ext cx="1830966" cy="580832"/>
          </a:xfrm>
          <a:prstGeom prst="rect">
            <a:avLst/>
          </a:prstGeom>
        </p:spPr>
      </p:pic>
    </p:spTree>
    <p:extLst>
      <p:ext uri="{BB962C8B-B14F-4D97-AF65-F5344CB8AC3E}">
        <p14:creationId xmlns:p14="http://schemas.microsoft.com/office/powerpoint/2010/main" val="2456742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6C84B26-3D2A-4741-A536-840D4BB0A26D}" type="datetime1">
              <a:rPr lang="en-US" smtClean="0"/>
              <a:t>8/8/2022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52945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F33448-939B-4EC9-AF81-FED917661257}" type="datetime1">
              <a:rPr lang="en-US" smtClean="0"/>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512682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B8E1A0-F19E-43ED-A9FD-BBBB6365A0B1}" type="datetime1">
              <a:rPr lang="en-US" smtClean="0"/>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406568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stretch>
            <a:fillRect/>
          </a:stretch>
        </p:blipFill>
        <p:spPr>
          <a:xfrm>
            <a:off x="10161625" y="6041605"/>
            <a:ext cx="1828959" cy="579170"/>
          </a:xfrm>
          <a:prstGeom prst="rect">
            <a:avLst/>
          </a:prstGeom>
        </p:spPr>
      </p:pic>
    </p:spTree>
    <p:extLst>
      <p:ext uri="{BB962C8B-B14F-4D97-AF65-F5344CB8AC3E}">
        <p14:creationId xmlns:p14="http://schemas.microsoft.com/office/powerpoint/2010/main" val="14012810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stretch>
            <a:fillRect/>
          </a:stretch>
        </p:blipFill>
        <p:spPr>
          <a:xfrm>
            <a:off x="10040599" y="5994257"/>
            <a:ext cx="1828959" cy="579170"/>
          </a:xfrm>
          <a:prstGeom prst="rect">
            <a:avLst/>
          </a:prstGeom>
        </p:spPr>
      </p:pic>
    </p:spTree>
    <p:extLst>
      <p:ext uri="{BB962C8B-B14F-4D97-AF65-F5344CB8AC3E}">
        <p14:creationId xmlns:p14="http://schemas.microsoft.com/office/powerpoint/2010/main" val="16733051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0697B2-505F-4AC8-8F94-72E521A0B74F}" type="datetime1">
              <a:rPr lang="en-US" smtClean="0"/>
              <a:t>8/8/2022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99850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EFF899-93D7-4212-8D3F-0D755BDEB77C}" type="datetime1">
              <a:rPr lang="en-US" smtClean="0"/>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47445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F33448-939B-4EC9-AF81-FED917661257}" type="datetime1">
              <a:rPr lang="en-US" smtClean="0"/>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6496B-62A4-45AD-A174-D929C967C4CB}" type="datetime1">
              <a:rPr lang="en-US" smtClean="0"/>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750531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32A0D10-1C02-40CB-A684-779709F45FE8}" type="datetime1">
              <a:rPr lang="en-US" smtClean="0"/>
              <a:t>8/8/2022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286315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1117600" y="1295400"/>
            <a:ext cx="104648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A1E5AD5F-1CC2-43CB-B7BB-FAFC72FC09B7}" type="slidenum">
              <a:rPr lang="en-US"/>
              <a:pPr>
                <a:defRPr/>
              </a:pPr>
              <a:t>‹#›</a:t>
            </a:fld>
            <a:endParaRPr lang="en-US"/>
          </a:p>
        </p:txBody>
      </p:sp>
    </p:spTree>
    <p:extLst>
      <p:ext uri="{BB962C8B-B14F-4D97-AF65-F5344CB8AC3E}">
        <p14:creationId xmlns:p14="http://schemas.microsoft.com/office/powerpoint/2010/main" val="1991167092"/>
      </p:ext>
    </p:extLst>
  </p:cSld>
  <p:clrMapOvr>
    <a:masterClrMapping/>
  </p:clrMapOvr>
  <p:transition spd="slow">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F2723ECD-18D2-42C5-A687-D4D12932AA95}" type="slidenum">
              <a:rPr lang="en-US"/>
              <a:pPr>
                <a:defRPr/>
              </a:pPr>
              <a:t>‹#›</a:t>
            </a:fld>
            <a:endParaRPr lang="en-US"/>
          </a:p>
        </p:txBody>
      </p:sp>
    </p:spTree>
    <p:extLst>
      <p:ext uri="{BB962C8B-B14F-4D97-AF65-F5344CB8AC3E}">
        <p14:creationId xmlns:p14="http://schemas.microsoft.com/office/powerpoint/2010/main" val="3545775531"/>
      </p:ext>
    </p:extLst>
  </p:cSld>
  <p:clrMapOvr>
    <a:masterClrMapping/>
  </p:clrMapOvr>
  <p:transition spd="slow">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1121834" y="1292226"/>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651A2B5A-862D-413C-8676-69321027BFE7}" type="slidenum">
              <a:rPr lang="en-US"/>
              <a:pPr>
                <a:defRPr/>
              </a:pPr>
              <a:t>‹#›</a:t>
            </a:fld>
            <a:endParaRPr lang="en-US"/>
          </a:p>
        </p:txBody>
      </p:sp>
    </p:spTree>
    <p:extLst>
      <p:ext uri="{BB962C8B-B14F-4D97-AF65-F5344CB8AC3E}">
        <p14:creationId xmlns:p14="http://schemas.microsoft.com/office/powerpoint/2010/main" val="3794434863"/>
      </p:ext>
    </p:extLst>
  </p:cSld>
  <p:clrMapOvr>
    <a:masterClrMapping/>
  </p:clrMapOvr>
  <p:transition spd="slow">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2301" y="1879600"/>
            <a:ext cx="5518151" cy="4116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43651" y="1879600"/>
            <a:ext cx="5520267" cy="4116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C56D5153-C727-48BB-B94C-A83768FADDE3}" type="slidenum">
              <a:rPr lang="en-US"/>
              <a:pPr>
                <a:defRPr/>
              </a:pPr>
              <a:t>‹#›</a:t>
            </a:fld>
            <a:endParaRPr lang="en-US"/>
          </a:p>
        </p:txBody>
      </p:sp>
    </p:spTree>
    <p:extLst>
      <p:ext uri="{BB962C8B-B14F-4D97-AF65-F5344CB8AC3E}">
        <p14:creationId xmlns:p14="http://schemas.microsoft.com/office/powerpoint/2010/main" val="3862139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582400" y="109539"/>
            <a:ext cx="499533" cy="365125"/>
          </a:xfrm>
          <a:prstGeom prst="rect">
            <a:avLst/>
          </a:prstGeom>
        </p:spPr>
        <p:txBody>
          <a:bodyPr/>
          <a:lstStyle>
            <a:defPPr>
              <a:defRPr lang="en-US"/>
            </a:defPPr>
            <a:lvl1pPr marL="0" algn="l" defTabSz="457200" rtl="0" eaLnBrk="1" latinLnBrk="0" hangingPunct="1">
              <a:defRPr sz="13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C7F96C7B-85DC-49B4-BA82-7E92CD085FF4}" type="slidenum">
              <a:rPr lang="en-US" sz="1400" b="1" smtClean="0"/>
              <a:pPr algn="r">
                <a:defRPr/>
              </a:pPr>
              <a:t>‹#›</a:t>
            </a:fld>
            <a:endParaRPr lang="en-US" sz="1400" b="1" dirty="0"/>
          </a:p>
        </p:txBody>
      </p:sp>
      <p:sp>
        <p:nvSpPr>
          <p:cNvPr id="2" name="Title 1"/>
          <p:cNvSpPr>
            <a:spLocks noGrp="1"/>
          </p:cNvSpPr>
          <p:nvPr>
            <p:ph type="title"/>
          </p:nvPr>
        </p:nvSpPr>
        <p:spPr>
          <a:xfrm>
            <a:off x="609601" y="474579"/>
            <a:ext cx="10895659" cy="528638"/>
          </a:xfrm>
        </p:spPr>
        <p:txBody>
          <a:bodyPr>
            <a:normAutofit/>
          </a:bodyPr>
          <a:lstStyle>
            <a:lvl1pPr algn="l">
              <a:defRPr sz="4000" b="1">
                <a:solidFill>
                  <a:srgbClr val="004987"/>
                </a:solidFill>
              </a:defRPr>
            </a:lvl1pPr>
          </a:lstStyle>
          <a:p>
            <a:r>
              <a:rPr lang="en-US" dirty="0"/>
              <a:t>Click to edit Master title style</a:t>
            </a:r>
          </a:p>
        </p:txBody>
      </p:sp>
      <p:sp>
        <p:nvSpPr>
          <p:cNvPr id="3" name="Content Placeholder 2"/>
          <p:cNvSpPr>
            <a:spLocks noGrp="1"/>
          </p:cNvSpPr>
          <p:nvPr>
            <p:ph idx="1"/>
          </p:nvPr>
        </p:nvSpPr>
        <p:spPr>
          <a:xfrm>
            <a:off x="609600" y="1363580"/>
            <a:ext cx="10972800" cy="4465052"/>
          </a:xfrm>
        </p:spPr>
        <p:txBody>
          <a:bodyPr/>
          <a:lstStyle>
            <a:lvl1pPr>
              <a:buClr>
                <a:srgbClr val="C33026"/>
              </a:buClr>
              <a:defRPr b="1"/>
            </a:lvl1pPr>
            <a:lvl3pPr>
              <a:buClr>
                <a:srgbClr val="004987"/>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3262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B8E1A0-F19E-43ED-A9FD-BBBB6365A0B1}" type="datetime1">
              <a:rPr lang="en-US" smtClean="0"/>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1625" y="6041605"/>
            <a:ext cx="1828959" cy="57917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40599" y="5994257"/>
            <a:ext cx="1828959" cy="57917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0697B2-505F-4AC8-8F94-72E521A0B74F}" type="datetime1">
              <a:rPr lang="en-US" smtClean="0"/>
              <a:t>8/8/2022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EFF899-93D7-4212-8D3F-0D755BDEB77C}" type="datetime1">
              <a:rPr lang="en-US" smtClean="0"/>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44.xml"/><Relationship Id="rId7" Type="http://schemas.openxmlformats.org/officeDocument/2006/relationships/image" Target="../media/image10.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4.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3CF577D-EFDE-449F-9698-CFCF570C9DB9}" type="datetime1">
              <a:rPr lang="en-US" smtClean="0"/>
              <a:t>8/8/2022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800" b="0" i="0" u="none"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u="none"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76612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85" r:id="rId16"/>
    <p:sldLayoutId id="2147483698" r:id="rId17"/>
    <p:sldLayoutId id="2147483702" r:id="rId18"/>
    <p:sldLayoutId id="2147483703" r:id="rId19"/>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3CF577D-EFDE-449F-9698-CFCF570C9DB9}" type="datetime1">
              <a:rPr lang="en-US" smtClean="0"/>
              <a:t>8/8/2022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5422453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6" descr="template.gif"/>
          <p:cNvPicPr>
            <a:picLocks noChangeAspect="1"/>
          </p:cNvPicPr>
          <p:nvPr userDrawn="1"/>
        </p:nvPicPr>
        <p:blipFill>
          <a:blip r:embed="rId7">
            <a:extLst>
              <a:ext uri="{28A0092B-C50C-407E-A947-70E740481C1C}">
                <a14:useLocalDpi xmlns:a14="http://schemas.microsoft.com/office/drawing/2010/main"/>
              </a:ext>
            </a:extLst>
          </a:blip>
          <a:srcRect/>
          <a:stretch>
            <a:fillRect/>
          </a:stretch>
        </p:blipFill>
        <p:spPr bwMode="auto">
          <a:xfrm>
            <a:off x="0" y="-30163"/>
            <a:ext cx="12192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11480800" y="6492876"/>
            <a:ext cx="7112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3A4603E7-B705-4257-AD37-4836439CD03B}" type="slidenum">
              <a:rPr lang="en-US"/>
              <a:pPr>
                <a:defRPr/>
              </a:pPr>
              <a:t>‹#›</a:t>
            </a:fld>
            <a:endParaRPr lang="en-US"/>
          </a:p>
        </p:txBody>
      </p:sp>
      <p:sp>
        <p:nvSpPr>
          <p:cNvPr id="14" name="Rectangle 13"/>
          <p:cNvSpPr/>
          <p:nvPr userDrawn="1"/>
        </p:nvSpPr>
        <p:spPr>
          <a:xfrm>
            <a:off x="812800" y="228600"/>
            <a:ext cx="109728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077" name="Oval 41"/>
          <p:cNvSpPr>
            <a:spLocks noChangeArrowheads="1"/>
          </p:cNvSpPr>
          <p:nvPr userDrawn="1"/>
        </p:nvSpPr>
        <p:spPr bwMode="gray">
          <a:xfrm>
            <a:off x="393700" y="1295401"/>
            <a:ext cx="13208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z="1800">
              <a:solidFill>
                <a:srgbClr val="000000"/>
              </a:solidFill>
              <a:latin typeface="Calibri" panose="020F0502020204030204" pitchFamily="34" charset="0"/>
            </a:endParaRPr>
          </a:p>
        </p:txBody>
      </p:sp>
      <p:sp>
        <p:nvSpPr>
          <p:cNvPr id="10" name="Rectangle 9"/>
          <p:cNvSpPr/>
          <p:nvPr userDrawn="1"/>
        </p:nvSpPr>
        <p:spPr>
          <a:xfrm>
            <a:off x="393700" y="1762125"/>
            <a:ext cx="8128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1271" name="Text Placeholder 2"/>
          <p:cNvSpPr>
            <a:spLocks noGrp="1"/>
          </p:cNvSpPr>
          <p:nvPr userDrawn="1">
            <p:ph type="body" idx="1"/>
          </p:nvPr>
        </p:nvSpPr>
        <p:spPr bwMode="auto">
          <a:xfrm>
            <a:off x="1117600" y="1295400"/>
            <a:ext cx="104648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1272" name="Picture 20" descr="odeplogo2.jpg"/>
          <p:cNvPicPr>
            <a:picLocks noChangeAspect="1"/>
          </p:cNvPicPr>
          <p:nvPr userDrawn="1"/>
        </p:nvPicPr>
        <p:blipFill>
          <a:blip r:embed="rId8">
            <a:extLst>
              <a:ext uri="{28A0092B-C50C-407E-A947-70E740481C1C}">
                <a14:useLocalDpi xmlns:a14="http://schemas.microsoft.com/office/drawing/2010/main"/>
              </a:ext>
            </a:extLst>
          </a:blip>
          <a:srcRect/>
          <a:stretch>
            <a:fillRect/>
          </a:stretch>
        </p:blipFill>
        <p:spPr bwMode="auto">
          <a:xfrm>
            <a:off x="304800" y="6172200"/>
            <a:ext cx="72813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596901" y="381000"/>
            <a:ext cx="7937500"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pic>
        <p:nvPicPr>
          <p:cNvPr id="11274" name="Picture 11" descr="JAN Logo&#10;&#10;Job Accommodation Network"/>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8229601" y="384176"/>
            <a:ext cx="3333751"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itle Placeholder 11"/>
          <p:cNvSpPr>
            <a:spLocks noGrp="1"/>
          </p:cNvSpPr>
          <p:nvPr userDrawn="1">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35597610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4.xml"/><Relationship Id="rId1" Type="http://schemas.openxmlformats.org/officeDocument/2006/relationships/slideLayout" Target="../slideLayouts/slideLayout15.xml"/><Relationship Id="rId4" Type="http://schemas.openxmlformats.org/officeDocument/2006/relationships/hyperlink" Target="https://askjan.org/events/register/2021-2022-webcast-series.cf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askjan.org/evaluationreg.cfm" TargetMode="External"/><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603F-415C-4735-A489-3C793DEF27EE}"/>
              </a:ext>
            </a:extLst>
          </p:cNvPr>
          <p:cNvSpPr>
            <a:spLocks noGrp="1"/>
          </p:cNvSpPr>
          <p:nvPr>
            <p:ph type="ctrTitle"/>
          </p:nvPr>
        </p:nvSpPr>
        <p:spPr>
          <a:xfrm>
            <a:off x="581191" y="1020431"/>
            <a:ext cx="10993549" cy="1321936"/>
          </a:xfrm>
        </p:spPr>
        <p:txBody>
          <a:bodyPr>
            <a:normAutofit/>
          </a:bodyPr>
          <a:lstStyle/>
          <a:p>
            <a:r>
              <a:rPr lang="en-US" sz="4000" dirty="0"/>
              <a:t>AT Update: what’s new in 2022</a:t>
            </a:r>
          </a:p>
        </p:txBody>
      </p:sp>
      <p:sp>
        <p:nvSpPr>
          <p:cNvPr id="3" name="Subtitle 2">
            <a:extLst>
              <a:ext uri="{FF2B5EF4-FFF2-40B4-BE49-F238E27FC236}">
                <a16:creationId xmlns:a16="http://schemas.microsoft.com/office/drawing/2014/main" id="{773B7CA3-0060-4837-84FC-0E5575398655}"/>
              </a:ext>
            </a:extLst>
          </p:cNvPr>
          <p:cNvSpPr>
            <a:spLocks noGrp="1"/>
          </p:cNvSpPr>
          <p:nvPr>
            <p:ph type="subTitle" idx="1"/>
          </p:nvPr>
        </p:nvSpPr>
        <p:spPr>
          <a:xfrm>
            <a:off x="581194" y="2342367"/>
            <a:ext cx="10993546" cy="743400"/>
          </a:xfrm>
        </p:spPr>
        <p:txBody>
          <a:bodyPr>
            <a:noAutofit/>
          </a:bodyPr>
          <a:lstStyle/>
          <a:p>
            <a:r>
              <a:rPr lang="en-US" sz="1400" cap="none" dirty="0">
                <a:solidFill>
                  <a:srgbClr val="002060"/>
                </a:solidFill>
                <a:latin typeface="Arial Nova" panose="020B0504020202020204" pitchFamily="34" charset="0"/>
              </a:rPr>
              <a:t>Teresa Goddard, Sensory Team Lead Consultant</a:t>
            </a:r>
            <a:br>
              <a:rPr lang="en-US" sz="1400" cap="none" dirty="0">
                <a:solidFill>
                  <a:srgbClr val="002060"/>
                </a:solidFill>
                <a:latin typeface="Arial Nova" panose="020B0504020202020204" pitchFamily="34" charset="0"/>
              </a:rPr>
            </a:br>
            <a:r>
              <a:rPr lang="en-US" sz="1400" cap="none" dirty="0">
                <a:solidFill>
                  <a:srgbClr val="002060"/>
                </a:solidFill>
                <a:latin typeface="Arial Nova" panose="020B0504020202020204" pitchFamily="34" charset="0"/>
              </a:rPr>
              <a:t>Matthew McCord, Motor Team Senior Consultant</a:t>
            </a:r>
            <a:br>
              <a:rPr lang="en-US" sz="1400" cap="none" dirty="0">
                <a:solidFill>
                  <a:srgbClr val="002060"/>
                </a:solidFill>
                <a:latin typeface="Arial Nova" panose="020B0504020202020204" pitchFamily="34" charset="0"/>
              </a:rPr>
            </a:br>
            <a:r>
              <a:rPr lang="en-US" sz="1400" cap="none" dirty="0">
                <a:solidFill>
                  <a:srgbClr val="002060"/>
                </a:solidFill>
                <a:latin typeface="Arial Nova" panose="020B0504020202020204" pitchFamily="34" charset="0"/>
              </a:rPr>
              <a:t>Christy McCune, Sensory Team Consultant</a:t>
            </a:r>
          </a:p>
        </p:txBody>
      </p:sp>
      <p:sp>
        <p:nvSpPr>
          <p:cNvPr id="5" name="Footer Placeholder 4">
            <a:extLst>
              <a:ext uri="{FF2B5EF4-FFF2-40B4-BE49-F238E27FC236}">
                <a16:creationId xmlns:a16="http://schemas.microsoft.com/office/drawing/2014/main" id="{B14FD746-51A6-4CE2-91D6-110B346F61C7}"/>
              </a:ext>
            </a:extLst>
          </p:cNvPr>
          <p:cNvSpPr>
            <a:spLocks noGrp="1"/>
          </p:cNvSpPr>
          <p:nvPr>
            <p:ph type="ftr" sz="quarter" idx="11"/>
          </p:nvPr>
        </p:nvSpPr>
        <p:spPr/>
        <p:txBody>
          <a:bodyPr/>
          <a:lstStyle/>
          <a:p>
            <a:r>
              <a:rPr lang="en-US" sz="1400" b="0" cap="none" dirty="0">
                <a:latin typeface="Arial Nova" panose="020B0504020202020204" pitchFamily="34" charset="0"/>
              </a:rPr>
              <a:t>JAN is a service of the U.S. Department of Labor’s Office of Disability Employment Policy/ODEP.  </a:t>
            </a:r>
            <a:endParaRPr lang="en-US" sz="1400" b="0" dirty="0">
              <a:latin typeface="Arial Nova" panose="020B0504020202020204" pitchFamily="34" charset="0"/>
            </a:endParaRPr>
          </a:p>
        </p:txBody>
      </p:sp>
    </p:spTree>
    <p:extLst>
      <p:ext uri="{BB962C8B-B14F-4D97-AF65-F5344CB8AC3E}">
        <p14:creationId xmlns:p14="http://schemas.microsoft.com/office/powerpoint/2010/main" val="1839997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4EA94-2E8E-4DC3-8EB5-5C2AB888CBAE}"/>
              </a:ext>
            </a:extLst>
          </p:cNvPr>
          <p:cNvSpPr>
            <a:spLocks noGrp="1"/>
          </p:cNvSpPr>
          <p:nvPr>
            <p:ph type="title"/>
          </p:nvPr>
        </p:nvSpPr>
        <p:spPr/>
        <p:txBody>
          <a:bodyPr/>
          <a:lstStyle/>
          <a:p>
            <a:r>
              <a:rPr lang="en-US" dirty="0"/>
              <a:t>How to stay up to date on new AT</a:t>
            </a:r>
          </a:p>
        </p:txBody>
      </p:sp>
      <p:pic>
        <p:nvPicPr>
          <p:cNvPr id="5" name="Content Placeholder 4" descr="ATIA 2023 Conference">
            <a:extLst>
              <a:ext uri="{FF2B5EF4-FFF2-40B4-BE49-F238E27FC236}">
                <a16:creationId xmlns:a16="http://schemas.microsoft.com/office/drawing/2014/main" id="{C48263C9-AC3B-45BD-8C03-642092FD090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1204184" y="2012996"/>
            <a:ext cx="4182008" cy="1707526"/>
          </a:xfrm>
          <a:prstGeom prst="rect">
            <a:avLst/>
          </a:prstGeom>
        </p:spPr>
      </p:pic>
      <p:pic>
        <p:nvPicPr>
          <p:cNvPr id="6" name="Picture 5" descr="CSUN Assistive Technology Conference">
            <a:extLst>
              <a:ext uri="{FF2B5EF4-FFF2-40B4-BE49-F238E27FC236}">
                <a16:creationId xmlns:a16="http://schemas.microsoft.com/office/drawing/2014/main" id="{C5E1385C-21D3-4B6A-B582-C775D08FDD07}"/>
              </a:ext>
            </a:extLst>
          </p:cNvPr>
          <p:cNvPicPr>
            <a:picLocks noChangeAspect="1"/>
          </p:cNvPicPr>
          <p:nvPr/>
        </p:nvPicPr>
        <p:blipFill>
          <a:blip r:embed="rId4"/>
          <a:stretch>
            <a:fillRect/>
          </a:stretch>
        </p:blipFill>
        <p:spPr>
          <a:xfrm>
            <a:off x="5676101" y="2197755"/>
            <a:ext cx="5480252" cy="1231245"/>
          </a:xfrm>
          <a:prstGeom prst="rect">
            <a:avLst/>
          </a:prstGeom>
        </p:spPr>
      </p:pic>
      <p:pic>
        <p:nvPicPr>
          <p:cNvPr id="8" name="Picture 7" descr="Disability Rights New Jersey ATAC&#10;AT4NJ.org">
            <a:extLst>
              <a:ext uri="{FF2B5EF4-FFF2-40B4-BE49-F238E27FC236}">
                <a16:creationId xmlns:a16="http://schemas.microsoft.com/office/drawing/2014/main" id="{151C8E6A-367C-41CC-83D3-B9FE404D82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1081" y="4002967"/>
            <a:ext cx="3789018" cy="2454857"/>
          </a:xfrm>
          <a:prstGeom prst="rect">
            <a:avLst/>
          </a:prstGeom>
        </p:spPr>
      </p:pic>
      <p:pic>
        <p:nvPicPr>
          <p:cNvPr id="7" name="Picture 6" descr="Closing the Gap Conference">
            <a:extLst>
              <a:ext uri="{FF2B5EF4-FFF2-40B4-BE49-F238E27FC236}">
                <a16:creationId xmlns:a16="http://schemas.microsoft.com/office/drawing/2014/main" id="{E8840BBF-5784-4B8B-A796-CF2A1C2A6CB6}"/>
              </a:ext>
            </a:extLst>
          </p:cNvPr>
          <p:cNvPicPr>
            <a:picLocks noChangeAspect="1"/>
          </p:cNvPicPr>
          <p:nvPr/>
        </p:nvPicPr>
        <p:blipFill>
          <a:blip r:embed="rId6"/>
          <a:stretch>
            <a:fillRect/>
          </a:stretch>
        </p:blipFill>
        <p:spPr>
          <a:xfrm>
            <a:off x="6912870" y="3917061"/>
            <a:ext cx="2606911" cy="2606911"/>
          </a:xfrm>
          <a:prstGeom prst="rect">
            <a:avLst/>
          </a:prstGeom>
        </p:spPr>
      </p:pic>
      <p:sp>
        <p:nvSpPr>
          <p:cNvPr id="9" name="Slide Number Placeholder 3">
            <a:extLst>
              <a:ext uri="{FF2B5EF4-FFF2-40B4-BE49-F238E27FC236}">
                <a16:creationId xmlns:a16="http://schemas.microsoft.com/office/drawing/2014/main" id="{89A1F331-4642-4C4B-8F3A-3D427A700E8C}"/>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10</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09605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A490F210-747D-4511-9BA2-4E4C63390B87}"/>
              </a:ext>
              <a:ext uri="{C183D7F6-B498-43B3-948B-1728B52AA6E4}">
                <adec:decorative xmlns:adec="http://schemas.microsoft.com/office/drawing/2017/decorative" val="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1" y="10"/>
            <a:ext cx="12192000" cy="6857990"/>
          </a:xfrm>
          <a:prstGeom prst="rect">
            <a:avLst/>
          </a:prstGeom>
        </p:spPr>
      </p:pic>
      <p:grpSp>
        <p:nvGrpSpPr>
          <p:cNvPr id="21" name="Group 20">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2" name="Rectangle 21">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CAA07C"/>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CAA07C"/>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CAA07C"/>
            </a:solidFill>
            <a:ln>
              <a:noFill/>
            </a:ln>
            <a:effectLst/>
          </p:spPr>
          <p:style>
            <a:lnRef idx="1">
              <a:schemeClr val="accent1"/>
            </a:lnRef>
            <a:fillRef idx="3">
              <a:schemeClr val="accent1"/>
            </a:fillRef>
            <a:effectRef idx="2">
              <a:schemeClr val="accent1"/>
            </a:effectRef>
            <a:fontRef idx="minor">
              <a:schemeClr val="lt1"/>
            </a:fontRef>
          </p:style>
        </p:sp>
      </p:grpSp>
      <p:sp>
        <p:nvSpPr>
          <p:cNvPr id="26" name="Rectangle 25">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2B9FEA2-1A90-45FF-A671-F287D90BC4E5}"/>
              </a:ext>
            </a:extLst>
          </p:cNvPr>
          <p:cNvSpPr>
            <a:spLocks noGrp="1"/>
          </p:cNvSpPr>
          <p:nvPr>
            <p:ph type="title"/>
          </p:nvPr>
        </p:nvSpPr>
        <p:spPr>
          <a:xfrm>
            <a:off x="581191" y="4572000"/>
            <a:ext cx="10993549" cy="1749262"/>
          </a:xfrm>
        </p:spPr>
        <p:txBody>
          <a:bodyPr vert="horz" lIns="91440" tIns="45720" rIns="91440" bIns="45720" rtlCol="0" anchor="ctr">
            <a:normAutofit/>
          </a:bodyPr>
          <a:lstStyle/>
          <a:p>
            <a:pPr algn="ctr"/>
            <a:r>
              <a:rPr lang="en-US" sz="4000" dirty="0"/>
              <a:t>Finding your path</a:t>
            </a:r>
          </a:p>
        </p:txBody>
      </p:sp>
      <p:sp>
        <p:nvSpPr>
          <p:cNvPr id="20" name="Slide Number Placeholder 3">
            <a:extLst>
              <a:ext uri="{FF2B5EF4-FFF2-40B4-BE49-F238E27FC236}">
                <a16:creationId xmlns:a16="http://schemas.microsoft.com/office/drawing/2014/main" id="{B03F73B0-D1A2-400F-9E33-8389861D2FA9}"/>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chemeClr val="bg1"/>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11</a:t>
            </a:fld>
            <a:endParaRPr kumimoji="0" lang="en-US" sz="1600" b="0"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05785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Typical Problem — Vision</a:t>
            </a:r>
          </a:p>
        </p:txBody>
      </p:sp>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p:txBody>
          <a:bodyPr>
            <a:normAutofit/>
          </a:bodyPr>
          <a:lstStyle/>
          <a:p>
            <a:pPr marL="0" indent="0">
              <a:buNone/>
            </a:pPr>
            <a:r>
              <a:rPr lang="en-US" sz="2600" dirty="0"/>
              <a:t>A new hire just began working in a school cafeteria. She has low vision and had been working with a team of professionals to learn how to use strategies and assistive technologies for a variety of on-the-job tasks. </a:t>
            </a:r>
          </a:p>
        </p:txBody>
      </p:sp>
      <p:sp>
        <p:nvSpPr>
          <p:cNvPr id="5" name="Slide Number Placeholder 3">
            <a:extLst>
              <a:ext uri="{FF2B5EF4-FFF2-40B4-BE49-F238E27FC236}">
                <a16:creationId xmlns:a16="http://schemas.microsoft.com/office/drawing/2014/main" id="{3BCCD217-F5FC-46BB-8C52-F756D7857F62}"/>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12</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30538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Typical Solution — Vision</a:t>
            </a:r>
          </a:p>
        </p:txBody>
      </p:sp>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a:xfrm>
            <a:off x="581192" y="2012996"/>
            <a:ext cx="11029615" cy="4638325"/>
          </a:xfrm>
        </p:spPr>
        <p:txBody>
          <a:bodyPr>
            <a:normAutofit fontScale="77500" lnSpcReduction="20000"/>
          </a:bodyPr>
          <a:lstStyle/>
          <a:p>
            <a:pPr marL="0" indent="0">
              <a:lnSpc>
                <a:spcPct val="120000"/>
              </a:lnSpc>
              <a:spcAft>
                <a:spcPts val="1200"/>
              </a:spcAft>
              <a:buNone/>
            </a:pPr>
            <a:r>
              <a:rPr lang="en-US" sz="3100" dirty="0"/>
              <a:t>The worker explained to her new supervisor how she could use assistive technology and strategies to perform tasks such as serving students, cleaning tables, navigating the kitchen and cafeteria, and putting away cleaning products. She had some initial difficulty navigating. </a:t>
            </a:r>
          </a:p>
          <a:p>
            <a:pPr marL="0" indent="0">
              <a:buNone/>
            </a:pPr>
            <a:r>
              <a:rPr lang="en-US" sz="3100" b="1" dirty="0"/>
              <a:t>Some typical solutions for navigating include:</a:t>
            </a:r>
          </a:p>
          <a:p>
            <a:r>
              <a:rPr lang="en-US" sz="2800" dirty="0"/>
              <a:t>Allowing an orientation and mobility specialist to come to the workplace </a:t>
            </a:r>
          </a:p>
          <a:p>
            <a:r>
              <a:rPr lang="en-US" sz="2800" dirty="0"/>
              <a:t>Orientation and mobility tools</a:t>
            </a:r>
          </a:p>
          <a:p>
            <a:pPr lvl="1"/>
            <a:r>
              <a:rPr lang="en-US" sz="2800" dirty="0">
                <a:latin typeface="Arial Nova" panose="020B0504020202020204" pitchFamily="34" charset="0"/>
              </a:rPr>
              <a:t>Cane</a:t>
            </a:r>
          </a:p>
          <a:p>
            <a:pPr lvl="1"/>
            <a:r>
              <a:rPr lang="en-US" sz="2800" dirty="0">
                <a:latin typeface="Arial Nova" panose="020B0504020202020204" pitchFamily="34" charset="0"/>
              </a:rPr>
              <a:t>Proximity detector</a:t>
            </a:r>
          </a:p>
          <a:p>
            <a:r>
              <a:rPr lang="en-US" sz="2800" dirty="0"/>
              <a:t>Service animal</a:t>
            </a:r>
          </a:p>
          <a:p>
            <a:r>
              <a:rPr lang="en-US" sz="2800" dirty="0"/>
              <a:t>Set paths of travel</a:t>
            </a:r>
            <a:endParaRPr lang="en-US" sz="2400" dirty="0"/>
          </a:p>
        </p:txBody>
      </p:sp>
      <p:sp>
        <p:nvSpPr>
          <p:cNvPr id="5" name="Slide Number Placeholder 3">
            <a:extLst>
              <a:ext uri="{FF2B5EF4-FFF2-40B4-BE49-F238E27FC236}">
                <a16:creationId xmlns:a16="http://schemas.microsoft.com/office/drawing/2014/main" id="{71077DAB-60F7-453E-8156-E63BA06BB332}"/>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13</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71489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solidFill>
                  <a:prstClr val="white"/>
                </a:solidFill>
                <a:latin typeface="Gill Sans MT" panose="020B0502020104020203"/>
              </a:rPr>
              <a:t>Range of Approaches</a:t>
            </a:r>
            <a:r>
              <a:rPr kumimoji="0" lang="en-US" sz="2800" b="0" i="0" u="none" strike="noStrike" kern="1200" cap="all" spc="0" normalizeH="0" baseline="0" noProof="0" dirty="0">
                <a:ln>
                  <a:noFill/>
                </a:ln>
                <a:solidFill>
                  <a:prstClr val="white"/>
                </a:solidFill>
                <a:effectLst/>
                <a:uLnTx/>
                <a:uFillTx/>
                <a:latin typeface="Gill Sans MT" panose="020B0502020104020203"/>
                <a:ea typeface="+mj-ea"/>
                <a:cs typeface="+mj-cs"/>
              </a:rPr>
              <a:t> — Vision</a:t>
            </a:r>
            <a:endParaRPr lang="en-US" dirty="0"/>
          </a:p>
        </p:txBody>
      </p:sp>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a:xfrm>
            <a:off x="581192" y="2180496"/>
            <a:ext cx="11029615" cy="4207778"/>
          </a:xfrm>
        </p:spPr>
        <p:txBody>
          <a:bodyPr>
            <a:normAutofit/>
          </a:bodyPr>
          <a:lstStyle/>
          <a:p>
            <a:pPr marL="0" marR="0" lvl="0" indent="0" algn="l" defTabSz="914400" rtl="0" eaLnBrk="1" fontAlgn="base" latinLnBrk="0" hangingPunct="1">
              <a:lnSpc>
                <a:spcPct val="100000"/>
              </a:lnSpc>
              <a:spcBef>
                <a:spcPct val="20000"/>
              </a:spcBef>
              <a:spcAft>
                <a:spcPts val="1200"/>
              </a:spcAft>
              <a:buClrTx/>
              <a:buSzTx/>
              <a:buFont typeface="Wingdings" panose="05000000000000000000" pitchFamily="2" charset="2"/>
              <a:buNone/>
              <a:tabLst/>
              <a:defRPr/>
            </a:pPr>
            <a:r>
              <a:rPr kumimoji="0" lang="en-US" altLang="en-US" sz="2600" b="1" i="0" u="none" strike="noStrike" kern="1200" cap="none" spc="0" normalizeH="0" baseline="0" noProof="0" dirty="0">
                <a:ln>
                  <a:noFill/>
                </a:ln>
                <a:effectLst/>
                <a:uLnTx/>
                <a:uFillTx/>
              </a:rPr>
              <a:t>What are some options to consider?</a:t>
            </a:r>
          </a:p>
          <a:p>
            <a:pPr marL="310896" marR="0" lvl="0" indent="-310896" algn="l" defTabSz="914400" rtl="0" eaLnBrk="1" fontAlgn="base" latinLnBrk="0" hangingPunct="1">
              <a:lnSpc>
                <a:spcPct val="100000"/>
              </a:lnSpc>
              <a:spcBef>
                <a:spcPts val="34"/>
              </a:spcBef>
              <a:spcAft>
                <a:spcPts val="1200"/>
              </a:spcAft>
              <a:buClrTx/>
              <a:buSzTx/>
              <a:buFont typeface="Wingdings" panose="05000000000000000000" pitchFamily="2" charset="2"/>
              <a:buChar char="§"/>
              <a:tabLst/>
              <a:defRPr/>
            </a:pPr>
            <a:r>
              <a:rPr kumimoji="0" lang="en-US" altLang="en-US" sz="2200" b="0" i="0" u="none" strike="noStrike" kern="1200" cap="none" spc="0" normalizeH="0" baseline="0" noProof="0" dirty="0">
                <a:ln>
                  <a:noFill/>
                </a:ln>
                <a:solidFill>
                  <a:srgbClr val="002060"/>
                </a:solidFill>
                <a:effectLst/>
                <a:uLnTx/>
                <a:uFillTx/>
              </a:rPr>
              <a:t>Find a secure and accessible location for AT storage</a:t>
            </a:r>
          </a:p>
          <a:p>
            <a:pPr marL="310896" marR="0" lvl="0" indent="-310896" algn="l" defTabSz="914400" rtl="0" eaLnBrk="1" fontAlgn="base" latinLnBrk="0" hangingPunct="1">
              <a:lnSpc>
                <a:spcPct val="100000"/>
              </a:lnSpc>
              <a:spcBef>
                <a:spcPts val="34"/>
              </a:spcBef>
              <a:spcAft>
                <a:spcPts val="1200"/>
              </a:spcAft>
              <a:buClrTx/>
              <a:buSzTx/>
              <a:buFont typeface="Wingdings" panose="05000000000000000000" pitchFamily="2" charset="2"/>
              <a:buChar char="§"/>
              <a:tabLst/>
              <a:defRPr/>
            </a:pPr>
            <a:r>
              <a:rPr kumimoji="0" lang="en-US" altLang="en-US" sz="2200" b="0" i="0" u="none" strike="noStrike" kern="1200" cap="none" spc="0" normalizeH="0" baseline="0" noProof="0" dirty="0">
                <a:ln>
                  <a:noFill/>
                </a:ln>
                <a:solidFill>
                  <a:srgbClr val="002060"/>
                </a:solidFill>
                <a:effectLst/>
                <a:uLnTx/>
                <a:uFillTx/>
              </a:rPr>
              <a:t>Designate someone to assist as a qualified reader</a:t>
            </a:r>
          </a:p>
          <a:p>
            <a:pPr marL="310896" marR="0" lvl="0" indent="-310896" algn="l" defTabSz="914400" rtl="0" eaLnBrk="1" fontAlgn="base" latinLnBrk="0" hangingPunct="1">
              <a:lnSpc>
                <a:spcPct val="100000"/>
              </a:lnSpc>
              <a:spcBef>
                <a:spcPts val="34"/>
              </a:spcBef>
              <a:spcAft>
                <a:spcPts val="1200"/>
              </a:spcAft>
              <a:buClrTx/>
              <a:buSzTx/>
              <a:buFont typeface="Wingdings" panose="05000000000000000000" pitchFamily="2" charset="2"/>
              <a:buChar char="§"/>
              <a:tabLst/>
              <a:defRPr/>
            </a:pPr>
            <a:r>
              <a:rPr kumimoji="0" lang="en-US" altLang="en-US" sz="2200" b="0" i="0" u="none" strike="noStrike" kern="1200" cap="none" spc="0" normalizeH="0" baseline="0" noProof="0" dirty="0">
                <a:ln>
                  <a:noFill/>
                </a:ln>
                <a:solidFill>
                  <a:srgbClr val="002060"/>
                </a:solidFill>
                <a:effectLst/>
                <a:uLnTx/>
                <a:uFillTx/>
              </a:rPr>
              <a:t>Seek assistance from State Vocational Rehabilitation (VR) or scripting vendor</a:t>
            </a:r>
          </a:p>
          <a:p>
            <a:pPr marL="310896" marR="0" lvl="0" indent="-310896" algn="l" defTabSz="914400" rtl="0" eaLnBrk="1" fontAlgn="base" latinLnBrk="0" hangingPunct="1">
              <a:lnSpc>
                <a:spcPct val="100000"/>
              </a:lnSpc>
              <a:spcBef>
                <a:spcPts val="34"/>
              </a:spcBef>
              <a:spcAft>
                <a:spcPct val="0"/>
              </a:spcAft>
              <a:buClrTx/>
              <a:buSzTx/>
              <a:buFont typeface="Wingdings" panose="05000000000000000000" pitchFamily="2" charset="2"/>
              <a:buChar char="§"/>
              <a:tabLst/>
              <a:defRPr/>
            </a:pPr>
            <a:r>
              <a:rPr kumimoji="0" lang="en-US" altLang="en-US" sz="2200" b="0" i="0" u="none" strike="noStrike" kern="1200" cap="none" spc="0" normalizeH="0" baseline="0" noProof="0" dirty="0">
                <a:ln>
                  <a:noFill/>
                </a:ln>
                <a:solidFill>
                  <a:srgbClr val="002060"/>
                </a:solidFill>
                <a:effectLst/>
                <a:uLnTx/>
                <a:uFillTx/>
              </a:rPr>
              <a:t>Provide portable AT options</a:t>
            </a:r>
          </a:p>
          <a:p>
            <a:pPr marL="857250" marR="0" lvl="1"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2200" b="0" i="0" u="none" strike="noStrike" kern="1200" cap="none" spc="0" normalizeH="0" baseline="0" noProof="0" dirty="0" err="1">
                <a:ln>
                  <a:noFill/>
                </a:ln>
                <a:solidFill>
                  <a:srgbClr val="002060"/>
                </a:solidFill>
                <a:effectLst/>
                <a:uLnTx/>
                <a:uFillTx/>
                <a:latin typeface="Arial Nova" panose="020B0504020202020204" pitchFamily="34" charset="0"/>
              </a:rPr>
              <a:t>Orcam</a:t>
            </a:r>
            <a:endParaRPr kumimoji="0" lang="en-US" altLang="en-US" sz="2200" b="0" i="0" u="none" strike="noStrike" kern="1200" cap="none" spc="0" normalizeH="0" baseline="0" noProof="0" dirty="0">
              <a:ln>
                <a:noFill/>
              </a:ln>
              <a:solidFill>
                <a:srgbClr val="002060"/>
              </a:solidFill>
              <a:effectLst/>
              <a:uLnTx/>
              <a:uFillTx/>
              <a:latin typeface="Arial Nova" panose="020B0504020202020204" pitchFamily="34" charset="0"/>
            </a:endParaRPr>
          </a:p>
          <a:p>
            <a:pPr marL="857250" marR="0" lvl="1"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2200" b="0" i="0" u="none" strike="noStrike" kern="1200" cap="none" spc="0" normalizeH="0" baseline="0" noProof="0" dirty="0">
                <a:ln>
                  <a:noFill/>
                </a:ln>
                <a:solidFill>
                  <a:srgbClr val="002060"/>
                </a:solidFill>
                <a:effectLst/>
                <a:uLnTx/>
                <a:uFillTx/>
                <a:latin typeface="Arial Nova" panose="020B0504020202020204" pitchFamily="34" charset="0"/>
              </a:rPr>
              <a:t>Aira IO</a:t>
            </a:r>
          </a:p>
          <a:p>
            <a:pPr marL="857250" marR="0" lvl="1"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2200" b="0" i="0" u="none" strike="noStrike" kern="1200" cap="none" spc="0" normalizeH="0" baseline="0" noProof="0" dirty="0">
                <a:ln>
                  <a:noFill/>
                </a:ln>
                <a:solidFill>
                  <a:srgbClr val="002060"/>
                </a:solidFill>
                <a:effectLst/>
                <a:uLnTx/>
                <a:uFillTx/>
                <a:latin typeface="Arial Nova" panose="020B0504020202020204" pitchFamily="34" charset="0"/>
              </a:rPr>
              <a:t>Portable digital magnifier</a:t>
            </a:r>
          </a:p>
          <a:p>
            <a:pPr marL="857250" marR="0" lvl="1"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2200" b="0" i="0" u="none" strike="noStrike" kern="1200" cap="none" spc="0" normalizeH="0" baseline="0" noProof="0" dirty="0">
                <a:ln>
                  <a:noFill/>
                </a:ln>
                <a:solidFill>
                  <a:srgbClr val="002060"/>
                </a:solidFill>
                <a:effectLst/>
                <a:uLnTx/>
                <a:uFillTx/>
                <a:latin typeface="Arial Nova" panose="020B0504020202020204" pitchFamily="34" charset="0"/>
              </a:rPr>
              <a:t>Seeing AI</a:t>
            </a:r>
          </a:p>
          <a:p>
            <a:endParaRPr lang="en-US" dirty="0"/>
          </a:p>
        </p:txBody>
      </p:sp>
      <p:sp>
        <p:nvSpPr>
          <p:cNvPr id="5" name="Slide Number Placeholder 3">
            <a:extLst>
              <a:ext uri="{FF2B5EF4-FFF2-40B4-BE49-F238E27FC236}">
                <a16:creationId xmlns:a16="http://schemas.microsoft.com/office/drawing/2014/main" id="{F3E1ECCE-0D51-490E-AFA4-0A20C7496B12}"/>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14</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79084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But What if? — Vision</a:t>
            </a:r>
          </a:p>
        </p:txBody>
      </p:sp>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p:txBody>
          <a:bodyPr>
            <a:normAutofit/>
          </a:bodyPr>
          <a:lstStyle/>
          <a:p>
            <a:pPr marL="0" indent="0">
              <a:buNone/>
            </a:pPr>
            <a:r>
              <a:rPr lang="en-US" sz="2600" dirty="0"/>
              <a:t>The employer had very specific concerns about the individual being able to correctly identify cleaning chemicals. There were also concerns about eventually being able to correctly enter lunch numbers and performing other record-keeping tasks using computers, ID cards, and other materials and equipment, and about how the employee would appropriately use assistive technology in a kitchen setting without violating health codes or damaging the technology. </a:t>
            </a:r>
          </a:p>
        </p:txBody>
      </p:sp>
      <p:sp>
        <p:nvSpPr>
          <p:cNvPr id="5" name="Slide Number Placeholder 3">
            <a:extLst>
              <a:ext uri="{FF2B5EF4-FFF2-40B4-BE49-F238E27FC236}">
                <a16:creationId xmlns:a16="http://schemas.microsoft.com/office/drawing/2014/main" id="{2E649A1B-2C2F-498A-A2AC-51024D77C30D}"/>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15</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22397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Targeted Solution — Vision</a:t>
            </a:r>
          </a:p>
        </p:txBody>
      </p:sp>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a:xfrm>
            <a:off x="2835845" y="2225938"/>
            <a:ext cx="8913779" cy="3929905"/>
          </a:xfrm>
        </p:spPr>
        <p:txBody>
          <a:bodyPr>
            <a:noAutofit/>
          </a:bodyPr>
          <a:lstStyle/>
          <a:p>
            <a:pPr marL="0" indent="0">
              <a:spcBef>
                <a:spcPts val="24"/>
              </a:spcBef>
              <a:buNone/>
            </a:pPr>
            <a:r>
              <a:rPr lang="en-US" sz="2400" dirty="0"/>
              <a:t>The JAN consultant discussed some common options including color-coded and tactile labels, designating someone to double-check labels and provide reading assistance as needed, and making any necessary software accessible.</a:t>
            </a:r>
            <a:br>
              <a:rPr lang="en-US" sz="2400" dirty="0"/>
            </a:br>
            <a:endParaRPr lang="en-US" sz="2400" dirty="0"/>
          </a:p>
          <a:p>
            <a:pPr marL="0" indent="0">
              <a:spcBef>
                <a:spcPts val="24"/>
              </a:spcBef>
              <a:buNone/>
            </a:pPr>
            <a:r>
              <a:rPr lang="en-US" sz="2400" dirty="0"/>
              <a:t>We also discussed small portable and wearable items that could be stored in a pouch or pocket or worn on the head. For example, </a:t>
            </a:r>
            <a:r>
              <a:rPr lang="en-US" sz="2400" dirty="0" err="1"/>
              <a:t>Orcam</a:t>
            </a:r>
            <a:r>
              <a:rPr lang="en-US" sz="2400" dirty="0"/>
              <a:t> OCR products are available in handheld or head-worn designs and can be used to read printed text aloud.</a:t>
            </a:r>
            <a:br>
              <a:rPr lang="en-US" sz="2400" dirty="0"/>
            </a:br>
            <a:endParaRPr lang="en-US" sz="2400" dirty="0"/>
          </a:p>
          <a:p>
            <a:pPr marL="0" indent="0">
              <a:spcBef>
                <a:spcPts val="24"/>
              </a:spcBef>
              <a:buNone/>
            </a:pPr>
            <a:r>
              <a:rPr lang="en-US" sz="2400" dirty="0"/>
              <a:t>A newer approach is virtual sighted assistance.</a:t>
            </a:r>
          </a:p>
        </p:txBody>
      </p:sp>
      <p:pic>
        <p:nvPicPr>
          <p:cNvPr id="10" name="Picture 9">
            <a:extLst>
              <a:ext uri="{FF2B5EF4-FFF2-40B4-BE49-F238E27FC236}">
                <a16:creationId xmlns:a16="http://schemas.microsoft.com/office/drawing/2014/main" id="{35EEAAFA-EBAF-4308-9960-E74BF4C90B6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8207" y="2666758"/>
            <a:ext cx="810838" cy="3048264"/>
          </a:xfrm>
          <a:prstGeom prst="rect">
            <a:avLst/>
          </a:prstGeom>
        </p:spPr>
      </p:pic>
      <p:sp>
        <p:nvSpPr>
          <p:cNvPr id="6" name="Slide Number Placeholder 3">
            <a:extLst>
              <a:ext uri="{FF2B5EF4-FFF2-40B4-BE49-F238E27FC236}">
                <a16:creationId xmlns:a16="http://schemas.microsoft.com/office/drawing/2014/main" id="{A8C83AA7-AA79-493F-9C65-E4FF953FAF91}"/>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16</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62004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Product Spotlight — Vision Product</a:t>
            </a:r>
          </a:p>
        </p:txBody>
      </p:sp>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a:xfrm>
            <a:off x="5411486" y="2225939"/>
            <a:ext cx="5869711" cy="3678303"/>
          </a:xfrm>
        </p:spPr>
        <p:txBody>
          <a:bodyPr>
            <a:normAutofit/>
          </a:bodyPr>
          <a:lstStyle/>
          <a:p>
            <a:pPr marL="0" indent="0">
              <a:buNone/>
            </a:pPr>
            <a:r>
              <a:rPr lang="en-US" sz="2800" b="1" dirty="0"/>
              <a:t>AIRA IO</a:t>
            </a:r>
          </a:p>
          <a:p>
            <a:pPr marL="0" indent="0">
              <a:buNone/>
            </a:pPr>
            <a:br>
              <a:rPr lang="en-US" sz="2600" dirty="0"/>
            </a:br>
            <a:r>
              <a:rPr lang="en-US" sz="2600" dirty="0"/>
              <a:t>Currently in beta testing, the </a:t>
            </a:r>
            <a:r>
              <a:rPr lang="en-US" sz="2600" dirty="0">
                <a:effectLst/>
              </a:rPr>
              <a:t>Aira Desktop app allows virtual sighted assistance for computer-based tasks.</a:t>
            </a:r>
            <a:endParaRPr lang="en-US" sz="2600" dirty="0"/>
          </a:p>
        </p:txBody>
      </p:sp>
      <p:pic>
        <p:nvPicPr>
          <p:cNvPr id="8" name="Picture 7">
            <a:extLst>
              <a:ext uri="{FF2B5EF4-FFF2-40B4-BE49-F238E27FC236}">
                <a16:creationId xmlns:a16="http://schemas.microsoft.com/office/drawing/2014/main" id="{5EEC5084-7493-4852-985C-BF126B64B30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53" y="2604971"/>
            <a:ext cx="4464278" cy="2977115"/>
          </a:xfrm>
          <a:prstGeom prst="rect">
            <a:avLst/>
          </a:prstGeom>
        </p:spPr>
      </p:pic>
      <p:sp>
        <p:nvSpPr>
          <p:cNvPr id="6" name="Slide Number Placeholder 3">
            <a:extLst>
              <a:ext uri="{FF2B5EF4-FFF2-40B4-BE49-F238E27FC236}">
                <a16:creationId xmlns:a16="http://schemas.microsoft.com/office/drawing/2014/main" id="{F86D1B5E-2623-4DB4-9E34-9B48D8CF19D4}"/>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17</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5974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Typical Problem — Typing</a:t>
            </a:r>
          </a:p>
        </p:txBody>
      </p:sp>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p:txBody>
          <a:bodyPr>
            <a:normAutofit/>
          </a:bodyPr>
          <a:lstStyle/>
          <a:p>
            <a:pPr marL="0" indent="0">
              <a:buNone/>
            </a:pPr>
            <a:r>
              <a:rPr lang="en-US" sz="2600" dirty="0"/>
              <a:t>An employee working in the healthcare industry is having trouble with computer use due to only having the ability to use one hand.</a:t>
            </a:r>
          </a:p>
          <a:p>
            <a:pPr marL="0" indent="0">
              <a:buNone/>
            </a:pPr>
            <a:br>
              <a:rPr lang="en-US" sz="2600" dirty="0"/>
            </a:br>
            <a:r>
              <a:rPr lang="en-US" sz="2600" dirty="0"/>
              <a:t>The employer contacted JAN for accommodation ideas to assist this individual, as until now the individual has been switching between the keyboard and mouse with one hand, and this has caused them to work more slowly than others in the same role.</a:t>
            </a:r>
          </a:p>
        </p:txBody>
      </p:sp>
      <p:sp>
        <p:nvSpPr>
          <p:cNvPr id="6" name="Slide Number Placeholder 3">
            <a:extLst>
              <a:ext uri="{FF2B5EF4-FFF2-40B4-BE49-F238E27FC236}">
                <a16:creationId xmlns:a16="http://schemas.microsoft.com/office/drawing/2014/main" id="{8A651D17-50CA-46F9-9ACD-A1BCFD706071}"/>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18</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05850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Typical Solution — Typing</a:t>
            </a:r>
          </a:p>
        </p:txBody>
      </p:sp>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a:xfrm>
            <a:off x="6234817" y="2180496"/>
            <a:ext cx="5514807" cy="3678303"/>
          </a:xfrm>
        </p:spPr>
        <p:txBody>
          <a:bodyPr>
            <a:normAutofit/>
          </a:bodyPr>
          <a:lstStyle/>
          <a:p>
            <a:pPr marL="0" indent="0">
              <a:buNone/>
            </a:pPr>
            <a:r>
              <a:rPr lang="en-US" sz="2600" b="1" dirty="0"/>
              <a:t>Options could include:</a:t>
            </a:r>
            <a:endParaRPr lang="en-US" sz="2600" dirty="0"/>
          </a:p>
          <a:p>
            <a:pPr>
              <a:spcAft>
                <a:spcPts val="1200"/>
              </a:spcAft>
            </a:pPr>
            <a:r>
              <a:rPr lang="en-US" sz="2400" dirty="0"/>
              <a:t>Alternative mousing options that are not operated via the hands</a:t>
            </a:r>
          </a:p>
          <a:p>
            <a:pPr>
              <a:spcAft>
                <a:spcPts val="1200"/>
              </a:spcAft>
            </a:pPr>
            <a:r>
              <a:rPr lang="en-US" sz="2400" dirty="0"/>
              <a:t>Miniature keyboards</a:t>
            </a:r>
          </a:p>
          <a:p>
            <a:pPr>
              <a:spcAft>
                <a:spcPts val="1200"/>
              </a:spcAft>
            </a:pPr>
            <a:r>
              <a:rPr lang="en-US" sz="2400" dirty="0"/>
              <a:t>One-handed keyboards </a:t>
            </a:r>
          </a:p>
          <a:p>
            <a:r>
              <a:rPr lang="en-US" sz="2400" dirty="0"/>
              <a:t>Speech recognition software </a:t>
            </a:r>
          </a:p>
        </p:txBody>
      </p:sp>
      <p:pic>
        <p:nvPicPr>
          <p:cNvPr id="5" name="Picture 4">
            <a:extLst>
              <a:ext uri="{FF2B5EF4-FFF2-40B4-BE49-F238E27FC236}">
                <a16:creationId xmlns:a16="http://schemas.microsoft.com/office/drawing/2014/main" id="{EDD9A70B-4F32-49CD-8E4D-964C725F6F9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1507" y="2180496"/>
            <a:ext cx="5445677" cy="3975348"/>
          </a:xfrm>
          <a:prstGeom prst="rect">
            <a:avLst/>
          </a:prstGeom>
        </p:spPr>
      </p:pic>
      <p:sp>
        <p:nvSpPr>
          <p:cNvPr id="6" name="Slide Number Placeholder 3">
            <a:extLst>
              <a:ext uri="{FF2B5EF4-FFF2-40B4-BE49-F238E27FC236}">
                <a16:creationId xmlns:a16="http://schemas.microsoft.com/office/drawing/2014/main" id="{44E5B052-9B99-47BB-85BC-BC75F849B786}"/>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19</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28081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639C-8766-4AAC-BA35-547F96D3D9BE}"/>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Housekeeping</a:t>
            </a:r>
          </a:p>
        </p:txBody>
      </p:sp>
      <p:sp>
        <p:nvSpPr>
          <p:cNvPr id="4" name="Slide Number Placeholder 3">
            <a:extLst>
              <a:ext uri="{FF2B5EF4-FFF2-40B4-BE49-F238E27FC236}">
                <a16:creationId xmlns:a16="http://schemas.microsoft.com/office/drawing/2014/main" id="{5AAA4C37-1AED-4F4E-AF40-81719900D239}"/>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2</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graphicFrame>
        <p:nvGraphicFramePr>
          <p:cNvPr id="8" name="Content Placeholder 2" descr="Technical Difficulties&#10;Q&amp;A option at the bottom of the screen&#10;800-526-7234 or 877-781-9403 (TTY) - or Live Chat at AskJAN.org&#10;Frequently Asked Questions (FAQ)&#10;https://AskJAN.org/Training/JAN-Webcast-Frequently-Asked-Questions.cfm&#10;Questions for Presenters&#10;Q&amp;A option at the bottom of the screen">
            <a:extLst>
              <a:ext uri="{FF2B5EF4-FFF2-40B4-BE49-F238E27FC236}">
                <a16:creationId xmlns:a16="http://schemas.microsoft.com/office/drawing/2014/main" id="{4EBCF884-6B8F-417E-9493-91071CE480E5}"/>
              </a:ext>
            </a:extLst>
          </p:cNvPr>
          <p:cNvGraphicFramePr>
            <a:graphicFrameLocks noGrp="1"/>
          </p:cNvGraphicFramePr>
          <p:nvPr>
            <p:ph idx="1"/>
          </p:nvPr>
        </p:nvGraphicFramePr>
        <p:xfrm>
          <a:off x="581025" y="1998663"/>
          <a:ext cx="11029950" cy="4022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5135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But What if? — Typing</a:t>
            </a:r>
          </a:p>
        </p:txBody>
      </p:sp>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p:txBody>
          <a:bodyPr>
            <a:normAutofit/>
          </a:bodyPr>
          <a:lstStyle/>
          <a:p>
            <a:pPr marL="0" indent="0">
              <a:buNone/>
            </a:pPr>
            <a:r>
              <a:rPr lang="en-US" sz="2600" dirty="0"/>
              <a:t>The individual agrees that speech recognition is the best option and wants to proceed with that as the accommodation. However, they work with sensitive information that should be kept confidential.</a:t>
            </a:r>
          </a:p>
          <a:p>
            <a:pPr marL="0" indent="0">
              <a:buNone/>
            </a:pPr>
            <a:br>
              <a:rPr lang="en-US" sz="2600" dirty="0"/>
            </a:br>
            <a:r>
              <a:rPr lang="en-US" sz="2600" dirty="0"/>
              <a:t>Speech recognition would require the individual to speak that information out loud for the software to dictate it for them. How can the employer help to make sure that this data is not overheard by others nearby who should not be privy to those details?</a:t>
            </a:r>
          </a:p>
        </p:txBody>
      </p:sp>
      <p:sp>
        <p:nvSpPr>
          <p:cNvPr id="5" name="Slide Number Placeholder 3">
            <a:extLst>
              <a:ext uri="{FF2B5EF4-FFF2-40B4-BE49-F238E27FC236}">
                <a16:creationId xmlns:a16="http://schemas.microsoft.com/office/drawing/2014/main" id="{56B0DE30-B266-4386-ACAF-A1E52D66FBCB}"/>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20</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6035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Targeted Solution — Typing</a:t>
            </a:r>
          </a:p>
        </p:txBody>
      </p:sp>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a:xfrm>
            <a:off x="5712032" y="2180496"/>
            <a:ext cx="5898776" cy="4428614"/>
          </a:xfrm>
        </p:spPr>
        <p:txBody>
          <a:bodyPr>
            <a:normAutofit/>
          </a:bodyPr>
          <a:lstStyle/>
          <a:p>
            <a:pPr marL="0" indent="0">
              <a:buNone/>
            </a:pPr>
            <a:r>
              <a:rPr lang="en-US" sz="2600" dirty="0" err="1"/>
              <a:t>Stenomasks</a:t>
            </a:r>
            <a:r>
              <a:rPr lang="en-US" sz="2600" dirty="0"/>
              <a:t> were originally designed for use in courtrooms to enable Stenographers to verbally dictate court proceedings without disrupting the court.</a:t>
            </a:r>
          </a:p>
          <a:p>
            <a:pPr marL="0" indent="0">
              <a:buNone/>
            </a:pPr>
            <a:br>
              <a:rPr lang="en-US" sz="2600" dirty="0"/>
            </a:br>
            <a:r>
              <a:rPr lang="en-US" sz="2600" dirty="0"/>
              <a:t>A USB adapter might be needed to use this with a typical computer.</a:t>
            </a:r>
          </a:p>
        </p:txBody>
      </p:sp>
      <p:pic>
        <p:nvPicPr>
          <p:cNvPr id="5" name="Picture 4">
            <a:extLst>
              <a:ext uri="{FF2B5EF4-FFF2-40B4-BE49-F238E27FC236}">
                <a16:creationId xmlns:a16="http://schemas.microsoft.com/office/drawing/2014/main" id="{5EBAA272-72AF-47F6-A51C-A80597617C51}"/>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0403" y="1929869"/>
            <a:ext cx="4379935" cy="4679241"/>
          </a:xfrm>
          <a:prstGeom prst="rect">
            <a:avLst/>
          </a:prstGeom>
        </p:spPr>
      </p:pic>
      <p:sp>
        <p:nvSpPr>
          <p:cNvPr id="6" name="Slide Number Placeholder 3">
            <a:extLst>
              <a:ext uri="{FF2B5EF4-FFF2-40B4-BE49-F238E27FC236}">
                <a16:creationId xmlns:a16="http://schemas.microsoft.com/office/drawing/2014/main" id="{C4CE03F0-F32A-4AAB-A794-88B9C1210FBE}"/>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21</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94366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Additional Approaches — Typing</a:t>
            </a:r>
          </a:p>
        </p:txBody>
      </p:sp>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a:xfrm>
            <a:off x="581192" y="2180496"/>
            <a:ext cx="5644243" cy="3694211"/>
          </a:xfrm>
        </p:spPr>
        <p:txBody>
          <a:bodyPr>
            <a:normAutofit/>
          </a:bodyPr>
          <a:lstStyle/>
          <a:p>
            <a:pPr marL="0" indent="0">
              <a:buNone/>
            </a:pPr>
            <a:r>
              <a:rPr lang="en-US" sz="2600" b="1" dirty="0"/>
              <a:t>Additional solutions could include:</a:t>
            </a:r>
            <a:endParaRPr lang="en-US" sz="2600" dirty="0"/>
          </a:p>
          <a:p>
            <a:pPr>
              <a:spcAft>
                <a:spcPts val="1200"/>
              </a:spcAft>
            </a:pPr>
            <a:r>
              <a:rPr lang="en-US" sz="2400" dirty="0"/>
              <a:t>Allowing the individual to work remotely</a:t>
            </a:r>
          </a:p>
          <a:p>
            <a:pPr>
              <a:spcAft>
                <a:spcPts val="1200"/>
              </a:spcAft>
            </a:pPr>
            <a:r>
              <a:rPr lang="en-US" sz="2400" dirty="0"/>
              <a:t>Cubicle walls with soundproof panels</a:t>
            </a:r>
          </a:p>
          <a:p>
            <a:pPr>
              <a:spcAft>
                <a:spcPts val="1200"/>
              </a:spcAft>
            </a:pPr>
            <a:r>
              <a:rPr lang="en-US" sz="2400" dirty="0"/>
              <a:t>Moving the workstation to a more private work area</a:t>
            </a:r>
          </a:p>
        </p:txBody>
      </p:sp>
      <p:pic>
        <p:nvPicPr>
          <p:cNvPr id="6" name="Picture 5">
            <a:extLst>
              <a:ext uri="{FF2B5EF4-FFF2-40B4-BE49-F238E27FC236}">
                <a16:creationId xmlns:a16="http://schemas.microsoft.com/office/drawing/2014/main" id="{2F787D99-99C7-4FBF-B166-D00151780246}"/>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69217" y="1974913"/>
            <a:ext cx="3596088" cy="3839809"/>
          </a:xfrm>
          <a:prstGeom prst="rect">
            <a:avLst/>
          </a:prstGeom>
        </p:spPr>
      </p:pic>
      <p:sp>
        <p:nvSpPr>
          <p:cNvPr id="7" name="Slide Number Placeholder 3">
            <a:extLst>
              <a:ext uri="{FF2B5EF4-FFF2-40B4-BE49-F238E27FC236}">
                <a16:creationId xmlns:a16="http://schemas.microsoft.com/office/drawing/2014/main" id="{5E0185E1-13E8-4243-83DC-AEFD1D5745E1}"/>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22</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92166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Product Spotlight — Cala Trio</a:t>
            </a:r>
          </a:p>
        </p:txBody>
      </p:sp>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a:xfrm>
            <a:off x="5741097" y="2225939"/>
            <a:ext cx="5869711" cy="3678303"/>
          </a:xfrm>
        </p:spPr>
        <p:txBody>
          <a:bodyPr>
            <a:normAutofit/>
          </a:bodyPr>
          <a:lstStyle/>
          <a:p>
            <a:pPr marL="0" indent="0">
              <a:buNone/>
            </a:pPr>
            <a:r>
              <a:rPr lang="en-US" sz="2600" b="1" dirty="0"/>
              <a:t>The Cala Trio</a:t>
            </a:r>
          </a:p>
          <a:p>
            <a:pPr marL="0" indent="0">
              <a:buNone/>
            </a:pPr>
            <a:br>
              <a:rPr lang="en-US" sz="2600" dirty="0"/>
            </a:br>
            <a:r>
              <a:rPr lang="en-US" sz="2600" dirty="0"/>
              <a:t>A wrist-worn stimulator to help alleviate the impact of tremors on tasks like typing or writing.</a:t>
            </a:r>
          </a:p>
        </p:txBody>
      </p:sp>
      <p:pic>
        <p:nvPicPr>
          <p:cNvPr id="9" name="Picture 8">
            <a:extLst>
              <a:ext uri="{FF2B5EF4-FFF2-40B4-BE49-F238E27FC236}">
                <a16:creationId xmlns:a16="http://schemas.microsoft.com/office/drawing/2014/main" id="{E7DEA2BC-4AEB-4A69-A02B-CF44BDEEFBD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05587" y="2264598"/>
            <a:ext cx="3323704" cy="3891246"/>
          </a:xfrm>
          <a:prstGeom prst="rect">
            <a:avLst/>
          </a:prstGeom>
        </p:spPr>
      </p:pic>
      <p:sp>
        <p:nvSpPr>
          <p:cNvPr id="6" name="Slide Number Placeholder 3">
            <a:extLst>
              <a:ext uri="{FF2B5EF4-FFF2-40B4-BE49-F238E27FC236}">
                <a16:creationId xmlns:a16="http://schemas.microsoft.com/office/drawing/2014/main" id="{DAC1F37F-FD2F-4D63-B095-9B60052AAC12}"/>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23</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21132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Typical Problem — Hearing</a:t>
            </a:r>
          </a:p>
        </p:txBody>
      </p:sp>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a:xfrm>
            <a:off x="581193" y="2264666"/>
            <a:ext cx="5831481" cy="4041712"/>
          </a:xfrm>
        </p:spPr>
        <p:txBody>
          <a:bodyPr/>
          <a:lstStyle/>
          <a:p>
            <a:pPr marL="0" marR="0" lvl="0" indent="0" algn="l" defTabSz="914400" rtl="0" eaLnBrk="1" fontAlgn="base" latinLnBrk="0" hangingPunct="1">
              <a:lnSpc>
                <a:spcPct val="100000"/>
              </a:lnSpc>
              <a:spcBef>
                <a:spcPts val="576"/>
              </a:spcBef>
              <a:spcAft>
                <a:spcPts val="1200"/>
              </a:spcAft>
              <a:buClrTx/>
              <a:buSzTx/>
              <a:buFont typeface="Wingdings" panose="05000000000000000000" pitchFamily="2" charset="2"/>
              <a:buNone/>
              <a:tabLst/>
              <a:defRPr/>
            </a:pPr>
            <a:r>
              <a:rPr kumimoji="0" lang="en-US" altLang="en-US" sz="2600" b="0" i="0" u="none" strike="noStrike" kern="1200" cap="none" spc="0" normalizeH="0" baseline="0" noProof="0" dirty="0">
                <a:ln>
                  <a:noFill/>
                </a:ln>
                <a:solidFill>
                  <a:srgbClr val="002C5F"/>
                </a:solidFill>
                <a:effectLst/>
                <a:uLnTx/>
                <a:uFillTx/>
                <a:latin typeface="Arial Nova" panose="020B0504020202020204" pitchFamily="34" charset="0"/>
                <a:ea typeface="+mn-ea"/>
                <a:cs typeface="Arial" pitchFamily="34" charset="0"/>
              </a:rPr>
              <a:t>A newly hired roofer was deaf and used ASL. He needed to receive instructions at the worksite.  </a:t>
            </a:r>
            <a:endParaRPr lang="en-US" dirty="0"/>
          </a:p>
        </p:txBody>
      </p:sp>
      <p:pic>
        <p:nvPicPr>
          <p:cNvPr id="6" name="Picture 5">
            <a:extLst>
              <a:ext uri="{FF2B5EF4-FFF2-40B4-BE49-F238E27FC236}">
                <a16:creationId xmlns:a16="http://schemas.microsoft.com/office/drawing/2014/main" id="{43ED2552-6F21-44E2-8F8C-D727CA1730C9}"/>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18078" y="2431473"/>
            <a:ext cx="4531546" cy="3316184"/>
          </a:xfrm>
          <a:prstGeom prst="rect">
            <a:avLst/>
          </a:prstGeom>
        </p:spPr>
      </p:pic>
      <p:sp>
        <p:nvSpPr>
          <p:cNvPr id="7" name="Slide Number Placeholder 3">
            <a:extLst>
              <a:ext uri="{FF2B5EF4-FFF2-40B4-BE49-F238E27FC236}">
                <a16:creationId xmlns:a16="http://schemas.microsoft.com/office/drawing/2014/main" id="{112662A0-F5F2-47DD-B7E9-765A084AA79A}"/>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24</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2186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Typical Solution — Hearing</a:t>
            </a:r>
          </a:p>
        </p:txBody>
      </p:sp>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p:txBody>
          <a:bodyPr>
            <a:normAutofit/>
          </a:bodyPr>
          <a:lstStyle/>
          <a:p>
            <a:pPr marL="0" marR="0" lvl="0" indent="0" algn="l" defTabSz="914400" rtl="0" eaLnBrk="1" fontAlgn="base" latinLnBrk="0" hangingPunct="1">
              <a:lnSpc>
                <a:spcPct val="100000"/>
              </a:lnSpc>
              <a:spcBef>
                <a:spcPts val="576"/>
              </a:spcBef>
              <a:spcAft>
                <a:spcPts val="1200"/>
              </a:spcAft>
              <a:buClrTx/>
              <a:buSzTx/>
              <a:buFont typeface="Wingdings" panose="05000000000000000000" pitchFamily="2" charset="2"/>
              <a:buNone/>
              <a:tabLst/>
              <a:defRPr/>
            </a:pPr>
            <a:r>
              <a:rPr kumimoji="0" lang="en-US" sz="2600" b="0" i="0" u="none" strike="noStrike" kern="1200" cap="none" spc="0" normalizeH="0" baseline="0" noProof="0" dirty="0">
                <a:ln>
                  <a:noFill/>
                </a:ln>
                <a:solidFill>
                  <a:srgbClr val="002C5F"/>
                </a:solidFill>
                <a:effectLst/>
                <a:uLnTx/>
                <a:uFillTx/>
                <a:latin typeface="Arial Nova" panose="020B0504020202020204" pitchFamily="34" charset="0"/>
                <a:ea typeface="+mn-ea"/>
                <a:cs typeface="Arial" pitchFamily="34" charset="0"/>
              </a:rPr>
              <a:t>A typical approach is to provide interpreting services as needed. ASL can be especially important to ensure effective communication in important meetings and to provide equal access to benefits and privileges of employment such as training. Some employees may be able to effectively use other communication support, such as automated captioning or alternative communication methods such as texting, instant messaging, typing, and handwritten notes. </a:t>
            </a:r>
            <a:endParaRPr lang="en-US" sz="2600" dirty="0"/>
          </a:p>
        </p:txBody>
      </p:sp>
      <p:sp>
        <p:nvSpPr>
          <p:cNvPr id="5" name="Slide Number Placeholder 3">
            <a:extLst>
              <a:ext uri="{FF2B5EF4-FFF2-40B4-BE49-F238E27FC236}">
                <a16:creationId xmlns:a16="http://schemas.microsoft.com/office/drawing/2014/main" id="{BC2CE43D-B2E5-41CE-8454-8C5A2AED9236}"/>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25</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1760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Communication — ASL</a:t>
            </a:r>
          </a:p>
        </p:txBody>
      </p:sp>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a:xfrm>
            <a:off x="581192" y="1974913"/>
            <a:ext cx="11029615" cy="4710895"/>
          </a:xfrm>
        </p:spPr>
        <p:txBody>
          <a:bodyPr>
            <a:normAutofit fontScale="47500" lnSpcReduction="20000"/>
          </a:bodyPr>
          <a:lstStyle/>
          <a:p>
            <a:pPr marL="0" indent="0" eaLnBrk="1" hangingPunct="1">
              <a:lnSpc>
                <a:spcPct val="120000"/>
              </a:lnSpc>
              <a:buNone/>
              <a:defRPr/>
            </a:pPr>
            <a:r>
              <a:rPr lang="en-US" altLang="en-US" sz="5500" b="1" dirty="0"/>
              <a:t>Basic tips for communicating through a sign language interpreter:</a:t>
            </a:r>
          </a:p>
          <a:p>
            <a:pPr>
              <a:lnSpc>
                <a:spcPct val="120000"/>
              </a:lnSpc>
              <a:defRPr/>
            </a:pPr>
            <a:r>
              <a:rPr lang="en-US" altLang="en-US" sz="4400" b="0" dirty="0"/>
              <a:t>Choose an effective interpreter</a:t>
            </a:r>
          </a:p>
          <a:p>
            <a:pPr>
              <a:lnSpc>
                <a:spcPct val="120000"/>
              </a:lnSpc>
              <a:defRPr/>
            </a:pPr>
            <a:r>
              <a:rPr lang="en-US" altLang="en-US" sz="4400" b="0" dirty="0"/>
              <a:t>Prepare setting</a:t>
            </a:r>
          </a:p>
          <a:p>
            <a:pPr>
              <a:lnSpc>
                <a:spcPct val="120000"/>
              </a:lnSpc>
              <a:defRPr/>
            </a:pPr>
            <a:r>
              <a:rPr lang="en-US" altLang="en-US" sz="4400" b="0" dirty="0"/>
              <a:t>Prepare participants</a:t>
            </a:r>
          </a:p>
          <a:p>
            <a:pPr>
              <a:lnSpc>
                <a:spcPct val="120000"/>
              </a:lnSpc>
              <a:defRPr/>
            </a:pPr>
            <a:r>
              <a:rPr lang="en-US" altLang="en-US" sz="4400" b="0" dirty="0"/>
              <a:t>Consider notetaking assistance</a:t>
            </a:r>
          </a:p>
          <a:p>
            <a:pPr>
              <a:lnSpc>
                <a:spcPct val="120000"/>
              </a:lnSpc>
              <a:defRPr/>
            </a:pPr>
            <a:r>
              <a:rPr lang="en-US" altLang="en-US" sz="4400" b="0" dirty="0"/>
              <a:t>Interact directly with person who is deaf</a:t>
            </a:r>
          </a:p>
          <a:p>
            <a:pPr>
              <a:lnSpc>
                <a:spcPct val="120000"/>
              </a:lnSpc>
              <a:defRPr/>
            </a:pPr>
            <a:r>
              <a:rPr lang="en-US" altLang="en-US" sz="4400" b="0" dirty="0"/>
              <a:t>Relax and use normal tone and speed </a:t>
            </a:r>
          </a:p>
          <a:p>
            <a:pPr>
              <a:lnSpc>
                <a:spcPct val="120000"/>
              </a:lnSpc>
              <a:defRPr/>
            </a:pPr>
            <a:r>
              <a:rPr lang="en-US" altLang="en-US" sz="4400" b="0" dirty="0"/>
              <a:t>Respect interpreter’s professional judgement and ethics</a:t>
            </a:r>
          </a:p>
          <a:p>
            <a:pPr>
              <a:lnSpc>
                <a:spcPct val="120000"/>
              </a:lnSpc>
              <a:defRPr/>
            </a:pPr>
            <a:r>
              <a:rPr lang="en-US" altLang="en-US" sz="4400" b="0" dirty="0"/>
              <a:t>Consider also using captioning with interpreting in video calls   </a:t>
            </a:r>
          </a:p>
          <a:p>
            <a:pPr marL="0" marR="0" lvl="0" indent="0" algn="l" defTabSz="457200" rtl="0" eaLnBrk="1" fontAlgn="auto" latinLnBrk="0" hangingPunct="1">
              <a:lnSpc>
                <a:spcPct val="100000"/>
              </a:lnSpc>
              <a:spcBef>
                <a:spcPts val="576"/>
              </a:spcBef>
              <a:spcAft>
                <a:spcPts val="1200"/>
              </a:spcAft>
              <a:buClr>
                <a:srgbClr val="4590B8"/>
              </a:buClr>
              <a:buSzPct val="92000"/>
              <a:buFont typeface="Wingdings 2" panose="05020102010507070707" pitchFamily="18" charset="2"/>
              <a:buNone/>
              <a:tabLst/>
              <a:defRPr/>
            </a:pPr>
            <a:endParaRPr lang="en-US" dirty="0"/>
          </a:p>
        </p:txBody>
      </p:sp>
      <p:sp>
        <p:nvSpPr>
          <p:cNvPr id="5" name="Slide Number Placeholder 3">
            <a:extLst>
              <a:ext uri="{FF2B5EF4-FFF2-40B4-BE49-F238E27FC236}">
                <a16:creationId xmlns:a16="http://schemas.microsoft.com/office/drawing/2014/main" id="{803648F9-51B2-45B0-B4D5-0DBB6E846ED4}"/>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26</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74355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But What if? — Hearing</a:t>
            </a:r>
          </a:p>
        </p:txBody>
      </p:sp>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a:xfrm>
            <a:off x="581192" y="1803747"/>
            <a:ext cx="11029615" cy="4502049"/>
          </a:xfrm>
        </p:spPr>
        <p:txBody>
          <a:bodyPr>
            <a:noAutofit/>
          </a:bodyPr>
          <a:lstStyle/>
          <a:p>
            <a:pPr marL="0" marR="0" lvl="0" indent="0" algn="l" defTabSz="457200" rtl="0" eaLnBrk="1" fontAlgn="auto" latinLnBrk="0" hangingPunct="1">
              <a:lnSpc>
                <a:spcPct val="100000"/>
              </a:lnSpc>
              <a:spcBef>
                <a:spcPts val="576"/>
              </a:spcBef>
              <a:spcAft>
                <a:spcPts val="600"/>
              </a:spcAft>
              <a:buClr>
                <a:srgbClr val="1A3260"/>
              </a:buClr>
              <a:buSzPct val="92000"/>
              <a:buFont typeface="Wingdings 2" panose="05020102010507070707" pitchFamily="18" charset="2"/>
              <a:buNone/>
              <a:tabLst/>
              <a:defRPr/>
            </a:pP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rPr>
              <a:t>Sometimes the typical accommodations simply aren't a good fit. This is particularly common when the nature of the work and the work setting make it difficult to implement an employee's preferred solution. </a:t>
            </a:r>
            <a:b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rPr>
            </a:br>
            <a:endPar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576"/>
              </a:spcBef>
              <a:spcAft>
                <a:spcPts val="600"/>
              </a:spcAft>
              <a:buClr>
                <a:srgbClr val="1A3260"/>
              </a:buClr>
              <a:buSzPct val="92000"/>
              <a:buFont typeface="Wingdings 2" panose="05020102010507070707" pitchFamily="18" charset="2"/>
              <a:buNone/>
              <a:tabLst/>
              <a:defRPr/>
            </a:pP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rPr>
              <a:t>The roofer needed to receive instructions from a supervisor while on-site. However, due to the changing locations and safety concerns it was difficult to find an interpreter who </a:t>
            </a:r>
            <a:r>
              <a:rPr lang="en-US" sz="2400" dirty="0">
                <a:solidFill>
                  <a:srgbClr val="1A3260"/>
                </a:solidFill>
              </a:rPr>
              <a:t>could</a:t>
            </a: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rPr>
              <a:t> meet the employee’s need. There were also safety concerns, and practical concerns about line of sight and working at heights. Additionally, the fact that frequent but brief communication would be needed contributed to concerns about costs.</a:t>
            </a:r>
            <a:endParaRPr lang="en-US" sz="2400" dirty="0"/>
          </a:p>
        </p:txBody>
      </p:sp>
      <p:sp>
        <p:nvSpPr>
          <p:cNvPr id="5" name="Slide Number Placeholder 3">
            <a:extLst>
              <a:ext uri="{FF2B5EF4-FFF2-40B4-BE49-F238E27FC236}">
                <a16:creationId xmlns:a16="http://schemas.microsoft.com/office/drawing/2014/main" id="{5D2F4F26-8B0D-4FC0-B777-B4321D39501B}"/>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27</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86898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Similar Issues — Hearing and Meetings</a:t>
            </a:r>
          </a:p>
        </p:txBody>
      </p:sp>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a:xfrm>
            <a:off x="581192" y="2180497"/>
            <a:ext cx="11029615" cy="4383142"/>
          </a:xfrm>
        </p:spPr>
        <p:txBody>
          <a:bodyPr>
            <a:normAutofit fontScale="25000" lnSpcReduction="20000"/>
          </a:bodyPr>
          <a:lstStyle/>
          <a:p>
            <a:pPr marL="0" indent="0">
              <a:lnSpc>
                <a:spcPct val="120000"/>
              </a:lnSpc>
              <a:spcBef>
                <a:spcPts val="576"/>
              </a:spcBef>
              <a:buNone/>
            </a:pPr>
            <a:r>
              <a:rPr lang="en-US" sz="8800" dirty="0"/>
              <a:t>A typical approach is to provide CART and interpreting services as needed. It can also be helpful to see if employees who use hearing aids would benefit from hearing aid- compatible assistive listening devices/systems, to address background noise, and to encourage effective meeting habits like appropriate turn taking.</a:t>
            </a:r>
          </a:p>
          <a:p>
            <a:pPr marL="0" indent="0">
              <a:spcBef>
                <a:spcPts val="576"/>
              </a:spcBef>
              <a:buNone/>
            </a:pPr>
            <a:r>
              <a:rPr lang="en-US" sz="9600" b="1" dirty="0"/>
              <a:t>Typical meeting options:</a:t>
            </a:r>
          </a:p>
          <a:p>
            <a:pPr lvl="1" fontAlgn="ctr">
              <a:lnSpc>
                <a:spcPct val="105000"/>
              </a:lnSpc>
              <a:spcBef>
                <a:spcPts val="576"/>
              </a:spcBef>
              <a:buSzPct val="100000"/>
              <a:buFont typeface="Wingdings" panose="05000000000000000000" pitchFamily="2" charset="2"/>
              <a:buChar char="§"/>
              <a:defRPr/>
            </a:pPr>
            <a:r>
              <a:rPr lang="en-US" sz="8200" dirty="0"/>
              <a:t>Microphones/Meeting etiquette</a:t>
            </a:r>
          </a:p>
          <a:p>
            <a:pPr lvl="1" fontAlgn="ctr">
              <a:lnSpc>
                <a:spcPct val="105000"/>
              </a:lnSpc>
              <a:spcBef>
                <a:spcPts val="576"/>
              </a:spcBef>
              <a:buSzPct val="100000"/>
              <a:buFont typeface="Wingdings" panose="05000000000000000000" pitchFamily="2" charset="2"/>
              <a:buChar char="§"/>
              <a:defRPr/>
            </a:pPr>
            <a:r>
              <a:rPr lang="en-US" sz="8200" dirty="0"/>
              <a:t>CART/Interpreting as needed</a:t>
            </a:r>
          </a:p>
          <a:p>
            <a:pPr lvl="1" fontAlgn="ctr">
              <a:lnSpc>
                <a:spcPct val="105000"/>
              </a:lnSpc>
              <a:spcBef>
                <a:spcPts val="576"/>
              </a:spcBef>
              <a:buSzPct val="100000"/>
              <a:buFont typeface="Wingdings" panose="05000000000000000000" pitchFamily="2" charset="2"/>
              <a:buChar char="§"/>
              <a:defRPr/>
            </a:pPr>
            <a:r>
              <a:rPr lang="en-US" sz="8200" dirty="0"/>
              <a:t>Assistive Listening Systems</a:t>
            </a:r>
          </a:p>
          <a:p>
            <a:pPr lvl="1" fontAlgn="ctr">
              <a:lnSpc>
                <a:spcPct val="105000"/>
              </a:lnSpc>
              <a:spcBef>
                <a:spcPts val="576"/>
              </a:spcBef>
              <a:buSzPct val="100000"/>
              <a:buFont typeface="Wingdings" panose="05000000000000000000" pitchFamily="2" charset="2"/>
              <a:buChar char="§"/>
              <a:defRPr/>
            </a:pPr>
            <a:r>
              <a:rPr lang="en-US" sz="8200" dirty="0"/>
              <a:t>Automated captioning</a:t>
            </a:r>
          </a:p>
          <a:p>
            <a:pPr lvl="1" fontAlgn="ctr">
              <a:lnSpc>
                <a:spcPct val="105000"/>
              </a:lnSpc>
              <a:spcBef>
                <a:spcPts val="576"/>
              </a:spcBef>
              <a:buSzPct val="100000"/>
              <a:buFont typeface="Wingdings" panose="05000000000000000000" pitchFamily="2" charset="2"/>
              <a:buChar char="§"/>
              <a:defRPr/>
            </a:pPr>
            <a:r>
              <a:rPr lang="en-US" sz="8200" dirty="0"/>
              <a:t>Notetaking assistance/Written Materials</a:t>
            </a:r>
          </a:p>
          <a:p>
            <a:pPr lvl="1" fontAlgn="ctr">
              <a:lnSpc>
                <a:spcPct val="105000"/>
              </a:lnSpc>
              <a:spcBef>
                <a:spcPts val="576"/>
              </a:spcBef>
              <a:buSzPct val="100000"/>
              <a:buFont typeface="Wingdings" panose="05000000000000000000" pitchFamily="2" charset="2"/>
              <a:buChar char="§"/>
              <a:defRPr/>
            </a:pPr>
            <a:r>
              <a:rPr lang="en-US" sz="8200" dirty="0"/>
              <a:t>Seek solutions from an audiologist</a:t>
            </a:r>
          </a:p>
          <a:p>
            <a:pPr marL="0" indent="0">
              <a:buNone/>
            </a:pPr>
            <a:endParaRPr lang="en-US" dirty="0"/>
          </a:p>
        </p:txBody>
      </p:sp>
      <p:sp>
        <p:nvSpPr>
          <p:cNvPr id="5" name="Slide Number Placeholder 3">
            <a:extLst>
              <a:ext uri="{FF2B5EF4-FFF2-40B4-BE49-F238E27FC236}">
                <a16:creationId xmlns:a16="http://schemas.microsoft.com/office/drawing/2014/main" id="{B8EA4F91-6C89-4599-BB3B-E3F8EACB46F0}"/>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28</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46844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Targeted Solution — Hearing</a:t>
            </a:r>
          </a:p>
        </p:txBody>
      </p:sp>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p:txBody>
          <a:bodyPr>
            <a:normAutofit lnSpcReduction="10000"/>
          </a:bodyPr>
          <a:lstStyle/>
          <a:p>
            <a:pPr marL="0" indent="0">
              <a:buNone/>
            </a:pPr>
            <a:r>
              <a:rPr lang="en-US" sz="2600" dirty="0">
                <a:solidFill>
                  <a:srgbClr val="1A3260"/>
                </a:solidFill>
              </a:rPr>
              <a:t>The JAN Consultant discussed a range of low-tech and high-tech communication supports that did not require connectivity.</a:t>
            </a:r>
          </a:p>
          <a:p>
            <a:pPr marL="0" indent="0">
              <a:buNone/>
            </a:pPr>
            <a:endParaRPr lang="en-US" sz="2000" dirty="0">
              <a:solidFill>
                <a:srgbClr val="1A3260"/>
              </a:solidFill>
            </a:endParaRPr>
          </a:p>
          <a:p>
            <a:pPr marL="0" indent="0">
              <a:buNone/>
            </a:pPr>
            <a:r>
              <a:rPr lang="en-US" sz="2600" b="1" dirty="0"/>
              <a:t>Options:</a:t>
            </a:r>
          </a:p>
          <a:p>
            <a:r>
              <a:rPr lang="en-US" sz="2400" dirty="0">
                <a:solidFill>
                  <a:srgbClr val="1A3260"/>
                </a:solidFill>
              </a:rPr>
              <a:t>Pen and paper</a:t>
            </a:r>
          </a:p>
          <a:p>
            <a:r>
              <a:rPr lang="en-US" sz="2400" dirty="0">
                <a:solidFill>
                  <a:srgbClr val="1A3260"/>
                </a:solidFill>
              </a:rPr>
              <a:t>Whiteboard</a:t>
            </a:r>
          </a:p>
          <a:p>
            <a:r>
              <a:rPr lang="en-US" sz="2400" dirty="0">
                <a:solidFill>
                  <a:srgbClr val="1A3260"/>
                </a:solidFill>
              </a:rPr>
              <a:t>Supervisor leaning basic signs</a:t>
            </a:r>
          </a:p>
          <a:p>
            <a:r>
              <a:rPr lang="en-US" sz="2400" dirty="0">
                <a:solidFill>
                  <a:srgbClr val="1A3260"/>
                </a:solidFill>
              </a:rPr>
              <a:t>Signtel</a:t>
            </a:r>
            <a:endParaRPr lang="en-US" sz="2400" dirty="0"/>
          </a:p>
        </p:txBody>
      </p:sp>
      <p:sp>
        <p:nvSpPr>
          <p:cNvPr id="5" name="Slide Number Placeholder 3">
            <a:extLst>
              <a:ext uri="{FF2B5EF4-FFF2-40B4-BE49-F238E27FC236}">
                <a16:creationId xmlns:a16="http://schemas.microsoft.com/office/drawing/2014/main" id="{727EF6BF-9EFE-4D1C-BC1C-5693DDBF5E00}"/>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29</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92845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639C-8766-4AAC-BA35-547F96D3D9BE}"/>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Housekeeping 2</a:t>
            </a:r>
          </a:p>
        </p:txBody>
      </p:sp>
      <p:graphicFrame>
        <p:nvGraphicFramePr>
          <p:cNvPr id="8" name="Content Placeholder 2" descr="PPT Slides&#10;Click the link included in the webcast login email you received&#10;Captioning&#10;Use the closed caption (CC) option or StreamText link shared in the webcast chat&#10;Transcript will be available wit webcast archive">
            <a:extLst>
              <a:ext uri="{FF2B5EF4-FFF2-40B4-BE49-F238E27FC236}">
                <a16:creationId xmlns:a16="http://schemas.microsoft.com/office/drawing/2014/main" id="{4EBCF884-6B8F-417E-9493-91071CE480E5}"/>
              </a:ext>
            </a:extLst>
          </p:cNvPr>
          <p:cNvGraphicFramePr>
            <a:graphicFrameLocks noGrp="1"/>
          </p:cNvGraphicFramePr>
          <p:nvPr>
            <p:ph idx="1"/>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a:extLst>
              <a:ext uri="{FF2B5EF4-FFF2-40B4-BE49-F238E27FC236}">
                <a16:creationId xmlns:a16="http://schemas.microsoft.com/office/drawing/2014/main" id="{9725807E-213A-439F-909B-972DCE784C0B}"/>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3</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3457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Product Spotlight — Hearing Product</a:t>
            </a:r>
          </a:p>
        </p:txBody>
      </p:sp>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a:xfrm>
            <a:off x="5741097" y="2225939"/>
            <a:ext cx="5869711" cy="3678303"/>
          </a:xfrm>
        </p:spPr>
        <p:txBody>
          <a:bodyPr>
            <a:normAutofit/>
          </a:bodyPr>
          <a:lstStyle/>
          <a:p>
            <a:pPr marL="0" indent="0">
              <a:buNone/>
            </a:pPr>
            <a:r>
              <a:rPr lang="en-US" sz="2600" b="1" dirty="0"/>
              <a:t>Signtel</a:t>
            </a:r>
          </a:p>
          <a:p>
            <a:pPr marL="0" indent="0">
              <a:buNone/>
            </a:pPr>
            <a:br>
              <a:rPr lang="en-US" sz="2600" dirty="0"/>
            </a:br>
            <a:r>
              <a:rPr lang="en-US" sz="2600" dirty="0"/>
              <a:t>A communication device that turns spoken English into basic signing.  Signtel does not require internet connectivity.</a:t>
            </a:r>
          </a:p>
        </p:txBody>
      </p:sp>
      <p:sp>
        <p:nvSpPr>
          <p:cNvPr id="6" name="Slide Number Placeholder 3">
            <a:extLst>
              <a:ext uri="{FF2B5EF4-FFF2-40B4-BE49-F238E27FC236}">
                <a16:creationId xmlns:a16="http://schemas.microsoft.com/office/drawing/2014/main" id="{3D227051-60E1-41B4-BEB3-37F2AF639C35}"/>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30</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06BDBD52-4505-4750-A90D-025DEC9623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95954" y="2590531"/>
            <a:ext cx="3165708" cy="2955245"/>
          </a:xfrm>
          <a:prstGeom prst="rect">
            <a:avLst/>
          </a:prstGeom>
        </p:spPr>
      </p:pic>
    </p:spTree>
    <p:extLst>
      <p:ext uri="{BB962C8B-B14F-4D97-AF65-F5344CB8AC3E}">
        <p14:creationId xmlns:p14="http://schemas.microsoft.com/office/powerpoint/2010/main" val="4065807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Typical Problem — Back</a:t>
            </a:r>
          </a:p>
        </p:txBody>
      </p:sp>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a:xfrm>
            <a:off x="6096000" y="2180496"/>
            <a:ext cx="5514807" cy="3869575"/>
          </a:xfrm>
        </p:spPr>
        <p:txBody>
          <a:bodyPr>
            <a:normAutofit/>
          </a:bodyPr>
          <a:lstStyle/>
          <a:p>
            <a:pPr marL="0" indent="0">
              <a:buNone/>
            </a:pPr>
            <a:r>
              <a:rPr lang="en-US" sz="2600" dirty="0"/>
              <a:t>An employee working for the IRS was recently in a car accident and injured their back. </a:t>
            </a:r>
          </a:p>
          <a:p>
            <a:pPr marL="0" indent="0">
              <a:buNone/>
            </a:pPr>
            <a:br>
              <a:rPr lang="en-US" sz="2600" dirty="0"/>
            </a:br>
            <a:r>
              <a:rPr lang="en-US" sz="2600" dirty="0"/>
              <a:t>The employer reached out to JAN seeking accommodation options that may help this individual with the pain they experience when sitting for prolonged periods of time.</a:t>
            </a:r>
          </a:p>
        </p:txBody>
      </p:sp>
      <p:pic>
        <p:nvPicPr>
          <p:cNvPr id="6" name="Picture 5">
            <a:extLst>
              <a:ext uri="{FF2B5EF4-FFF2-40B4-BE49-F238E27FC236}">
                <a16:creationId xmlns:a16="http://schemas.microsoft.com/office/drawing/2014/main" id="{5E604510-DC62-4426-BDFE-376BA25C7C3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192" y="2414073"/>
            <a:ext cx="5105623" cy="3402419"/>
          </a:xfrm>
          <a:prstGeom prst="rect">
            <a:avLst/>
          </a:prstGeom>
        </p:spPr>
      </p:pic>
      <p:sp>
        <p:nvSpPr>
          <p:cNvPr id="7" name="Slide Number Placeholder 3">
            <a:extLst>
              <a:ext uri="{FF2B5EF4-FFF2-40B4-BE49-F238E27FC236}">
                <a16:creationId xmlns:a16="http://schemas.microsoft.com/office/drawing/2014/main" id="{1EE01692-3F33-4E2D-BD55-E4E2B4911A95}"/>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31</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7093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Typical Solution — Back</a:t>
            </a:r>
          </a:p>
        </p:txBody>
      </p:sp>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a:xfrm>
            <a:off x="581193" y="2180497"/>
            <a:ext cx="6521066" cy="3863310"/>
          </a:xfrm>
        </p:spPr>
        <p:txBody>
          <a:bodyPr>
            <a:normAutofit/>
          </a:bodyPr>
          <a:lstStyle/>
          <a:p>
            <a:pPr marL="0" indent="0">
              <a:buNone/>
            </a:pPr>
            <a:r>
              <a:rPr lang="en-US" sz="2600" b="1" dirty="0"/>
              <a:t>Options could include:</a:t>
            </a:r>
          </a:p>
          <a:p>
            <a:pPr>
              <a:spcAft>
                <a:spcPts val="1200"/>
              </a:spcAft>
            </a:pPr>
            <a:r>
              <a:rPr lang="en-US" sz="2400" dirty="0"/>
              <a:t>Adjustable workstation with a desktop that can be raised and lowered</a:t>
            </a:r>
          </a:p>
          <a:p>
            <a:pPr>
              <a:spcAft>
                <a:spcPts val="1200"/>
              </a:spcAft>
            </a:pPr>
            <a:r>
              <a:rPr lang="en-US" sz="2400" dirty="0"/>
              <a:t>Height-adjustable monitor stand with attached keyboard and mouse tray</a:t>
            </a:r>
          </a:p>
          <a:p>
            <a:pPr>
              <a:spcAft>
                <a:spcPts val="1200"/>
              </a:spcAft>
            </a:pPr>
            <a:r>
              <a:rPr lang="en-US" sz="2400" dirty="0"/>
              <a:t>A dedicated sitting workstation and a separate dedicated standing workstation</a:t>
            </a:r>
          </a:p>
        </p:txBody>
      </p:sp>
      <p:pic>
        <p:nvPicPr>
          <p:cNvPr id="5" name="Picture 4">
            <a:extLst>
              <a:ext uri="{FF2B5EF4-FFF2-40B4-BE49-F238E27FC236}">
                <a16:creationId xmlns:a16="http://schemas.microsoft.com/office/drawing/2014/main" id="{A2A5BD1E-B6C9-4026-986B-08BA6236D6A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7517" y="1921700"/>
            <a:ext cx="4122107" cy="4122107"/>
          </a:xfrm>
          <a:prstGeom prst="rect">
            <a:avLst/>
          </a:prstGeom>
        </p:spPr>
      </p:pic>
      <p:sp>
        <p:nvSpPr>
          <p:cNvPr id="6" name="Slide Number Placeholder 3">
            <a:extLst>
              <a:ext uri="{FF2B5EF4-FFF2-40B4-BE49-F238E27FC236}">
                <a16:creationId xmlns:a16="http://schemas.microsoft.com/office/drawing/2014/main" id="{A08530FE-180B-4E5F-BDA4-3B955045E073}"/>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32</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41768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But What If? — Back</a:t>
            </a:r>
          </a:p>
        </p:txBody>
      </p:sp>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p:txBody>
          <a:bodyPr>
            <a:normAutofit/>
          </a:bodyPr>
          <a:lstStyle/>
          <a:p>
            <a:pPr marL="0" indent="0">
              <a:buNone/>
            </a:pPr>
            <a:r>
              <a:rPr lang="en-US" sz="2600" dirty="0"/>
              <a:t>The individual’s back pain is not relieved by alternating between sitting and standing? In this situation the employer already thought of this option and offered it to the individual, but the individual stated that it would not help. They mentioned that they only get relief when they lie down.</a:t>
            </a:r>
          </a:p>
          <a:p>
            <a:pPr marL="0" indent="0">
              <a:buNone/>
            </a:pPr>
            <a:br>
              <a:rPr lang="en-US" sz="2600" dirty="0"/>
            </a:br>
            <a:r>
              <a:rPr lang="en-US" sz="2600" dirty="0"/>
              <a:t>As the need is from an injury, leave time could be helpful to allow more time for the individual to recover from the accident. But are there any other options that might allow the individual to return to work sooner?</a:t>
            </a:r>
          </a:p>
        </p:txBody>
      </p:sp>
      <p:sp>
        <p:nvSpPr>
          <p:cNvPr id="5" name="Slide Number Placeholder 3">
            <a:extLst>
              <a:ext uri="{FF2B5EF4-FFF2-40B4-BE49-F238E27FC236}">
                <a16:creationId xmlns:a16="http://schemas.microsoft.com/office/drawing/2014/main" id="{A13176AB-FD5B-46D9-93F1-5FB7B0B67DE5}"/>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33</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3625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Targeted Solution — Back</a:t>
            </a:r>
          </a:p>
        </p:txBody>
      </p:sp>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a:xfrm>
            <a:off x="602070" y="2180496"/>
            <a:ext cx="5941234" cy="3975348"/>
          </a:xfrm>
        </p:spPr>
        <p:txBody>
          <a:bodyPr>
            <a:normAutofit/>
          </a:bodyPr>
          <a:lstStyle/>
          <a:p>
            <a:pPr marL="0" indent="0">
              <a:spcBef>
                <a:spcPts val="576"/>
              </a:spcBef>
              <a:buNone/>
            </a:pPr>
            <a:r>
              <a:rPr lang="en-US" sz="2600" dirty="0"/>
              <a:t>A Zero Gravity reclining office chair allows sitting in an upright posture and then alternating into a supine posture as needed. </a:t>
            </a:r>
          </a:p>
          <a:p>
            <a:pPr marL="0" indent="0">
              <a:spcBef>
                <a:spcPts val="576"/>
              </a:spcBef>
              <a:buNone/>
            </a:pPr>
            <a:br>
              <a:rPr lang="en-US" sz="2600" dirty="0"/>
            </a:br>
            <a:r>
              <a:rPr lang="en-US" sz="2600" dirty="0"/>
              <a:t>Several models use a motor to do this, so the chair remains in a static position until it is purposefully changed.</a:t>
            </a:r>
          </a:p>
        </p:txBody>
      </p:sp>
      <p:pic>
        <p:nvPicPr>
          <p:cNvPr id="5" name="Picture 4">
            <a:extLst>
              <a:ext uri="{FF2B5EF4-FFF2-40B4-BE49-F238E27FC236}">
                <a16:creationId xmlns:a16="http://schemas.microsoft.com/office/drawing/2014/main" id="{10878258-5A93-4D01-B01C-DA971E0C7F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15458" y="2012996"/>
            <a:ext cx="3975348" cy="3975348"/>
          </a:xfrm>
          <a:prstGeom prst="rect">
            <a:avLst/>
          </a:prstGeom>
        </p:spPr>
      </p:pic>
      <p:sp>
        <p:nvSpPr>
          <p:cNvPr id="6" name="Slide Number Placeholder 3">
            <a:extLst>
              <a:ext uri="{FF2B5EF4-FFF2-40B4-BE49-F238E27FC236}">
                <a16:creationId xmlns:a16="http://schemas.microsoft.com/office/drawing/2014/main" id="{37857A5B-2200-482B-B4B4-EB344104C498}"/>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34</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27683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Targeted Solution 2 — Back</a:t>
            </a:r>
          </a:p>
        </p:txBody>
      </p:sp>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a:xfrm>
            <a:off x="5795158" y="2208449"/>
            <a:ext cx="5815649" cy="3678303"/>
          </a:xfrm>
        </p:spPr>
        <p:txBody>
          <a:bodyPr>
            <a:normAutofit/>
          </a:bodyPr>
          <a:lstStyle/>
          <a:p>
            <a:pPr marL="0" indent="0">
              <a:buNone/>
            </a:pPr>
            <a:r>
              <a:rPr lang="en-US" sz="2600" dirty="0"/>
              <a:t>There are also Supine Workstations.</a:t>
            </a:r>
          </a:p>
          <a:p>
            <a:pPr marL="0" indent="0">
              <a:buNone/>
            </a:pPr>
            <a:br>
              <a:rPr lang="en-US" sz="2600" dirty="0"/>
            </a:br>
            <a:r>
              <a:rPr lang="en-US" sz="2600" dirty="0"/>
              <a:t>These tend to be an entire workstation package: a desk, a chair, and a monitor stand combination that all recline in unison.</a:t>
            </a:r>
          </a:p>
        </p:txBody>
      </p:sp>
      <p:pic>
        <p:nvPicPr>
          <p:cNvPr id="6" name="Picture 5">
            <a:extLst>
              <a:ext uri="{FF2B5EF4-FFF2-40B4-BE49-F238E27FC236}">
                <a16:creationId xmlns:a16="http://schemas.microsoft.com/office/drawing/2014/main" id="{1DA16653-C510-4762-B784-565C236E9B6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1821" y="2208449"/>
            <a:ext cx="4158851" cy="4158851"/>
          </a:xfrm>
          <a:prstGeom prst="rect">
            <a:avLst/>
          </a:prstGeom>
        </p:spPr>
      </p:pic>
      <p:sp>
        <p:nvSpPr>
          <p:cNvPr id="7" name="Slide Number Placeholder 3">
            <a:extLst>
              <a:ext uri="{FF2B5EF4-FFF2-40B4-BE49-F238E27FC236}">
                <a16:creationId xmlns:a16="http://schemas.microsoft.com/office/drawing/2014/main" id="{410D48D3-3326-4E16-9CD6-EF2809015AA2}"/>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35</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34764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Product Spotlight — Esko EVO</a:t>
            </a:r>
          </a:p>
        </p:txBody>
      </p:sp>
      <p:pic>
        <p:nvPicPr>
          <p:cNvPr id="6" name="Picture 5">
            <a:extLst>
              <a:ext uri="{FF2B5EF4-FFF2-40B4-BE49-F238E27FC236}">
                <a16:creationId xmlns:a16="http://schemas.microsoft.com/office/drawing/2014/main" id="{85B18589-BD28-4917-9968-755D08DE09E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7746" y="1960492"/>
            <a:ext cx="3193062" cy="4118309"/>
          </a:xfrm>
          <a:prstGeom prst="rect">
            <a:avLst/>
          </a:prstGeom>
        </p:spPr>
      </p:pic>
      <p:sp>
        <p:nvSpPr>
          <p:cNvPr id="8" name="Content Placeholder 7">
            <a:extLst>
              <a:ext uri="{FF2B5EF4-FFF2-40B4-BE49-F238E27FC236}">
                <a16:creationId xmlns:a16="http://schemas.microsoft.com/office/drawing/2014/main" id="{3104845B-F83C-4AB4-8DB0-D6A365111792}"/>
              </a:ext>
            </a:extLst>
          </p:cNvPr>
          <p:cNvSpPr>
            <a:spLocks noGrp="1"/>
          </p:cNvSpPr>
          <p:nvPr>
            <p:ph idx="1"/>
          </p:nvPr>
        </p:nvSpPr>
        <p:spPr>
          <a:xfrm>
            <a:off x="581192" y="2180496"/>
            <a:ext cx="6734008" cy="3678303"/>
          </a:xfrm>
        </p:spPr>
        <p:txBody>
          <a:bodyPr>
            <a:normAutofit/>
          </a:bodyPr>
          <a:lstStyle/>
          <a:p>
            <a:pPr marL="0" indent="0">
              <a:buNone/>
            </a:pPr>
            <a:r>
              <a:rPr lang="en-US" sz="2600" b="1" dirty="0"/>
              <a:t>The Esko EVO</a:t>
            </a:r>
          </a:p>
          <a:p>
            <a:pPr marL="0" indent="0">
              <a:buNone/>
            </a:pPr>
            <a:br>
              <a:rPr lang="en-US" sz="2600" dirty="0"/>
            </a:br>
            <a:r>
              <a:rPr lang="en-US" sz="2600" dirty="0"/>
              <a:t>An exoskeleton vest that provides physical labor support. Designed to help reduce worker fatigue as well as work-related injuries.</a:t>
            </a:r>
          </a:p>
        </p:txBody>
      </p:sp>
      <p:sp>
        <p:nvSpPr>
          <p:cNvPr id="7" name="Slide Number Placeholder 3">
            <a:extLst>
              <a:ext uri="{FF2B5EF4-FFF2-40B4-BE49-F238E27FC236}">
                <a16:creationId xmlns:a16="http://schemas.microsoft.com/office/drawing/2014/main" id="{9C690863-C363-4ACE-ABF5-BA3C6724E5AC}"/>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36</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5834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039A1342-4D6E-410E-B775-C0E80D34C4BD}"/>
              </a:ext>
              <a:ext uri="{C183D7F6-B498-43B3-948B-1728B52AA6E4}">
                <adec:decorative xmlns:adec="http://schemas.microsoft.com/office/drawing/2017/decorative" val="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1" y="10"/>
            <a:ext cx="12192000" cy="6857990"/>
          </a:xfrm>
          <a:prstGeom prst="rect">
            <a:avLst/>
          </a:prstGeom>
        </p:spPr>
      </p:pic>
      <p:grpSp>
        <p:nvGrpSpPr>
          <p:cNvPr id="23" name="Group 22">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4" name="Rectangle 23">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78E9FF"/>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78E9FF"/>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78E9FF"/>
            </a:solidFill>
            <a:ln>
              <a:noFill/>
            </a:ln>
            <a:effectLst/>
          </p:spPr>
          <p:style>
            <a:lnRef idx="1">
              <a:schemeClr val="accent1"/>
            </a:lnRef>
            <a:fillRef idx="3">
              <a:schemeClr val="accent1"/>
            </a:fillRef>
            <a:effectRef idx="2">
              <a:schemeClr val="accent1"/>
            </a:effectRef>
            <a:fontRef idx="minor">
              <a:schemeClr val="lt1"/>
            </a:fontRef>
          </p:style>
        </p:sp>
      </p:grpSp>
      <p:sp>
        <p:nvSpPr>
          <p:cNvPr id="28" name="Rectangle 27">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75A8618-F472-4C82-AA85-C8746724E1BF}"/>
              </a:ext>
            </a:extLst>
          </p:cNvPr>
          <p:cNvSpPr>
            <a:spLocks noGrp="1"/>
          </p:cNvSpPr>
          <p:nvPr>
            <p:ph type="title"/>
          </p:nvPr>
        </p:nvSpPr>
        <p:spPr>
          <a:xfrm>
            <a:off x="581191" y="4572000"/>
            <a:ext cx="10993549" cy="1749262"/>
          </a:xfrm>
        </p:spPr>
        <p:txBody>
          <a:bodyPr vert="horz" lIns="91440" tIns="45720" rIns="91440" bIns="45720" rtlCol="0" anchor="ctr">
            <a:normAutofit/>
          </a:bodyPr>
          <a:lstStyle/>
          <a:p>
            <a:pPr algn="ctr"/>
            <a:r>
              <a:rPr lang="en-US" sz="4000" dirty="0"/>
              <a:t>AT In Development</a:t>
            </a:r>
          </a:p>
        </p:txBody>
      </p:sp>
      <p:sp>
        <p:nvSpPr>
          <p:cNvPr id="16" name="Slide Number Placeholder 3">
            <a:extLst>
              <a:ext uri="{FF2B5EF4-FFF2-40B4-BE49-F238E27FC236}">
                <a16:creationId xmlns:a16="http://schemas.microsoft.com/office/drawing/2014/main" id="{59E515E4-A870-4613-9900-66005DC0AA09}"/>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37</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71051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2022 Solutions and Trends</a:t>
            </a:r>
          </a:p>
        </p:txBody>
      </p:sp>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p:txBody>
          <a:bodyPr/>
          <a:lstStyle/>
          <a:p>
            <a:pPr>
              <a:spcAft>
                <a:spcPts val="1200"/>
              </a:spcAft>
            </a:pPr>
            <a:r>
              <a:rPr lang="en-US" sz="2800" dirty="0"/>
              <a:t>Data Security</a:t>
            </a:r>
          </a:p>
          <a:p>
            <a:pPr>
              <a:spcAft>
                <a:spcPts val="1200"/>
              </a:spcAft>
            </a:pPr>
            <a:r>
              <a:rPr lang="en-US" sz="2800" dirty="0"/>
              <a:t>Hybrid Work</a:t>
            </a:r>
          </a:p>
          <a:p>
            <a:pPr>
              <a:spcAft>
                <a:spcPts val="1200"/>
              </a:spcAft>
            </a:pPr>
            <a:r>
              <a:rPr lang="en-US" sz="2800" dirty="0"/>
              <a:t>Return to the Workplace</a:t>
            </a:r>
          </a:p>
          <a:p>
            <a:pPr marL="324000" lvl="1" indent="0">
              <a:buNone/>
            </a:pPr>
            <a:endParaRPr lang="en-US" dirty="0"/>
          </a:p>
        </p:txBody>
      </p:sp>
      <p:pic>
        <p:nvPicPr>
          <p:cNvPr id="5" name="Picture 4">
            <a:extLst>
              <a:ext uri="{FF2B5EF4-FFF2-40B4-BE49-F238E27FC236}">
                <a16:creationId xmlns:a16="http://schemas.microsoft.com/office/drawing/2014/main" id="{5B1C38DF-234F-45D2-916B-F3FD52AB83E0}"/>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98927" y="2057250"/>
            <a:ext cx="6111880" cy="3924794"/>
          </a:xfrm>
          <a:prstGeom prst="rect">
            <a:avLst/>
          </a:prstGeom>
        </p:spPr>
      </p:pic>
      <p:sp>
        <p:nvSpPr>
          <p:cNvPr id="6" name="Slide Number Placeholder 3">
            <a:extLst>
              <a:ext uri="{FF2B5EF4-FFF2-40B4-BE49-F238E27FC236}">
                <a16:creationId xmlns:a16="http://schemas.microsoft.com/office/drawing/2014/main" id="{C2607BC0-7796-4AD7-A00B-B8D20C7F6195}"/>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38</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01577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In Development — Wearable AAC</a:t>
            </a:r>
          </a:p>
        </p:txBody>
      </p:sp>
      <p:pic>
        <p:nvPicPr>
          <p:cNvPr id="14" name="Picture 13">
            <a:extLst>
              <a:ext uri="{FF2B5EF4-FFF2-40B4-BE49-F238E27FC236}">
                <a16:creationId xmlns:a16="http://schemas.microsoft.com/office/drawing/2014/main" id="{B0322995-8C12-48B4-BBF3-A511C2A92C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3077" y="2597934"/>
            <a:ext cx="5523771" cy="3107121"/>
          </a:xfrm>
          <a:prstGeom prst="rect">
            <a:avLst/>
          </a:prstGeom>
        </p:spPr>
      </p:pic>
      <p:sp>
        <p:nvSpPr>
          <p:cNvPr id="3" name="Content Placeholder 2" descr="A photo of  a Cognixion ONE  wearable AAC device with an AR display. &#10;">
            <a:extLst>
              <a:ext uri="{FF2B5EF4-FFF2-40B4-BE49-F238E27FC236}">
                <a16:creationId xmlns:a16="http://schemas.microsoft.com/office/drawing/2014/main" id="{CD1735D9-0282-47DA-99C8-1C8962D9F596}"/>
              </a:ext>
            </a:extLst>
          </p:cNvPr>
          <p:cNvSpPr>
            <a:spLocks noGrp="1"/>
          </p:cNvSpPr>
          <p:nvPr>
            <p:ph idx="1"/>
          </p:nvPr>
        </p:nvSpPr>
        <p:spPr>
          <a:xfrm>
            <a:off x="6096000" y="2180496"/>
            <a:ext cx="5514807" cy="3619055"/>
          </a:xfrm>
        </p:spPr>
        <p:txBody>
          <a:bodyPr>
            <a:noAutofit/>
          </a:bodyPr>
          <a:lstStyle/>
          <a:p>
            <a:pPr marL="0" indent="0">
              <a:buNone/>
            </a:pPr>
            <a:r>
              <a:rPr lang="en-US" sz="2600" dirty="0">
                <a:effectLst/>
                <a:ea typeface="Calibri" panose="020F0502020204030204" pitchFamily="34" charset="0"/>
                <a:cs typeface="Times New Roman" panose="02020603050405020304" pitchFamily="18" charset="0"/>
              </a:rPr>
              <a:t>Cognixion ONE is a wearable AAC device with an AR display and a choice of three methods of access</a:t>
            </a:r>
          </a:p>
          <a:p>
            <a:r>
              <a:rPr lang="en-US" sz="2600" dirty="0"/>
              <a:t>Switch</a:t>
            </a:r>
          </a:p>
          <a:p>
            <a:r>
              <a:rPr lang="en-US" sz="2600" dirty="0"/>
              <a:t>Head Pointing</a:t>
            </a:r>
          </a:p>
          <a:p>
            <a:r>
              <a:rPr lang="en-US" sz="2600" dirty="0"/>
              <a:t>Brain-Computer Interface</a:t>
            </a:r>
          </a:p>
        </p:txBody>
      </p:sp>
      <p:sp>
        <p:nvSpPr>
          <p:cNvPr id="7" name="Slide Number Placeholder 3">
            <a:extLst>
              <a:ext uri="{FF2B5EF4-FFF2-40B4-BE49-F238E27FC236}">
                <a16:creationId xmlns:a16="http://schemas.microsoft.com/office/drawing/2014/main" id="{E32AF954-7B13-4CC2-A9DB-4B41A5FD8D90}"/>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39</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59418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361F0-6461-469A-A8B3-807208C8866D}"/>
              </a:ext>
            </a:extLst>
          </p:cNvPr>
          <p:cNvSpPr>
            <a:spLocks noGrp="1"/>
          </p:cNvSpPr>
          <p:nvPr>
            <p:ph type="title"/>
          </p:nvPr>
        </p:nvSpPr>
        <p:spPr>
          <a:xfrm>
            <a:off x="581192" y="702156"/>
            <a:ext cx="11029616" cy="1013800"/>
          </a:xfrm>
        </p:spPr>
        <p:txBody>
          <a:bodyPr>
            <a:normAutofit/>
          </a:bodyPr>
          <a:lstStyle/>
          <a:p>
            <a:r>
              <a:rPr lang="en-US" dirty="0"/>
              <a:t>Discussion Topics</a:t>
            </a:r>
          </a:p>
        </p:txBody>
      </p:sp>
      <p:sp>
        <p:nvSpPr>
          <p:cNvPr id="27" name="Rectangle 26">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937FB0EF-A4E0-49F9-AAD0-43CAFBF6B0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3878" y="2361056"/>
            <a:ext cx="3649219" cy="3649219"/>
          </a:xfrm>
          <a:prstGeom prst="rect">
            <a:avLst/>
          </a:prstGeom>
        </p:spPr>
      </p:pic>
      <p:sp>
        <p:nvSpPr>
          <p:cNvPr id="3" name="Content Placeholder 2">
            <a:extLst>
              <a:ext uri="{FF2B5EF4-FFF2-40B4-BE49-F238E27FC236}">
                <a16:creationId xmlns:a16="http://schemas.microsoft.com/office/drawing/2014/main" id="{F0C253A2-7387-4260-8328-65636F669295}"/>
              </a:ext>
            </a:extLst>
          </p:cNvPr>
          <p:cNvSpPr>
            <a:spLocks noGrp="1"/>
          </p:cNvSpPr>
          <p:nvPr>
            <p:ph idx="1"/>
          </p:nvPr>
        </p:nvSpPr>
        <p:spPr>
          <a:xfrm>
            <a:off x="6335805" y="2180496"/>
            <a:ext cx="5275001" cy="4045683"/>
          </a:xfrm>
        </p:spPr>
        <p:txBody>
          <a:bodyPr>
            <a:normAutofit/>
          </a:bodyPr>
          <a:lstStyle/>
          <a:p>
            <a:pPr marL="342900" lvl="1" indent="-342900">
              <a:spcAft>
                <a:spcPts val="1200"/>
              </a:spcAft>
            </a:pPr>
            <a:r>
              <a:rPr lang="en-US" altLang="en-US" sz="2400" dirty="0">
                <a:latin typeface="Arial Nova" panose="020B0504020202020204" pitchFamily="34" charset="0"/>
              </a:rPr>
              <a:t>About JAN</a:t>
            </a:r>
          </a:p>
          <a:p>
            <a:pPr marL="342900" lvl="1" indent="-342900">
              <a:spcAft>
                <a:spcPts val="1200"/>
              </a:spcAft>
            </a:pPr>
            <a:r>
              <a:rPr lang="en-US" sz="2400" dirty="0">
                <a:latin typeface="Arial Nova" panose="020B0504020202020204" pitchFamily="34" charset="0"/>
              </a:rPr>
              <a:t>What is Assistive Technology (AT)?</a:t>
            </a:r>
          </a:p>
          <a:p>
            <a:pPr marL="342900" lvl="1" indent="-342900">
              <a:spcAft>
                <a:spcPts val="1200"/>
              </a:spcAft>
            </a:pPr>
            <a:r>
              <a:rPr lang="en-US" sz="2400" dirty="0">
                <a:latin typeface="Arial Nova" panose="020B0504020202020204" pitchFamily="34" charset="0"/>
              </a:rPr>
              <a:t>Interactive Process</a:t>
            </a:r>
          </a:p>
          <a:p>
            <a:pPr marL="342900" lvl="1" indent="-342900">
              <a:spcAft>
                <a:spcPts val="1200"/>
              </a:spcAft>
            </a:pPr>
            <a:r>
              <a:rPr lang="en-US" sz="2400" dirty="0">
                <a:latin typeface="Arial Nova" panose="020B0504020202020204" pitchFamily="34" charset="0"/>
              </a:rPr>
              <a:t>Situations and Solutions</a:t>
            </a:r>
          </a:p>
          <a:p>
            <a:pPr marL="342900" lvl="1" indent="-342900">
              <a:spcAft>
                <a:spcPts val="1200"/>
              </a:spcAft>
            </a:pPr>
            <a:r>
              <a:rPr lang="en-US" sz="2400" dirty="0">
                <a:latin typeface="Arial Nova" panose="020B0504020202020204" pitchFamily="34" charset="0"/>
              </a:rPr>
              <a:t>AT In-Development</a:t>
            </a:r>
          </a:p>
          <a:p>
            <a:pPr marL="342900" lvl="1" indent="-342900"/>
            <a:r>
              <a:rPr lang="en-US" sz="2400" dirty="0">
                <a:latin typeface="Arial Nova" panose="020B0504020202020204" pitchFamily="34" charset="0"/>
              </a:rPr>
              <a:t>Questions</a:t>
            </a:r>
          </a:p>
          <a:p>
            <a:endParaRPr lang="en-US" dirty="0"/>
          </a:p>
        </p:txBody>
      </p:sp>
      <p:sp>
        <p:nvSpPr>
          <p:cNvPr id="8" name="Slide Number Placeholder 3">
            <a:extLst>
              <a:ext uri="{FF2B5EF4-FFF2-40B4-BE49-F238E27FC236}">
                <a16:creationId xmlns:a16="http://schemas.microsoft.com/office/drawing/2014/main" id="{0BC36A49-59AF-4F58-8622-7F2727E07FB3}"/>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4</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4040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New Option — Masks for Respiratory  Triggers</a:t>
            </a:r>
          </a:p>
        </p:txBody>
      </p:sp>
      <p:pic>
        <p:nvPicPr>
          <p:cNvPr id="10" name="Picture 9">
            <a:extLst>
              <a:ext uri="{FF2B5EF4-FFF2-40B4-BE49-F238E27FC236}">
                <a16:creationId xmlns:a16="http://schemas.microsoft.com/office/drawing/2014/main" id="{DD24106A-0ECA-462A-BDEC-E13A9BDD87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1192" y="2012996"/>
            <a:ext cx="4134517" cy="4019669"/>
          </a:xfrm>
          <a:prstGeom prst="rect">
            <a:avLst/>
          </a:prstGeom>
        </p:spPr>
      </p:pic>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a:xfrm>
            <a:off x="5617030" y="1897250"/>
            <a:ext cx="5993778" cy="4677504"/>
          </a:xfrm>
        </p:spPr>
        <p:txBody>
          <a:bodyPr>
            <a:noAutofit/>
          </a:bodyPr>
          <a:lstStyle/>
          <a:p>
            <a:pPr marL="0" indent="0">
              <a:buNone/>
            </a:pPr>
            <a:r>
              <a:rPr lang="en-US" sz="2600" dirty="0"/>
              <a:t>Honeycomb Pollution Mask with Coconut Classic Filter from I Can Breathe!® Masks</a:t>
            </a:r>
          </a:p>
          <a:p>
            <a:pPr marL="0" indent="0">
              <a:buNone/>
            </a:pPr>
            <a:br>
              <a:rPr lang="en-US" sz="2600" dirty="0"/>
            </a:br>
            <a:r>
              <a:rPr lang="en-US" sz="2600" dirty="0"/>
              <a:t>This mask and filter combo features a reusable washable shell and a replaceable filter containing activated carbon. It is designed to reduce exposure to smoke, acrid air, dust, pollution, fragrances, diesel fumes, mold, and other particles.</a:t>
            </a:r>
          </a:p>
        </p:txBody>
      </p:sp>
      <p:sp>
        <p:nvSpPr>
          <p:cNvPr id="6" name="Slide Number Placeholder 3">
            <a:extLst>
              <a:ext uri="{FF2B5EF4-FFF2-40B4-BE49-F238E27FC236}">
                <a16:creationId xmlns:a16="http://schemas.microsoft.com/office/drawing/2014/main" id="{4624B277-3D3B-415A-A9BA-030587365690}"/>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40</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1392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a:t>New Possibilities — Captioning </a:t>
            </a:r>
          </a:p>
        </p:txBody>
      </p:sp>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a:xfrm>
            <a:off x="6096000" y="1887945"/>
            <a:ext cx="5514807" cy="4271508"/>
          </a:xfrm>
        </p:spPr>
        <p:txBody>
          <a:bodyPr>
            <a:noAutofit/>
          </a:bodyPr>
          <a:lstStyle/>
          <a:p>
            <a:pPr marL="0" indent="0">
              <a:spcBef>
                <a:spcPts val="576"/>
              </a:spcBef>
              <a:buNone/>
            </a:pPr>
            <a:r>
              <a:rPr lang="en-US" sz="2400" dirty="0">
                <a:effectLst/>
              </a:rPr>
              <a:t>Speaksee AutoCaption</a:t>
            </a:r>
            <a:r>
              <a:rPr lang="en-US" sz="2400" dirty="0"/>
              <a:t> captions virtual meetings on multiple meeting platforms and displays captions on computers and tablets.</a:t>
            </a:r>
            <a:endParaRPr lang="en-US" sz="2400" dirty="0">
              <a:effectLst/>
            </a:endParaRPr>
          </a:p>
          <a:p>
            <a:pPr marL="0" indent="0">
              <a:spcBef>
                <a:spcPts val="576"/>
              </a:spcBef>
              <a:buNone/>
            </a:pPr>
            <a:br>
              <a:rPr lang="en-US" sz="2400" dirty="0">
                <a:effectLst/>
              </a:rPr>
            </a:br>
            <a:r>
              <a:rPr lang="en-US" sz="2400" dirty="0">
                <a:effectLst/>
              </a:rPr>
              <a:t>Designed for in-person meetings, Speaksee Microphones capture audio at close range for captioning and/or streaming to hearing aids. Each speaker’s words are transcribed and color-coded in the Speaksee app.</a:t>
            </a:r>
            <a:endParaRPr lang="en-US" sz="2400" dirty="0"/>
          </a:p>
        </p:txBody>
      </p:sp>
      <p:pic>
        <p:nvPicPr>
          <p:cNvPr id="5" name="Picture 4">
            <a:extLst>
              <a:ext uri="{FF2B5EF4-FFF2-40B4-BE49-F238E27FC236}">
                <a16:creationId xmlns:a16="http://schemas.microsoft.com/office/drawing/2014/main" id="{29515434-4C90-43BA-B0AC-05AE206F34F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6453" y="2265478"/>
            <a:ext cx="5255937" cy="3508338"/>
          </a:xfrm>
          <a:prstGeom prst="rect">
            <a:avLst/>
          </a:prstGeom>
        </p:spPr>
      </p:pic>
      <p:sp>
        <p:nvSpPr>
          <p:cNvPr id="6" name="Slide Number Placeholder 3">
            <a:extLst>
              <a:ext uri="{FF2B5EF4-FFF2-40B4-BE49-F238E27FC236}">
                <a16:creationId xmlns:a16="http://schemas.microsoft.com/office/drawing/2014/main" id="{4196E397-26C8-4006-B0A6-4AF3ECE0CF10}"/>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41</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2962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AD6E-2810-462D-80B0-554C5A5A62E1}"/>
              </a:ext>
            </a:extLst>
          </p:cNvPr>
          <p:cNvSpPr>
            <a:spLocks noGrp="1"/>
          </p:cNvSpPr>
          <p:nvPr>
            <p:ph type="title"/>
          </p:nvPr>
        </p:nvSpPr>
        <p:spPr/>
        <p:txBody>
          <a:bodyPr/>
          <a:lstStyle/>
          <a:p>
            <a:r>
              <a:rPr lang="en-US" dirty="0" err="1"/>
              <a:t>Ossur’s</a:t>
            </a:r>
            <a:r>
              <a:rPr lang="en-US" dirty="0"/>
              <a:t> Power Knee — Recently Released</a:t>
            </a:r>
          </a:p>
        </p:txBody>
      </p:sp>
      <p:sp>
        <p:nvSpPr>
          <p:cNvPr id="3" name="Content Placeholder 2">
            <a:extLst>
              <a:ext uri="{FF2B5EF4-FFF2-40B4-BE49-F238E27FC236}">
                <a16:creationId xmlns:a16="http://schemas.microsoft.com/office/drawing/2014/main" id="{CD1735D9-0282-47DA-99C8-1C8962D9F596}"/>
              </a:ext>
            </a:extLst>
          </p:cNvPr>
          <p:cNvSpPr>
            <a:spLocks noGrp="1"/>
          </p:cNvSpPr>
          <p:nvPr>
            <p:ph idx="1"/>
          </p:nvPr>
        </p:nvSpPr>
        <p:spPr>
          <a:xfrm>
            <a:off x="5795158" y="2180496"/>
            <a:ext cx="5815649" cy="3975348"/>
          </a:xfrm>
        </p:spPr>
        <p:txBody>
          <a:bodyPr>
            <a:normAutofit/>
          </a:bodyPr>
          <a:lstStyle/>
          <a:p>
            <a:pPr marL="0" indent="0">
              <a:spcBef>
                <a:spcPts val="576"/>
              </a:spcBef>
              <a:buNone/>
            </a:pPr>
            <a:r>
              <a:rPr lang="en-US" sz="2600" dirty="0" err="1"/>
              <a:t>Ossur</a:t>
            </a:r>
            <a:r>
              <a:rPr lang="en-US" sz="2600" dirty="0"/>
              <a:t> released a new motorized leg prosthesis in February of this year. </a:t>
            </a:r>
          </a:p>
          <a:p>
            <a:pPr marL="0" indent="0">
              <a:spcBef>
                <a:spcPts val="576"/>
              </a:spcBef>
              <a:buNone/>
            </a:pPr>
            <a:br>
              <a:rPr lang="en-US" sz="2600" dirty="0"/>
            </a:br>
            <a:r>
              <a:rPr lang="en-US" sz="2600" dirty="0"/>
              <a:t>The Power Knee utilizes a motor to help provide increased stability when descending slopes and stairs but also increased power when walking, standing up, and climbing.</a:t>
            </a:r>
          </a:p>
        </p:txBody>
      </p:sp>
      <p:pic>
        <p:nvPicPr>
          <p:cNvPr id="8" name="Picture 7">
            <a:extLst>
              <a:ext uri="{FF2B5EF4-FFF2-40B4-BE49-F238E27FC236}">
                <a16:creationId xmlns:a16="http://schemas.microsoft.com/office/drawing/2014/main" id="{EFB48426-2CCC-4189-BDEC-1296E6B6EE00}"/>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9053" y="2180496"/>
            <a:ext cx="3382027" cy="4286470"/>
          </a:xfrm>
          <a:prstGeom prst="rect">
            <a:avLst/>
          </a:prstGeom>
        </p:spPr>
      </p:pic>
      <p:sp>
        <p:nvSpPr>
          <p:cNvPr id="6" name="Slide Number Placeholder 3">
            <a:extLst>
              <a:ext uri="{FF2B5EF4-FFF2-40B4-BE49-F238E27FC236}">
                <a16:creationId xmlns:a16="http://schemas.microsoft.com/office/drawing/2014/main" id="{300F2527-F798-4872-861E-986DC900691B}"/>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42</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68300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24" name="Rectangle 86023">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6026" name="Rectangle 86025">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6028" name="Rectangle 86027">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6030" name="Rectangle 86029">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6032" name="Rectangle 86031">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pic>
        <p:nvPicPr>
          <p:cNvPr id="8" name="Content Placeholder 7">
            <a:extLst>
              <a:ext uri="{FF2B5EF4-FFF2-40B4-BE49-F238E27FC236}">
                <a16:creationId xmlns:a16="http://schemas.microsoft.com/office/drawing/2014/main" id="{66E533AD-8625-4A3C-B124-131813A449AD}"/>
              </a:ext>
              <a:ext uri="{C183D7F6-B498-43B3-948B-1728B52AA6E4}">
                <adec:decorative xmlns:adec="http://schemas.microsoft.com/office/drawing/2017/decorative" val="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86034" name="Group 86033">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86035" name="Rectangle 86034">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36C5D8"/>
            </a:solidFill>
            <a:ln>
              <a:noFill/>
            </a:ln>
            <a:effectLst/>
          </p:spPr>
          <p:style>
            <a:lnRef idx="1">
              <a:schemeClr val="accent1"/>
            </a:lnRef>
            <a:fillRef idx="3">
              <a:schemeClr val="accent1"/>
            </a:fillRef>
            <a:effectRef idx="2">
              <a:schemeClr val="accent1"/>
            </a:effectRef>
            <a:fontRef idx="minor">
              <a:schemeClr val="lt1"/>
            </a:fontRef>
          </p:style>
        </p:sp>
        <p:sp>
          <p:nvSpPr>
            <p:cNvPr id="86036" name="Rectangle 86035">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36C5D8"/>
            </a:solidFill>
            <a:ln>
              <a:noFill/>
            </a:ln>
            <a:effectLst/>
          </p:spPr>
          <p:style>
            <a:lnRef idx="1">
              <a:schemeClr val="accent1"/>
            </a:lnRef>
            <a:fillRef idx="3">
              <a:schemeClr val="accent1"/>
            </a:fillRef>
            <a:effectRef idx="2">
              <a:schemeClr val="accent1"/>
            </a:effectRef>
            <a:fontRef idx="minor">
              <a:schemeClr val="lt1"/>
            </a:fontRef>
          </p:style>
        </p:sp>
        <p:sp>
          <p:nvSpPr>
            <p:cNvPr id="86037" name="Rectangle 86036">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36C5D8"/>
            </a:solidFill>
            <a:ln>
              <a:noFill/>
            </a:ln>
            <a:effectLst/>
          </p:spPr>
          <p:style>
            <a:lnRef idx="1">
              <a:schemeClr val="accent1"/>
            </a:lnRef>
            <a:fillRef idx="3">
              <a:schemeClr val="accent1"/>
            </a:fillRef>
            <a:effectRef idx="2">
              <a:schemeClr val="accent1"/>
            </a:effectRef>
            <a:fontRef idx="minor">
              <a:schemeClr val="lt1"/>
            </a:fontRef>
          </p:style>
        </p:sp>
      </p:grpSp>
      <p:sp>
        <p:nvSpPr>
          <p:cNvPr id="86039" name="Rectangle 86038">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1A01F29C-99AF-4571-9A9F-8FC2B45207BD}"/>
              </a:ext>
            </a:extLst>
          </p:cNvPr>
          <p:cNvSpPr>
            <a:spLocks noGrp="1"/>
          </p:cNvSpPr>
          <p:nvPr>
            <p:ph type="title"/>
          </p:nvPr>
        </p:nvSpPr>
        <p:spPr>
          <a:xfrm>
            <a:off x="581191" y="4572000"/>
            <a:ext cx="10993549" cy="895244"/>
          </a:xfrm>
        </p:spPr>
        <p:txBody>
          <a:bodyPr vert="horz" lIns="91440" tIns="45720" rIns="91440" bIns="45720" rtlCol="0" anchor="b">
            <a:normAutofit/>
          </a:bodyPr>
          <a:lstStyle/>
          <a:p>
            <a:r>
              <a:rPr lang="en-US" sz="4000" dirty="0"/>
              <a:t>Questions?</a:t>
            </a:r>
          </a:p>
        </p:txBody>
      </p:sp>
      <p:sp>
        <p:nvSpPr>
          <p:cNvPr id="16" name="Slide Number Placeholder 3">
            <a:extLst>
              <a:ext uri="{FF2B5EF4-FFF2-40B4-BE49-F238E27FC236}">
                <a16:creationId xmlns:a16="http://schemas.microsoft.com/office/drawing/2014/main" id="{18656CBB-9A49-4DCF-B337-CF99716884CE}"/>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43</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15412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CF5D0-986B-4E96-BE32-FE6DD05072B6}"/>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t>JAN Accommodation and Compliance Webcast Series</a:t>
            </a:r>
          </a:p>
        </p:txBody>
      </p:sp>
      <p:pic>
        <p:nvPicPr>
          <p:cNvPr id="8" name="Content Placeholder 7">
            <a:extLst>
              <a:ext uri="{FF2B5EF4-FFF2-40B4-BE49-F238E27FC236}">
                <a16:creationId xmlns:a16="http://schemas.microsoft.com/office/drawing/2014/main" id="{741200F9-7A3E-4F14-8F36-490E4A1CE5C2}"/>
              </a:ext>
              <a:ext uri="{C183D7F6-B498-43B3-948B-1728B52AA6E4}">
                <adec:decorative xmlns:adec="http://schemas.microsoft.com/office/drawing/2017/decorative" val="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657225" y="2572845"/>
            <a:ext cx="4962525" cy="3225641"/>
          </a:xfrm>
          <a:prstGeom prst="rect">
            <a:avLst/>
          </a:prstGeom>
        </p:spPr>
      </p:pic>
      <p:sp>
        <p:nvSpPr>
          <p:cNvPr id="3" name="Content Placeholder 2">
            <a:extLst>
              <a:ext uri="{FF2B5EF4-FFF2-40B4-BE49-F238E27FC236}">
                <a16:creationId xmlns:a16="http://schemas.microsoft.com/office/drawing/2014/main" id="{C222439B-735E-4BF5-9F12-2092DE50AAAB}"/>
              </a:ext>
            </a:extLst>
          </p:cNvPr>
          <p:cNvSpPr>
            <a:spLocks noGrp="1"/>
          </p:cNvSpPr>
          <p:nvPr>
            <p:ph sz="half" idx="2"/>
          </p:nvPr>
        </p:nvSpPr>
        <p:spPr>
          <a:xfrm>
            <a:off x="6206167" y="2180496"/>
            <a:ext cx="5404640" cy="4045683"/>
          </a:xfrm>
        </p:spPr>
        <p:txBody>
          <a:bodyPr vert="horz" lIns="91440" tIns="45720" rIns="91440" bIns="45720" rtlCol="0" anchor="ctr">
            <a:normAutofit/>
          </a:bodyPr>
          <a:lstStyle/>
          <a:p>
            <a:pPr marL="0" indent="0" algn="ctr">
              <a:buNone/>
            </a:pPr>
            <a:r>
              <a:rPr lang="en-US" sz="2400" b="1" dirty="0">
                <a:solidFill>
                  <a:srgbClr val="002C5F"/>
                </a:solidFill>
                <a:latin typeface="Arial Nova" panose="020B0504020202020204" pitchFamily="34" charset="0"/>
              </a:rPr>
              <a:t>Thank you for attending:</a:t>
            </a:r>
            <a:br>
              <a:rPr lang="en-US" sz="2400" b="1" dirty="0">
                <a:solidFill>
                  <a:srgbClr val="002C5F"/>
                </a:solidFill>
                <a:latin typeface="Arial Nova" panose="020B0504020202020204" pitchFamily="34" charset="0"/>
              </a:rPr>
            </a:br>
            <a:r>
              <a:rPr lang="en-US" sz="2400" b="1" dirty="0">
                <a:solidFill>
                  <a:srgbClr val="002C5F"/>
                </a:solidFill>
                <a:latin typeface="Arial Nova" panose="020B0504020202020204" pitchFamily="34" charset="0"/>
              </a:rPr>
              <a:t>“</a:t>
            </a:r>
            <a:r>
              <a:rPr lang="en-US" sz="2400" dirty="0">
                <a:solidFill>
                  <a:srgbClr val="002C5F"/>
                </a:solidFill>
                <a:latin typeface="Arial Nova" panose="020B0504020202020204" pitchFamily="34" charset="0"/>
              </a:rPr>
              <a:t>AT Update: What’s New in 2022</a:t>
            </a:r>
            <a:r>
              <a:rPr lang="en-US" sz="2400" b="0" dirty="0">
                <a:solidFill>
                  <a:srgbClr val="002C5F"/>
                </a:solidFill>
                <a:latin typeface="Arial Nova" panose="020B0504020202020204" pitchFamily="34" charset="0"/>
              </a:rPr>
              <a:t>”</a:t>
            </a:r>
            <a:br>
              <a:rPr lang="en-US" sz="2400" b="1" dirty="0">
                <a:solidFill>
                  <a:srgbClr val="002C5F"/>
                </a:solidFill>
                <a:latin typeface="Arial Nova" panose="020B0504020202020204" pitchFamily="34" charset="0"/>
              </a:rPr>
            </a:br>
            <a:endParaRPr lang="en-US" sz="2400" b="1" dirty="0">
              <a:solidFill>
                <a:srgbClr val="002C5F"/>
              </a:solidFill>
              <a:latin typeface="Arial Nova" panose="020B0504020202020204" pitchFamily="34" charset="0"/>
            </a:endParaRPr>
          </a:p>
          <a:p>
            <a:pPr marL="0" indent="0" algn="ctr">
              <a:buNone/>
            </a:pPr>
            <a:r>
              <a:rPr lang="en-US" sz="2400" b="1" dirty="0">
                <a:solidFill>
                  <a:srgbClr val="002C5F"/>
                </a:solidFill>
                <a:latin typeface="Arial Nova" panose="020B0504020202020204" pitchFamily="34" charset="0"/>
              </a:rPr>
              <a:t>Register for the next JAN webcast:</a:t>
            </a:r>
            <a:br>
              <a:rPr lang="en-US" sz="2400" b="1" dirty="0">
                <a:solidFill>
                  <a:srgbClr val="002C5F"/>
                </a:solidFill>
                <a:latin typeface="Arial Nova" panose="020B0504020202020204" pitchFamily="34" charset="0"/>
              </a:rPr>
            </a:br>
            <a:r>
              <a:rPr lang="en-US" sz="2400" dirty="0">
                <a:solidFill>
                  <a:schemeClr val="accent2"/>
                </a:solidFill>
                <a:latin typeface="Arial Nova" panose="020B0504020202020204" pitchFamily="34" charset="0"/>
                <a:hlinkClick r:id="rId4">
                  <a:extLst>
                    <a:ext uri="{A12FA001-AC4F-418D-AE19-62706E023703}">
                      <ahyp:hlinkClr xmlns:ahyp="http://schemas.microsoft.com/office/drawing/2018/hyperlinkcolor" val="tx"/>
                    </a:ext>
                  </a:extLst>
                </a:hlinkClick>
              </a:rPr>
              <a:t>AskJAN.org/events/register/2021-2022-webcast-series.cfm</a:t>
            </a:r>
            <a:endParaRPr lang="en-US" sz="2400" dirty="0">
              <a:solidFill>
                <a:schemeClr val="accent2"/>
              </a:solidFill>
              <a:latin typeface="Arial Nova" panose="020B0504020202020204" pitchFamily="34" charset="0"/>
            </a:endParaRPr>
          </a:p>
        </p:txBody>
      </p:sp>
      <p:sp>
        <p:nvSpPr>
          <p:cNvPr id="6" name="Slide Number Placeholder 3">
            <a:extLst>
              <a:ext uri="{FF2B5EF4-FFF2-40B4-BE49-F238E27FC236}">
                <a16:creationId xmlns:a16="http://schemas.microsoft.com/office/drawing/2014/main" id="{EE19C95B-FF68-4366-8F13-F5937E1EFA04}"/>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44</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74297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5C11-5A22-40CE-9324-89514DD81903}"/>
              </a:ext>
            </a:extLst>
          </p:cNvPr>
          <p:cNvSpPr>
            <a:spLocks noGrp="1"/>
          </p:cNvSpPr>
          <p:nvPr>
            <p:ph type="title"/>
          </p:nvPr>
        </p:nvSpPr>
        <p:spPr>
          <a:xfrm>
            <a:off x="581192" y="702156"/>
            <a:ext cx="11029616" cy="1013800"/>
          </a:xfrm>
        </p:spPr>
        <p:txBody>
          <a:bodyPr>
            <a:normAutofit/>
          </a:bodyPr>
          <a:lstStyle/>
          <a:p>
            <a:r>
              <a:rPr lang="en-US" dirty="0"/>
              <a:t>How do I claim the HR CEU?</a:t>
            </a:r>
          </a:p>
        </p:txBody>
      </p:sp>
      <p:sp>
        <p:nvSpPr>
          <p:cNvPr id="3" name="Content Placeholder 2">
            <a:extLst>
              <a:ext uri="{FF2B5EF4-FFF2-40B4-BE49-F238E27FC236}">
                <a16:creationId xmlns:a16="http://schemas.microsoft.com/office/drawing/2014/main" id="{1BE8543D-5F6D-40E3-A8F4-BA219D0175DB}"/>
              </a:ext>
              <a:ext uri="{C183D7F6-B498-43B3-948B-1728B52AA6E4}">
                <adec:decorative xmlns:adec="http://schemas.microsoft.com/office/drawing/2017/decorative" val="0"/>
              </a:ext>
            </a:extLst>
          </p:cNvPr>
          <p:cNvSpPr>
            <a:spLocks noGrp="1"/>
          </p:cNvSpPr>
          <p:nvPr>
            <p:ph idx="1"/>
          </p:nvPr>
        </p:nvSpPr>
        <p:spPr>
          <a:xfrm>
            <a:off x="6335805" y="2180496"/>
            <a:ext cx="5275001" cy="4045683"/>
          </a:xfrm>
        </p:spPr>
        <p:txBody>
          <a:bodyPr>
            <a:normAutofit/>
          </a:bodyPr>
          <a:lstStyle/>
          <a:p>
            <a:r>
              <a:rPr lang="en-US" sz="2400" dirty="0"/>
              <a:t>Don’t close the JAN webcast browser</a:t>
            </a:r>
          </a:p>
          <a:p>
            <a:r>
              <a:rPr lang="en-US" sz="2400" dirty="0"/>
              <a:t>Complete the webcast evaluation </a:t>
            </a:r>
            <a:br>
              <a:rPr lang="en-US" sz="2400" dirty="0"/>
            </a:br>
            <a:r>
              <a:rPr lang="en-US" sz="2400" dirty="0"/>
              <a:t>in new window or go to: </a:t>
            </a:r>
            <a:r>
              <a:rPr lang="en-US" sz="2200" u="sng" dirty="0">
                <a:solidFill>
                  <a:srgbClr val="0563C1"/>
                </a:solidFill>
                <a:effectLst/>
                <a:latin typeface="Arial" panose="020B0604020202020204" pitchFamily="34" charset="0"/>
                <a:ea typeface="Calibri" panose="020F0502020204030204" pitchFamily="34" charset="0"/>
                <a:hlinkClick r:id="rId3"/>
              </a:rPr>
              <a:t>AskJAN.org/</a:t>
            </a:r>
            <a:r>
              <a:rPr lang="en-US" sz="2200" u="sng" dirty="0" err="1">
                <a:solidFill>
                  <a:srgbClr val="0563C1"/>
                </a:solidFill>
                <a:effectLst/>
                <a:latin typeface="Arial" panose="020B0604020202020204" pitchFamily="34" charset="0"/>
                <a:ea typeface="Calibri" panose="020F0502020204030204" pitchFamily="34" charset="0"/>
                <a:hlinkClick r:id="rId3"/>
              </a:rPr>
              <a:t>EvaluationReg.cfm</a:t>
            </a:r>
            <a:endParaRPr lang="en-US" sz="2200" dirty="0"/>
          </a:p>
          <a:p>
            <a:r>
              <a:rPr lang="en-US" sz="2400" dirty="0"/>
              <a:t>Click on </a:t>
            </a:r>
            <a:r>
              <a:rPr lang="en-US" sz="2400" b="1" dirty="0"/>
              <a:t>View your certificate of completion</a:t>
            </a:r>
          </a:p>
        </p:txBody>
      </p:sp>
      <p:pic>
        <p:nvPicPr>
          <p:cNvPr id="6" name="Picture 5">
            <a:extLst>
              <a:ext uri="{FF2B5EF4-FFF2-40B4-BE49-F238E27FC236}">
                <a16:creationId xmlns:a16="http://schemas.microsoft.com/office/drawing/2014/main" id="{D6187E47-05DB-4A50-B670-532212BFD26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1193" y="2286000"/>
            <a:ext cx="5514808" cy="3784060"/>
          </a:xfrm>
          <a:prstGeom prst="rect">
            <a:avLst/>
          </a:prstGeom>
        </p:spPr>
      </p:pic>
      <p:sp>
        <p:nvSpPr>
          <p:cNvPr id="7" name="Slide Number Placeholder 3">
            <a:extLst>
              <a:ext uri="{FF2B5EF4-FFF2-40B4-BE49-F238E27FC236}">
                <a16:creationId xmlns:a16="http://schemas.microsoft.com/office/drawing/2014/main" id="{FADB7E81-48FB-46D9-B3E7-6C575CC45C29}"/>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45</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65038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E1FB-2AD0-4329-9CB0-82A282F19EE8}"/>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Questions? Contact JAN for More Information</a:t>
            </a:r>
          </a:p>
        </p:txBody>
      </p:sp>
      <p:graphicFrame>
        <p:nvGraphicFramePr>
          <p:cNvPr id="6" name="Content Placeholder 2" descr="Visit AskJAN.org&#10;Call 800.526.7234 or 877.781.9403 TTY&#10;JAN Live Chat @AskJAN.org&#10;Submit JAN On Demand Inquiry @AskJAN.org/JANonDemand.cfm&#10;Email JAN@AskJAN.org&#10;Social Media: Facebook - Job Accommodation Network&#10;Twitter - @JANatJAN&#10;">
            <a:extLst>
              <a:ext uri="{FF2B5EF4-FFF2-40B4-BE49-F238E27FC236}">
                <a16:creationId xmlns:a16="http://schemas.microsoft.com/office/drawing/2014/main" id="{99C05778-86A8-41CC-94DD-691AA4044245}"/>
              </a:ext>
            </a:extLst>
          </p:cNvPr>
          <p:cNvGraphicFramePr>
            <a:graphicFrameLocks noGrp="1"/>
          </p:cNvGraphicFramePr>
          <p:nvPr>
            <p:ph idx="1"/>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a:extLst>
              <a:ext uri="{FF2B5EF4-FFF2-40B4-BE49-F238E27FC236}">
                <a16:creationId xmlns:a16="http://schemas.microsoft.com/office/drawing/2014/main" id="{CC760F9C-1A66-4110-92E1-BA4EA2A2A200}"/>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46</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23780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871AE93-72B2-4545-989F-4B08DCD787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7" name="Rectangle 16">
            <a:extLst>
              <a:ext uri="{FF2B5EF4-FFF2-40B4-BE49-F238E27FC236}">
                <a16:creationId xmlns:a16="http://schemas.microsoft.com/office/drawing/2014/main" id="{C1B0F13F-C83B-4678-ABCC-5F6FB1D38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61194A7-65F6-4CA2-B7B5-BFE3FC9B9A5F}"/>
              </a:ext>
            </a:extLst>
          </p:cNvPr>
          <p:cNvSpPr>
            <a:spLocks noGrp="1"/>
          </p:cNvSpPr>
          <p:nvPr>
            <p:ph type="title"/>
          </p:nvPr>
        </p:nvSpPr>
        <p:spPr>
          <a:xfrm>
            <a:off x="622419" y="723899"/>
            <a:ext cx="3381353" cy="2663540"/>
          </a:xfrm>
        </p:spPr>
        <p:txBody>
          <a:bodyPr anchor="ctr">
            <a:normAutofit/>
          </a:bodyPr>
          <a:lstStyle/>
          <a:p>
            <a:r>
              <a:rPr lang="en-US" dirty="0"/>
              <a:t>Job</a:t>
            </a:r>
            <a:br>
              <a:rPr lang="en-US" dirty="0"/>
            </a:br>
            <a:r>
              <a:rPr lang="en-US" dirty="0"/>
              <a:t>Accommodation</a:t>
            </a:r>
            <a:br>
              <a:rPr lang="en-US" dirty="0"/>
            </a:br>
            <a:r>
              <a:rPr lang="en-US" dirty="0"/>
              <a:t>Network</a:t>
            </a:r>
          </a:p>
        </p:txBody>
      </p:sp>
      <p:sp>
        <p:nvSpPr>
          <p:cNvPr id="19" name="Rectangle 18">
            <a:extLst>
              <a:ext uri="{FF2B5EF4-FFF2-40B4-BE49-F238E27FC236}">
                <a16:creationId xmlns:a16="http://schemas.microsoft.com/office/drawing/2014/main" id="{02074ED4-9DB5-4D14-BDCF-BD7D0C145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C48FF616-1F75-49FC-861B-7B794054A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9184B385-16B6-44A9-9A47-1C765B376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0138BDC-FCF5-42AC-A9F1-C5C7586C695D}"/>
              </a:ext>
            </a:extLst>
          </p:cNvPr>
          <p:cNvSpPr>
            <a:spLocks noGrp="1"/>
          </p:cNvSpPr>
          <p:nvPr>
            <p:ph idx="1"/>
          </p:nvPr>
        </p:nvSpPr>
        <p:spPr>
          <a:xfrm>
            <a:off x="4333441" y="3387439"/>
            <a:ext cx="7314379" cy="3071668"/>
          </a:xfrm>
        </p:spPr>
        <p:txBody>
          <a:bodyPr>
            <a:normAutofit/>
          </a:bodyPr>
          <a:lstStyle/>
          <a:p>
            <a:pPr>
              <a:lnSpc>
                <a:spcPct val="90000"/>
              </a:lnSpc>
            </a:pPr>
            <a:r>
              <a:rPr lang="en-US" sz="2400" dirty="0"/>
              <a:t>Established in 1983</a:t>
            </a:r>
          </a:p>
          <a:p>
            <a:pPr>
              <a:lnSpc>
                <a:spcPct val="90000"/>
              </a:lnSpc>
            </a:pPr>
            <a:r>
              <a:rPr lang="en-US" sz="2400" dirty="0"/>
              <a:t>National, free consulting service</a:t>
            </a:r>
          </a:p>
          <a:p>
            <a:pPr>
              <a:lnSpc>
                <a:spcPct val="90000"/>
              </a:lnSpc>
            </a:pPr>
            <a:r>
              <a:rPr lang="en-US" sz="2400" dirty="0"/>
              <a:t>Expert, trusted, confidential guidance on job accommodations and disability employment issues</a:t>
            </a:r>
          </a:p>
          <a:p>
            <a:pPr>
              <a:lnSpc>
                <a:spcPct val="90000"/>
              </a:lnSpc>
            </a:pPr>
            <a:r>
              <a:rPr lang="en-US" sz="2400" dirty="0"/>
              <a:t>A service of the U.S. Department of Labor’s </a:t>
            </a:r>
            <a:br>
              <a:rPr lang="en-US" sz="2400" dirty="0"/>
            </a:br>
            <a:r>
              <a:rPr lang="en-US" sz="2400" dirty="0"/>
              <a:t>Office of Disability Employment Policy/ODEP</a:t>
            </a:r>
            <a:endParaRPr lang="en-US" sz="1400" dirty="0"/>
          </a:p>
        </p:txBody>
      </p:sp>
      <p:pic>
        <p:nvPicPr>
          <p:cNvPr id="6" name="Picture 5">
            <a:extLst>
              <a:ext uri="{FF2B5EF4-FFF2-40B4-BE49-F238E27FC236}">
                <a16:creationId xmlns:a16="http://schemas.microsoft.com/office/drawing/2014/main" id="{11281E5E-C701-4763-8979-3E07A4CEFD5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65652" y="561520"/>
            <a:ext cx="7449958" cy="2816596"/>
          </a:xfrm>
          <a:prstGeom prst="rect">
            <a:avLst/>
          </a:prstGeom>
        </p:spPr>
      </p:pic>
      <p:sp>
        <p:nvSpPr>
          <p:cNvPr id="11" name="Slide Number Placeholder 3">
            <a:extLst>
              <a:ext uri="{FF2B5EF4-FFF2-40B4-BE49-F238E27FC236}">
                <a16:creationId xmlns:a16="http://schemas.microsoft.com/office/drawing/2014/main" id="{DDD3A25B-7AAD-4A3B-9D30-B071EECD09D4}"/>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5</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1215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0" name="Rectangle 29">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id="{9F397A68-23D9-4BD6-A7A5-8B984AE51BFF}"/>
              </a:ext>
              <a:ext uri="{C183D7F6-B498-43B3-948B-1728B52AA6E4}">
                <adec:decorative xmlns:adec="http://schemas.microsoft.com/office/drawing/2017/decorative" val="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0" y="10"/>
            <a:ext cx="12191999" cy="6857990"/>
          </a:xfrm>
          <a:prstGeom prst="rect">
            <a:avLst/>
          </a:prstGeom>
        </p:spPr>
      </p:pic>
      <p:grpSp>
        <p:nvGrpSpPr>
          <p:cNvPr id="32" name="Group 31">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33" name="Rectangle 32">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B28A4A"/>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B28A4A"/>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B28A4A"/>
            </a:solidFill>
            <a:ln>
              <a:noFill/>
            </a:ln>
            <a:effectLst/>
          </p:spPr>
          <p:style>
            <a:lnRef idx="1">
              <a:schemeClr val="accent1"/>
            </a:lnRef>
            <a:fillRef idx="3">
              <a:schemeClr val="accent1"/>
            </a:fillRef>
            <a:effectRef idx="2">
              <a:schemeClr val="accent1"/>
            </a:effectRef>
            <a:fontRef idx="minor">
              <a:schemeClr val="lt1"/>
            </a:fontRef>
          </p:style>
        </p:sp>
      </p:grpSp>
      <p:sp>
        <p:nvSpPr>
          <p:cNvPr id="37" name="Rectangle 36">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788A428-AA2A-4690-B34E-B57F5B1F84D9}"/>
              </a:ext>
            </a:extLst>
          </p:cNvPr>
          <p:cNvSpPr>
            <a:spLocks noGrp="1"/>
          </p:cNvSpPr>
          <p:nvPr>
            <p:ph type="title"/>
          </p:nvPr>
        </p:nvSpPr>
        <p:spPr>
          <a:xfrm>
            <a:off x="581191" y="4572000"/>
            <a:ext cx="10993549" cy="1749262"/>
          </a:xfrm>
        </p:spPr>
        <p:txBody>
          <a:bodyPr vert="horz" lIns="91440" tIns="45720" rIns="91440" bIns="45720" rtlCol="0" anchor="ctr">
            <a:normAutofit/>
          </a:bodyPr>
          <a:lstStyle/>
          <a:p>
            <a:pPr algn="ctr"/>
            <a:r>
              <a:rPr lang="en-US" sz="4000" dirty="0"/>
              <a:t>What is Assistive technology (AT)?</a:t>
            </a:r>
          </a:p>
        </p:txBody>
      </p:sp>
      <p:sp>
        <p:nvSpPr>
          <p:cNvPr id="15" name="Slide Number Placeholder 3">
            <a:extLst>
              <a:ext uri="{FF2B5EF4-FFF2-40B4-BE49-F238E27FC236}">
                <a16:creationId xmlns:a16="http://schemas.microsoft.com/office/drawing/2014/main" id="{6FECE86B-D567-4752-B439-7C4A4961290E}"/>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chemeClr val="bg1"/>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6</a:t>
            </a:fld>
            <a:endParaRPr kumimoji="0" lang="en-US" sz="1600" b="0"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54206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A0A10-01BD-46BA-ADA0-FB0BD76FB03E}"/>
              </a:ext>
            </a:extLst>
          </p:cNvPr>
          <p:cNvSpPr>
            <a:spLocks noGrp="1"/>
          </p:cNvSpPr>
          <p:nvPr>
            <p:ph type="title"/>
          </p:nvPr>
        </p:nvSpPr>
        <p:spPr/>
        <p:txBody>
          <a:bodyPr/>
          <a:lstStyle/>
          <a:p>
            <a:r>
              <a:rPr lang="en-US" dirty="0"/>
              <a:t>AT Defined</a:t>
            </a:r>
          </a:p>
        </p:txBody>
      </p:sp>
      <p:sp>
        <p:nvSpPr>
          <p:cNvPr id="3" name="Content Placeholder 2">
            <a:extLst>
              <a:ext uri="{FF2B5EF4-FFF2-40B4-BE49-F238E27FC236}">
                <a16:creationId xmlns:a16="http://schemas.microsoft.com/office/drawing/2014/main" id="{C1B7D579-96FC-40DE-88F2-D3CD35C17F15}"/>
              </a:ext>
            </a:extLst>
          </p:cNvPr>
          <p:cNvSpPr>
            <a:spLocks noGrp="1"/>
          </p:cNvSpPr>
          <p:nvPr>
            <p:ph idx="1"/>
          </p:nvPr>
        </p:nvSpPr>
        <p:spPr>
          <a:xfrm>
            <a:off x="581192" y="2180496"/>
            <a:ext cx="11029615" cy="1489630"/>
          </a:xfrm>
        </p:spPr>
        <p:txBody>
          <a:bodyPr>
            <a:normAutofit/>
          </a:bodyPr>
          <a:lstStyle/>
          <a:p>
            <a:pPr marL="0" indent="0">
              <a:buNone/>
            </a:pPr>
            <a:r>
              <a:rPr lang="en-US" sz="2600" dirty="0"/>
              <a:t>Assistive Technology (AT) can mean a device or service that can be used as a tool by a person with a disability to achieve or maintain functioning.</a:t>
            </a:r>
          </a:p>
        </p:txBody>
      </p:sp>
      <p:pic>
        <p:nvPicPr>
          <p:cNvPr id="5" name="Picture 4">
            <a:extLst>
              <a:ext uri="{FF2B5EF4-FFF2-40B4-BE49-F238E27FC236}">
                <a16:creationId xmlns:a16="http://schemas.microsoft.com/office/drawing/2014/main" id="{8C51CAD3-0A64-4A20-B5C6-2C54660D3801}"/>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44306" y="3628957"/>
            <a:ext cx="3587683" cy="2493356"/>
          </a:xfrm>
          <a:prstGeom prst="rect">
            <a:avLst/>
          </a:prstGeom>
        </p:spPr>
      </p:pic>
      <p:pic>
        <p:nvPicPr>
          <p:cNvPr id="6" name="Picture 5">
            <a:extLst>
              <a:ext uri="{FF2B5EF4-FFF2-40B4-BE49-F238E27FC236}">
                <a16:creationId xmlns:a16="http://schemas.microsoft.com/office/drawing/2014/main" id="{2647F693-04FB-4AE7-BCD9-3DF19BA2D68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017525" y="3686891"/>
            <a:ext cx="2452187" cy="2452187"/>
          </a:xfrm>
          <a:prstGeom prst="rect">
            <a:avLst/>
          </a:prstGeom>
        </p:spPr>
      </p:pic>
      <p:pic>
        <p:nvPicPr>
          <p:cNvPr id="7" name="Picture 6">
            <a:extLst>
              <a:ext uri="{FF2B5EF4-FFF2-40B4-BE49-F238E27FC236}">
                <a16:creationId xmlns:a16="http://schemas.microsoft.com/office/drawing/2014/main" id="{601E9FF0-DCF0-40D1-8878-DB36D831BAD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85878" y="3670126"/>
            <a:ext cx="2457053" cy="2485718"/>
          </a:xfrm>
          <a:prstGeom prst="rect">
            <a:avLst/>
          </a:prstGeom>
        </p:spPr>
      </p:pic>
      <p:sp>
        <p:nvSpPr>
          <p:cNvPr id="8" name="Slide Number Placeholder 3">
            <a:extLst>
              <a:ext uri="{FF2B5EF4-FFF2-40B4-BE49-F238E27FC236}">
                <a16:creationId xmlns:a16="http://schemas.microsoft.com/office/drawing/2014/main" id="{DA5BC2C4-A751-48B3-B9FE-E0298B0CF047}"/>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7</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11940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A0A10-01BD-46BA-ADA0-FB0BD76FB03E}"/>
              </a:ext>
            </a:extLst>
          </p:cNvPr>
          <p:cNvSpPr>
            <a:spLocks noGrp="1"/>
          </p:cNvSpPr>
          <p:nvPr>
            <p:ph type="title"/>
          </p:nvPr>
        </p:nvSpPr>
        <p:spPr/>
        <p:txBody>
          <a:bodyPr/>
          <a:lstStyle/>
          <a:p>
            <a:r>
              <a:rPr lang="en-US" dirty="0"/>
              <a:t>Traditional vs Mainstream Devices</a:t>
            </a:r>
          </a:p>
        </p:txBody>
      </p:sp>
      <p:sp>
        <p:nvSpPr>
          <p:cNvPr id="3" name="Content Placeholder 2">
            <a:extLst>
              <a:ext uri="{FF2B5EF4-FFF2-40B4-BE49-F238E27FC236}">
                <a16:creationId xmlns:a16="http://schemas.microsoft.com/office/drawing/2014/main" id="{C1B7D579-96FC-40DE-88F2-D3CD35C17F15}"/>
              </a:ext>
            </a:extLst>
          </p:cNvPr>
          <p:cNvSpPr>
            <a:spLocks noGrp="1"/>
          </p:cNvSpPr>
          <p:nvPr>
            <p:ph idx="1"/>
          </p:nvPr>
        </p:nvSpPr>
        <p:spPr>
          <a:xfrm>
            <a:off x="581192" y="2198395"/>
            <a:ext cx="11029615" cy="1890463"/>
          </a:xfrm>
        </p:spPr>
        <p:txBody>
          <a:bodyPr wrap="square" numCol="2">
            <a:normAutofit fontScale="92500"/>
          </a:bodyPr>
          <a:lstStyle/>
          <a:p>
            <a:pPr marL="0" indent="0">
              <a:buNone/>
            </a:pPr>
            <a:r>
              <a:rPr lang="en-US" sz="2800" dirty="0"/>
              <a:t>Traditional AT can be devices </a:t>
            </a:r>
            <a:br>
              <a:rPr lang="en-US" sz="2800" dirty="0"/>
            </a:br>
            <a:r>
              <a:rPr lang="en-US" sz="2800" dirty="0"/>
              <a:t>that are used solely for completing</a:t>
            </a:r>
            <a:br>
              <a:rPr lang="en-US" sz="2800" dirty="0"/>
            </a:br>
            <a:r>
              <a:rPr lang="en-US" sz="2800" dirty="0"/>
              <a:t>a task by an individual with a disability.</a:t>
            </a:r>
          </a:p>
          <a:p>
            <a:pPr marL="61913" indent="0">
              <a:buNone/>
            </a:pPr>
            <a:r>
              <a:rPr lang="en-US" sz="2800" dirty="0"/>
              <a:t>Mainstream devices have become more accessible with the prevalence of mobile technologies and wearable devices.</a:t>
            </a:r>
          </a:p>
        </p:txBody>
      </p:sp>
      <p:pic>
        <p:nvPicPr>
          <p:cNvPr id="11" name="Picture 10">
            <a:extLst>
              <a:ext uri="{FF2B5EF4-FFF2-40B4-BE49-F238E27FC236}">
                <a16:creationId xmlns:a16="http://schemas.microsoft.com/office/drawing/2014/main" id="{7ED20C99-7BFE-44BB-8172-9E509EBC74E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2921" y="4181294"/>
            <a:ext cx="4747365" cy="2392562"/>
          </a:xfrm>
          <a:prstGeom prst="rect">
            <a:avLst/>
          </a:prstGeom>
        </p:spPr>
      </p:pic>
      <p:pic>
        <p:nvPicPr>
          <p:cNvPr id="13" name="Picture 12">
            <a:extLst>
              <a:ext uri="{FF2B5EF4-FFF2-40B4-BE49-F238E27FC236}">
                <a16:creationId xmlns:a16="http://schemas.microsoft.com/office/drawing/2014/main" id="{694F8376-E4F1-4A03-BE4C-EF15CBBD0569}"/>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96207" y="4327507"/>
            <a:ext cx="3319397" cy="2100135"/>
          </a:xfrm>
          <a:prstGeom prst="rect">
            <a:avLst/>
          </a:prstGeom>
        </p:spPr>
      </p:pic>
      <p:sp>
        <p:nvSpPr>
          <p:cNvPr id="7" name="Slide Number Placeholder 3">
            <a:extLst>
              <a:ext uri="{FF2B5EF4-FFF2-40B4-BE49-F238E27FC236}">
                <a16:creationId xmlns:a16="http://schemas.microsoft.com/office/drawing/2014/main" id="{77B6D38E-4FDF-41FD-B071-F79DF78249AF}"/>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8</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7454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A0A10-01BD-46BA-ADA0-FB0BD76FB03E}"/>
              </a:ext>
            </a:extLst>
          </p:cNvPr>
          <p:cNvSpPr>
            <a:spLocks noGrp="1"/>
          </p:cNvSpPr>
          <p:nvPr>
            <p:ph type="title"/>
          </p:nvPr>
        </p:nvSpPr>
        <p:spPr/>
        <p:txBody>
          <a:bodyPr/>
          <a:lstStyle/>
          <a:p>
            <a:r>
              <a:rPr lang="en-US" dirty="0"/>
              <a:t>High-Tech vs Low-Tech AT Devices</a:t>
            </a:r>
          </a:p>
        </p:txBody>
      </p:sp>
      <p:sp>
        <p:nvSpPr>
          <p:cNvPr id="3" name="Content Placeholder 2">
            <a:extLst>
              <a:ext uri="{FF2B5EF4-FFF2-40B4-BE49-F238E27FC236}">
                <a16:creationId xmlns:a16="http://schemas.microsoft.com/office/drawing/2014/main" id="{C1B7D579-96FC-40DE-88F2-D3CD35C17F15}"/>
              </a:ext>
            </a:extLst>
          </p:cNvPr>
          <p:cNvSpPr>
            <a:spLocks noGrp="1"/>
          </p:cNvSpPr>
          <p:nvPr>
            <p:ph idx="1"/>
          </p:nvPr>
        </p:nvSpPr>
        <p:spPr>
          <a:xfrm>
            <a:off x="581192" y="1854138"/>
            <a:ext cx="5514808" cy="4867296"/>
          </a:xfrm>
        </p:spPr>
        <p:txBody>
          <a:bodyPr wrap="square" numCol="1">
            <a:normAutofit fontScale="70000" lnSpcReduction="20000"/>
          </a:bodyPr>
          <a:lstStyle/>
          <a:p>
            <a:pPr marL="0" indent="0">
              <a:buNone/>
            </a:pPr>
            <a:r>
              <a:rPr lang="en-US" sz="3400" b="1" dirty="0"/>
              <a:t>High-Tech</a:t>
            </a:r>
          </a:p>
          <a:p>
            <a:pPr lvl="1"/>
            <a:r>
              <a:rPr lang="en-US" sz="3100" dirty="0">
                <a:latin typeface="Arial Nova" panose="020B0504020202020204" pitchFamily="34" charset="0"/>
              </a:rPr>
              <a:t>Alternative Input Devices</a:t>
            </a:r>
          </a:p>
          <a:p>
            <a:pPr lvl="1"/>
            <a:r>
              <a:rPr lang="en-US" sz="3100" dirty="0">
                <a:latin typeface="Arial Nova" panose="020B0504020202020204" pitchFamily="34" charset="0"/>
              </a:rPr>
              <a:t>Software</a:t>
            </a:r>
          </a:p>
          <a:p>
            <a:pPr lvl="1"/>
            <a:r>
              <a:rPr lang="en-US" sz="3100" dirty="0">
                <a:latin typeface="Arial Nova" panose="020B0504020202020204" pitchFamily="34" charset="0"/>
              </a:rPr>
              <a:t>AAC Devices</a:t>
            </a:r>
          </a:p>
          <a:p>
            <a:pPr lvl="1"/>
            <a:r>
              <a:rPr lang="en-US" sz="3100" dirty="0">
                <a:latin typeface="Arial Nova" panose="020B0504020202020204" pitchFamily="34" charset="0"/>
              </a:rPr>
              <a:t>Telepresence</a:t>
            </a:r>
          </a:p>
          <a:p>
            <a:pPr marL="0" indent="0">
              <a:buNone/>
            </a:pPr>
            <a:endParaRPr lang="en-US" sz="2600" dirty="0"/>
          </a:p>
          <a:p>
            <a:pPr marL="0" indent="0">
              <a:buNone/>
            </a:pPr>
            <a:r>
              <a:rPr lang="en-US" sz="3400" b="1" dirty="0"/>
              <a:t>Low-Tech</a:t>
            </a:r>
          </a:p>
          <a:p>
            <a:pPr lvl="1"/>
            <a:r>
              <a:rPr lang="en-US" sz="3100" dirty="0">
                <a:latin typeface="Arial Nova" panose="020B0504020202020204" pitchFamily="34" charset="0"/>
              </a:rPr>
              <a:t>Workspace Modifications</a:t>
            </a:r>
          </a:p>
          <a:p>
            <a:pPr lvl="1"/>
            <a:r>
              <a:rPr lang="en-US" sz="3100" dirty="0">
                <a:latin typeface="Arial Nova" panose="020B0504020202020204" pitchFamily="34" charset="0"/>
              </a:rPr>
              <a:t>Less expensive devices</a:t>
            </a:r>
          </a:p>
          <a:p>
            <a:pPr lvl="1"/>
            <a:r>
              <a:rPr lang="en-US" sz="3100" dirty="0">
                <a:latin typeface="Arial Nova" panose="020B0504020202020204" pitchFamily="34" charset="0"/>
              </a:rPr>
              <a:t>Custom-designed or modified products</a:t>
            </a:r>
          </a:p>
          <a:p>
            <a:pPr lvl="1"/>
            <a:r>
              <a:rPr lang="en-US" sz="3100" dirty="0">
                <a:latin typeface="Arial Nova" panose="020B0504020202020204" pitchFamily="34" charset="0"/>
              </a:rPr>
              <a:t>DIY</a:t>
            </a:r>
          </a:p>
        </p:txBody>
      </p:sp>
      <p:pic>
        <p:nvPicPr>
          <p:cNvPr id="6" name="Picture 5">
            <a:extLst>
              <a:ext uri="{FF2B5EF4-FFF2-40B4-BE49-F238E27FC236}">
                <a16:creationId xmlns:a16="http://schemas.microsoft.com/office/drawing/2014/main" id="{90E24C09-1B1F-48F7-B0E9-47E1F88B2014}"/>
              </a:ext>
              <a:ext uri="{C183D7F6-B498-43B3-948B-1728B52AA6E4}">
                <adec:decorative xmlns:adec="http://schemas.microsoft.com/office/drawing/2017/decorative" val="1"/>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7538226" y="4777732"/>
            <a:ext cx="1803037" cy="1708108"/>
          </a:xfrm>
          <a:prstGeom prst="rect">
            <a:avLst/>
          </a:prstGeom>
          <a:solidFill>
            <a:schemeClr val="bg1"/>
          </a:solidFill>
        </p:spPr>
      </p:pic>
      <p:pic>
        <p:nvPicPr>
          <p:cNvPr id="8" name="Picture 7">
            <a:extLst>
              <a:ext uri="{FF2B5EF4-FFF2-40B4-BE49-F238E27FC236}">
                <a16:creationId xmlns:a16="http://schemas.microsoft.com/office/drawing/2014/main" id="{460F817D-2813-4B84-B36C-83E30793477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198394"/>
            <a:ext cx="4687490" cy="2343745"/>
          </a:xfrm>
          <a:prstGeom prst="rect">
            <a:avLst/>
          </a:prstGeom>
        </p:spPr>
      </p:pic>
      <p:sp>
        <p:nvSpPr>
          <p:cNvPr id="7" name="Slide Number Placeholder 3">
            <a:extLst>
              <a:ext uri="{FF2B5EF4-FFF2-40B4-BE49-F238E27FC236}">
                <a16:creationId xmlns:a16="http://schemas.microsoft.com/office/drawing/2014/main" id="{43666C4E-D166-472F-AB63-EB7B9868AA46}"/>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9</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974568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AT Update: what’s new in 2022&amp;quot;&quot;/&gt;&lt;property id=&quot;20307&quot; value=&quot;256&quot;/&gt;&lt;/object&gt;&lt;object type=&quot;3&quot; unique_id=&quot;10006&quot;&gt;&lt;property id=&quot;20148&quot; value=&quot;5&quot;/&gt;&lt;property id=&quot;20300&quot; value=&quot;Slide 4 - &amp;quot;Discussion Topics&amp;quot;&quot;/&gt;&lt;property id=&quot;20307&quot; value=&quot;257&quot;/&gt;&lt;/object&gt;&lt;object type=&quot;3&quot; unique_id=&quot;10074&quot;&gt;&lt;property id=&quot;20148&quot; value=&quot;5&quot;/&gt;&lt;property id=&quot;20300&quot; value=&quot;Slide 5 - &amp;quot;Job Accommodation Network&amp;quot;&quot;/&gt;&lt;property id=&quot;20307&quot; value=&quot;421&quot;/&gt;&lt;/object&gt;&lt;object type=&quot;3&quot; unique_id=&quot;10078&quot;&gt;&lt;property id=&quot;20148&quot; value=&quot;5&quot;/&gt;&lt;property id=&quot;20300&quot; value=&quot;Slide 6 - &amp;quot;What is Assistive technology (AT)?&amp;quot;&quot;/&gt;&lt;property id=&quot;20307&quot; value=&quot;1134&quot;/&gt;&lt;/object&gt;&lt;object type=&quot;3&quot; unique_id=&quot;10088&quot;&gt;&lt;property id=&quot;20148&quot; value=&quot;5&quot;/&gt;&lt;property id=&quot;20300&quot; value=&quot;Slide 11 - &amp;quot;Finding your path&amp;quot;&quot;/&gt;&lt;property id=&quot;20307&quot; value=&quot;1135&quot;/&gt;&lt;/object&gt;&lt;object type=&quot;3&quot; unique_id=&quot;10109&quot;&gt;&lt;property id=&quot;20148&quot; value=&quot;5&quot;/&gt;&lt;property id=&quot;20300&quot; value=&quot;Slide 37 - &amp;quot;AT In Development&amp;quot;&quot;/&gt;&lt;property id=&quot;20307&quot; value=&quot;1136&quot;/&gt;&lt;/object&gt;&lt;object type=&quot;3&quot; unique_id=&quot;10117&quot;&gt;&lt;property id=&quot;20148&quot; value=&quot;5&quot;/&gt;&lt;property id=&quot;20300&quot; value=&quot;Slide 2 - &amp;quot;Housekeeping&amp;quot;&quot;/&gt;&lt;property id=&quot;20307&quot; value=&quot;297&quot;/&gt;&lt;/object&gt;&lt;object type=&quot;3&quot; unique_id=&quot;10118&quot;&gt;&lt;property id=&quot;20148&quot; value=&quot;5&quot;/&gt;&lt;property id=&quot;20300&quot; value=&quot;Slide 3 - &amp;quot;Housekeeping 2&amp;quot;&quot;/&gt;&lt;property id=&quot;20307&quot; value=&quot;1167&quot;/&gt;&lt;/object&gt;&lt;object type=&quot;3&quot; unique_id=&quot;10119&quot;&gt;&lt;property id=&quot;20148&quot; value=&quot;5&quot;/&gt;&lt;property id=&quot;20300&quot; value=&quot;Slide 7 - &amp;quot;AT Defined&amp;quot;&quot;/&gt;&lt;property id=&quot;20307&quot; value=&quot;1168&quot;/&gt;&lt;/object&gt;&lt;object type=&quot;3&quot; unique_id=&quot;10120&quot;&gt;&lt;property id=&quot;20148&quot; value=&quot;5&quot;/&gt;&lt;property id=&quot;20300&quot; value=&quot;Slide 8 - &amp;quot;Traditional vs Mainstream Devices&amp;quot;&quot;/&gt;&lt;property id=&quot;20307&quot; value=&quot;1169&quot;/&gt;&lt;/object&gt;&lt;object type=&quot;3&quot; unique_id=&quot;10121&quot;&gt;&lt;property id=&quot;20148&quot; value=&quot;5&quot;/&gt;&lt;property id=&quot;20300&quot; value=&quot;Slide 9 - &amp;quot;High-Tech vs Low-Tech AT Devices&amp;quot;&quot;/&gt;&lt;property id=&quot;20307&quot; value=&quot;1170&quot;/&gt;&lt;/object&gt;&lt;object type=&quot;3&quot; unique_id=&quot;10122&quot;&gt;&lt;property id=&quot;20148&quot; value=&quot;5&quot;/&gt;&lt;property id=&quot;20300&quot; value=&quot;Slide 10 - &amp;quot;How to stay up to date on new AT&amp;quot;&quot;/&gt;&lt;property id=&quot;20307&quot; value=&quot;1171&quot;/&gt;&lt;/object&gt;&lt;object type=&quot;3&quot; unique_id=&quot;10123&quot;&gt;&lt;property id=&quot;20148&quot; value=&quot;5&quot;/&gt;&lt;property id=&quot;20300&quot; value=&quot;Slide 12 - &amp;quot;Typical Problem — Vision&amp;quot;&quot;/&gt;&lt;property id=&quot;20307&quot; value=&quot;1172&quot;/&gt;&lt;/object&gt;&lt;object type=&quot;3&quot; unique_id=&quot;10124&quot;&gt;&lt;property id=&quot;20148&quot; value=&quot;5&quot;/&gt;&lt;property id=&quot;20300&quot; value=&quot;Slide 13 - &amp;quot;Typical Solution — Vision&amp;quot;&quot;/&gt;&lt;property id=&quot;20307&quot; value=&quot;1173&quot;/&gt;&lt;/object&gt;&lt;object type=&quot;3&quot; unique_id=&quot;10125&quot;&gt;&lt;property id=&quot;20148&quot; value=&quot;5&quot;/&gt;&lt;property id=&quot;20300&quot; value=&quot;Slide 14 - &amp;quot;Range of Approaches — Vision&amp;quot;&quot;/&gt;&lt;property id=&quot;20307&quot; value=&quot;1176&quot;/&gt;&lt;/object&gt;&lt;object type=&quot;3&quot; unique_id=&quot;10126&quot;&gt;&lt;property id=&quot;20148&quot; value=&quot;5&quot;/&gt;&lt;property id=&quot;20300&quot; value=&quot;Slide 15 - &amp;quot;But What if? — Vision&amp;quot;&quot;/&gt;&lt;property id=&quot;20307&quot; value=&quot;1174&quot;/&gt;&lt;/object&gt;&lt;object type=&quot;3&quot; unique_id=&quot;10127&quot;&gt;&lt;property id=&quot;20148&quot; value=&quot;5&quot;/&gt;&lt;property id=&quot;20300&quot; value=&quot;Slide 16 - &amp;quot;Targeted Solution — Vision&amp;quot;&quot;/&gt;&lt;property id=&quot;20307&quot; value=&quot;1205&quot;/&gt;&lt;/object&gt;&lt;object type=&quot;3&quot; unique_id=&quot;10128&quot;&gt;&lt;property id=&quot;20148&quot; value=&quot;5&quot;/&gt;&lt;property id=&quot;20300&quot; value=&quot;Slide 17 - &amp;quot;Product Spotlight — Vision Product&amp;quot;&quot;/&gt;&lt;property id=&quot;20307&quot; value=&quot;1211&quot;/&gt;&lt;/object&gt;&lt;object type=&quot;3&quot; unique_id=&quot;10129&quot;&gt;&lt;property id=&quot;20148&quot; value=&quot;5&quot;/&gt;&lt;property id=&quot;20300&quot; value=&quot;Slide 18 - &amp;quot;Typical Problem — Typing&amp;quot;&quot;/&gt;&lt;property id=&quot;20307&quot; value=&quot;1177&quot;/&gt;&lt;/object&gt;&lt;object type=&quot;3&quot; unique_id=&quot;10130&quot;&gt;&lt;property id=&quot;20148&quot; value=&quot;5&quot;/&gt;&lt;property id=&quot;20300&quot; value=&quot;Slide 19 - &amp;quot;Typical Solution — Typing&amp;quot;&quot;/&gt;&lt;property id=&quot;20307&quot; value=&quot;1178&quot;/&gt;&lt;/object&gt;&lt;object type=&quot;3&quot; unique_id=&quot;10131&quot;&gt;&lt;property id=&quot;20148&quot; value=&quot;5&quot;/&gt;&lt;property id=&quot;20300&quot; value=&quot;Slide 20 - &amp;quot;But What if? — Typing&amp;quot;&quot;/&gt;&lt;property id=&quot;20307&quot; value=&quot;1179&quot;/&gt;&lt;/object&gt;&lt;object type=&quot;3&quot; unique_id=&quot;10132&quot;&gt;&lt;property id=&quot;20148&quot; value=&quot;5&quot;/&gt;&lt;property id=&quot;20300&quot; value=&quot;Slide 21 - &amp;quot;Targeted Solution — Typing&amp;quot;&quot;/&gt;&lt;property id=&quot;20307&quot; value=&quot;1180&quot;/&gt;&lt;/object&gt;&lt;object type=&quot;3&quot; unique_id=&quot;10133&quot;&gt;&lt;property id=&quot;20148&quot; value=&quot;5&quot;/&gt;&lt;property id=&quot;20300&quot; value=&quot;Slide 22 - &amp;quot;Additional Approaches — Typing&amp;quot;&quot;/&gt;&lt;property id=&quot;20307&quot; value=&quot;1181&quot;/&gt;&lt;/object&gt;&lt;object type=&quot;3&quot; unique_id=&quot;10134&quot;&gt;&lt;property id=&quot;20148&quot; value=&quot;5&quot;/&gt;&lt;property id=&quot;20300&quot; value=&quot;Slide 23 - &amp;quot;Product Spotlight — Cala Trio&amp;quot;&quot;/&gt;&lt;property id=&quot;20307&quot; value=&quot;1198&quot;/&gt;&lt;/object&gt;&lt;object type=&quot;3&quot; unique_id=&quot;10135&quot;&gt;&lt;property id=&quot;20148&quot; value=&quot;5&quot;/&gt;&lt;property id=&quot;20300&quot; value=&quot;Slide 24 - &amp;quot;Typical Problem — Hearing&amp;quot;&quot;/&gt;&lt;property id=&quot;20307&quot; value=&quot;1182&quot;/&gt;&lt;/object&gt;&lt;object type=&quot;3&quot; unique_id=&quot;10136&quot;&gt;&lt;property id=&quot;20148&quot; value=&quot;5&quot;/&gt;&lt;property id=&quot;20300&quot; value=&quot;Slide 25 - &amp;quot;Typical Solution — Hearing&amp;quot;&quot;/&gt;&lt;property id=&quot;20307&quot; value=&quot;1183&quot;/&gt;&lt;/object&gt;&lt;object type=&quot;3&quot; unique_id=&quot;10137&quot;&gt;&lt;property id=&quot;20148&quot; value=&quot;5&quot;/&gt;&lt;property id=&quot;20300&quot; value=&quot;Slide 26 - &amp;quot;Communication — ASL&amp;quot;&quot;/&gt;&lt;property id=&quot;20307&quot; value=&quot;1184&quot;/&gt;&lt;/object&gt;&lt;object type=&quot;3&quot; unique_id=&quot;10138&quot;&gt;&lt;property id=&quot;20148&quot; value=&quot;5&quot;/&gt;&lt;property id=&quot;20300&quot; value=&quot;Slide 27 - &amp;quot;But What if? — Hearing&amp;quot;&quot;/&gt;&lt;property id=&quot;20307&quot; value=&quot;1185&quot;/&gt;&lt;/object&gt;&lt;object type=&quot;3&quot; unique_id=&quot;10139&quot;&gt;&lt;property id=&quot;20148&quot; value=&quot;5&quot;/&gt;&lt;property id=&quot;20300&quot; value=&quot;Slide 28 - &amp;quot;Similar Issues — Hearing and Meetings&amp;quot;&quot;/&gt;&lt;property id=&quot;20307&quot; value=&quot;1187&quot;/&gt;&lt;/object&gt;&lt;object type=&quot;3&quot; unique_id=&quot;10140&quot;&gt;&lt;property id=&quot;20148&quot; value=&quot;5&quot;/&gt;&lt;property id=&quot;20300&quot; value=&quot;Slide 29 - &amp;quot;Targeted Solution — Hearing&amp;quot;&quot;/&gt;&lt;property id=&quot;20307&quot; value=&quot;1186&quot;/&gt;&lt;/object&gt;&lt;object type=&quot;3&quot; unique_id=&quot;10141&quot;&gt;&lt;property id=&quot;20148&quot; value=&quot;5&quot;/&gt;&lt;property id=&quot;20300&quot; value=&quot;Slide 30 - &amp;quot;Product Spotlight — Hearing Product&amp;quot;&quot;/&gt;&lt;property id=&quot;20307&quot; value=&quot;1206&quot;/&gt;&lt;/object&gt;&lt;object type=&quot;3&quot; unique_id=&quot;10142&quot;&gt;&lt;property id=&quot;20148&quot; value=&quot;5&quot;/&gt;&lt;property id=&quot;20300&quot; value=&quot;Slide 31 - &amp;quot;Typical Problem — Back&amp;quot;&quot;/&gt;&lt;property id=&quot;20307&quot; value=&quot;1193&quot;/&gt;&lt;/object&gt;&lt;object type=&quot;3&quot; unique_id=&quot;10143&quot;&gt;&lt;property id=&quot;20148&quot; value=&quot;5&quot;/&gt;&lt;property id=&quot;20300&quot; value=&quot;Slide 32 - &amp;quot;Typical Solution — Back&amp;quot;&quot;/&gt;&lt;property id=&quot;20307&quot; value=&quot;1194&quot;/&gt;&lt;/object&gt;&lt;object type=&quot;3&quot; unique_id=&quot;10144&quot;&gt;&lt;property id=&quot;20148&quot; value=&quot;5&quot;/&gt;&lt;property id=&quot;20300&quot; value=&quot;Slide 33 - &amp;quot;But What If? — Back&amp;quot;&quot;/&gt;&lt;property id=&quot;20307&quot; value=&quot;1195&quot;/&gt;&lt;/object&gt;&lt;object type=&quot;3&quot; unique_id=&quot;10145&quot;&gt;&lt;property id=&quot;20148&quot; value=&quot;5&quot;/&gt;&lt;property id=&quot;20300&quot; value=&quot;Slide 34 - &amp;quot;Targeted Solution — Back&amp;quot;&quot;/&gt;&lt;property id=&quot;20307&quot; value=&quot;1196&quot;/&gt;&lt;/object&gt;&lt;object type=&quot;3&quot; unique_id=&quot;10146&quot;&gt;&lt;property id=&quot;20148&quot; value=&quot;5&quot;/&gt;&lt;property id=&quot;20300&quot; value=&quot;Slide 35 - &amp;quot;Targeted Solution 2 — Back&amp;quot;&quot;/&gt;&lt;property id=&quot;20307&quot; value=&quot;1197&quot;/&gt;&lt;/object&gt;&lt;object type=&quot;3&quot; unique_id=&quot;10147&quot;&gt;&lt;property id=&quot;20148&quot; value=&quot;5&quot;/&gt;&lt;property id=&quot;20300&quot; value=&quot;Slide 36 - &amp;quot;Product Spotlight — Esko EVO&amp;quot;&quot;/&gt;&lt;property id=&quot;20307&quot; value=&quot;1188&quot;/&gt;&lt;/object&gt;&lt;object type=&quot;3&quot; unique_id=&quot;10148&quot;&gt;&lt;property id=&quot;20148&quot; value=&quot;5&quot;/&gt;&lt;property id=&quot;20300&quot; value=&quot;Slide 38 - &amp;quot;2022 Solutions and Trends&amp;quot;&quot;/&gt;&lt;property id=&quot;20307&quot; value=&quot;1201&quot;/&gt;&lt;/object&gt;&lt;object type=&quot;3&quot; unique_id=&quot;10149&quot;&gt;&lt;property id=&quot;20148&quot; value=&quot;5&quot;/&gt;&lt;property id=&quot;20300&quot; value=&quot;Slide 39 - &amp;quot;In Development — Wearable AAC&amp;quot;&quot;/&gt;&lt;property id=&quot;20307&quot; value=&quot;1192&quot;/&gt;&lt;/object&gt;&lt;object type=&quot;3&quot; unique_id=&quot;10150&quot;&gt;&lt;property id=&quot;20148&quot; value=&quot;5&quot;/&gt;&lt;property id=&quot;20300&quot; value=&quot;Slide 40 - &amp;quot;New Option — Masks for Respiratory  Triggers&amp;quot;&quot;/&gt;&lt;property id=&quot;20307&quot; value=&quot;1210&quot;/&gt;&lt;/object&gt;&lt;object type=&quot;3&quot; unique_id=&quot;10151&quot;&gt;&lt;property id=&quot;20148&quot; value=&quot;5&quot;/&gt;&lt;property id=&quot;20300&quot; value=&quot;Slide 41 - &amp;quot;New Possibilities — Captioning &amp;quot;&quot;/&gt;&lt;property id=&quot;20307&quot; value=&quot;1209&quot;/&gt;&lt;/object&gt;&lt;object type=&quot;3&quot; unique_id=&quot;10152&quot;&gt;&lt;property id=&quot;20148&quot; value=&quot;5&quot;/&gt;&lt;property id=&quot;20300&quot; value=&quot;Slide 42 - &amp;quot;Ossur’s Power Knee — Recently Released&amp;quot;&quot;/&gt;&lt;property id=&quot;20307&quot; value=&quot;1208&quot;/&gt;&lt;/object&gt;&lt;object type=&quot;3&quot; unique_id=&quot;10153&quot;&gt;&lt;property id=&quot;20148&quot; value=&quot;5&quot;/&gt;&lt;property id=&quot;20300&quot; value=&quot;Slide 43 - &amp;quot;Questions?&amp;quot;&quot;/&gt;&lt;property id=&quot;20307&quot; value=&quot;1133&quot;/&gt;&lt;/object&gt;&lt;object type=&quot;3&quot; unique_id=&quot;10154&quot;&gt;&lt;property id=&quot;20148&quot; value=&quot;5&quot;/&gt;&lt;property id=&quot;20300&quot; value=&quot;Slide 44 - &amp;quot;JAN Accommodation and Compliance Webcast Series&amp;quot;&quot;/&gt;&lt;property id=&quot;20307&quot; value=&quot;1199&quot;/&gt;&lt;/object&gt;&lt;object type=&quot;3&quot; unique_id=&quot;10155&quot;&gt;&lt;property id=&quot;20148&quot; value=&quot;5&quot;/&gt;&lt;property id=&quot;20300&quot; value=&quot;Slide 45 - &amp;quot;How do I claim the HR CEU?&amp;quot;&quot;/&gt;&lt;property id=&quot;20307&quot; value=&quot;299&quot;/&gt;&lt;/object&gt;&lt;object type=&quot;3&quot; unique_id=&quot;10156&quot;&gt;&lt;property id=&quot;20148&quot; value=&quot;5&quot;/&gt;&lt;property id=&quot;20300&quot; value=&quot;Slide 46 - &amp;quot;Questions? Contact JAN for More Information&amp;quot;&quot;/&gt;&lt;property id=&quot;20307&quot; value=&quot;1200&quot;/&gt;&lt;/object&gt;&lt;/object&gt;&lt;object type=&quot;8&quot; unique_id=&quot;10072&quot;&gt;&lt;/object&gt;&lt;/object&gt;&lt;/database&gt;"/>
  <p:tag name="SECTOMILLISECCONVERTED" val="1"/>
</p:tagLst>
</file>

<file path=ppt/theme/theme1.xml><?xml version="1.0" encoding="utf-8"?>
<a:theme xmlns:a="http://schemas.openxmlformats.org/drawingml/2006/main" name="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1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2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0</TotalTime>
  <Words>2148</Words>
  <Application>Microsoft Office PowerPoint</Application>
  <PresentationFormat>Widescreen</PresentationFormat>
  <Paragraphs>290</Paragraphs>
  <Slides>46</Slides>
  <Notes>46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46</vt:i4>
      </vt:variant>
    </vt:vector>
  </HeadingPairs>
  <TitlesOfParts>
    <vt:vector size="56" baseType="lpstr">
      <vt:lpstr>Arial</vt:lpstr>
      <vt:lpstr>Arial Nova</vt:lpstr>
      <vt:lpstr>Calibri</vt:lpstr>
      <vt:lpstr>Gill Sans MT</vt:lpstr>
      <vt:lpstr>Wingdings</vt:lpstr>
      <vt:lpstr>Wingdings 2</vt:lpstr>
      <vt:lpstr>Dividend</vt:lpstr>
      <vt:lpstr>1_Dividend</vt:lpstr>
      <vt:lpstr>2_Dividend</vt:lpstr>
      <vt:lpstr>9_Office Theme</vt:lpstr>
      <vt:lpstr>AT Update: what’s new in 2022</vt:lpstr>
      <vt:lpstr>Housekeeping</vt:lpstr>
      <vt:lpstr>Housekeeping 2</vt:lpstr>
      <vt:lpstr>Discussion Topics</vt:lpstr>
      <vt:lpstr>Job Accommodation Network</vt:lpstr>
      <vt:lpstr>What is Assistive technology (AT)?</vt:lpstr>
      <vt:lpstr>AT Defined</vt:lpstr>
      <vt:lpstr>Traditional vs Mainstream Devices</vt:lpstr>
      <vt:lpstr>High-Tech vs Low-Tech AT Devices</vt:lpstr>
      <vt:lpstr>How to stay up to date on new AT</vt:lpstr>
      <vt:lpstr>Finding your path</vt:lpstr>
      <vt:lpstr>Typical Problem — Vision</vt:lpstr>
      <vt:lpstr>Typical Solution — Vision</vt:lpstr>
      <vt:lpstr>Range of Approaches — Vision</vt:lpstr>
      <vt:lpstr>But What if? — Vision</vt:lpstr>
      <vt:lpstr>Targeted Solution — Vision</vt:lpstr>
      <vt:lpstr>Product Spotlight — Vision Product</vt:lpstr>
      <vt:lpstr>Typical Problem — Typing</vt:lpstr>
      <vt:lpstr>Typical Solution — Typing</vt:lpstr>
      <vt:lpstr>But What if? — Typing</vt:lpstr>
      <vt:lpstr>Targeted Solution — Typing</vt:lpstr>
      <vt:lpstr>Additional Approaches — Typing</vt:lpstr>
      <vt:lpstr>Product Spotlight — Cala Trio</vt:lpstr>
      <vt:lpstr>Typical Problem — Hearing</vt:lpstr>
      <vt:lpstr>Typical Solution — Hearing</vt:lpstr>
      <vt:lpstr>Communication — ASL</vt:lpstr>
      <vt:lpstr>But What if? — Hearing</vt:lpstr>
      <vt:lpstr>Similar Issues — Hearing and Meetings</vt:lpstr>
      <vt:lpstr>Targeted Solution — Hearing</vt:lpstr>
      <vt:lpstr>Product Spotlight — Hearing Product</vt:lpstr>
      <vt:lpstr>Typical Problem — Back</vt:lpstr>
      <vt:lpstr>Typical Solution — Back</vt:lpstr>
      <vt:lpstr>But What If? — Back</vt:lpstr>
      <vt:lpstr>Targeted Solution — Back</vt:lpstr>
      <vt:lpstr>Targeted Solution 2 — Back</vt:lpstr>
      <vt:lpstr>Product Spotlight — Esko EVO</vt:lpstr>
      <vt:lpstr>AT In Development</vt:lpstr>
      <vt:lpstr>2022 Solutions and Trends</vt:lpstr>
      <vt:lpstr>In Development — Wearable AAC</vt:lpstr>
      <vt:lpstr>New Option — Masks for Respiratory  Triggers</vt:lpstr>
      <vt:lpstr>New Possibilities — Captioning </vt:lpstr>
      <vt:lpstr>Ossur’s Power Knee — Recently Released</vt:lpstr>
      <vt:lpstr>Questions?</vt:lpstr>
      <vt:lpstr>JAN Accommodation and Compliance Webcast Series</vt:lpstr>
      <vt:lpstr>How do I claim the HR CEU?</vt:lpstr>
      <vt:lpstr>Questions? Contact JAN 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2022-08-08T16:34:09Z</dcterms:created>
  <dcterms:modified xsi:type="dcterms:W3CDTF">2022-08-08T16:34:51Z</dcterms:modified>
</cp:coreProperties>
</file>