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0" r:id="rId2"/>
    <p:sldId id="261" r:id="rId3"/>
    <p:sldId id="30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300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7" r:id="rId33"/>
    <p:sldId id="292" r:id="rId34"/>
    <p:sldId id="299" r:id="rId35"/>
    <p:sldId id="296" r:id="rId36"/>
    <p:sldId id="298" r:id="rId37"/>
    <p:sldId id="302" r:id="rId38"/>
    <p:sldId id="303" r:id="rId39"/>
  </p:sldIdLst>
  <p:sldSz cx="6858000" cy="51435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7530" autoAdjust="0"/>
  </p:normalViewPr>
  <p:slideViewPr>
    <p:cSldViewPr snapToGrid="0" snapToObjects="1">
      <p:cViewPr varScale="1">
        <p:scale>
          <a:sx n="84" d="100"/>
          <a:sy n="84" d="100"/>
        </p:scale>
        <p:origin x="3040" y="17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697D1-DC76-4666-94D0-F08C4E647E3E}" type="datetimeFigureOut">
              <a:rPr lang="en-US" smtClean="0"/>
              <a:t>8/15/16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5E441-EBAE-463B-853C-BCE89107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2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Expectations: Phyllis Rupert and Lonie Haynes: 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Will 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Set the context regarding: 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what is stigma, </a:t>
            </a:r>
            <a:endParaRPr lang="en-US" sz="3200" dirty="0" smtClean="0">
              <a:effectLst/>
              <a:latin typeface="Times New Roman"/>
              <a:ea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why this is important to address, </a:t>
            </a:r>
            <a:endParaRPr lang="en-US" sz="3200" dirty="0" smtClean="0">
              <a:effectLst/>
              <a:latin typeface="Times New Roman"/>
              <a:ea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how they have approached it at Highmark.  </a:t>
            </a:r>
            <a:endParaRPr lang="en-US" sz="3200" dirty="0" smtClean="0">
              <a:effectLst/>
              <a:latin typeface="Times New Roman"/>
              <a:ea typeface="Calibri"/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Will work on segues and audience engagement strategies -may use polling technology.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E441-EBAE-463B-853C-BCE89107B5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0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Expectations: Phyllis Rupert and Lonie Haynes: 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Will 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Set the context regarding: 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what is stigma, </a:t>
            </a:r>
            <a:endParaRPr lang="en-US" sz="3200" dirty="0" smtClean="0">
              <a:effectLst/>
              <a:latin typeface="Times New Roman"/>
              <a:ea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why this is important to address, </a:t>
            </a:r>
            <a:endParaRPr lang="en-US" sz="3200" dirty="0" smtClean="0">
              <a:effectLst/>
              <a:latin typeface="Times New Roman"/>
              <a:ea typeface="Calibri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how they have approached it at Highmark.  </a:t>
            </a:r>
            <a:endParaRPr lang="en-US" sz="3200" dirty="0" smtClean="0">
              <a:effectLst/>
              <a:latin typeface="Times New Roman"/>
              <a:ea typeface="Calibri"/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1F497D"/>
                </a:solidFill>
                <a:highlight>
                  <a:srgbClr val="FFFF00"/>
                </a:highlight>
                <a:ea typeface="Calibri"/>
              </a:rPr>
              <a:t>Will work on segues and audience engagement strategies -may use polling technology.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E441-EBAE-463B-853C-BCE89107B5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0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E441-EBAE-463B-853C-BCE89107B55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9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E441-EBAE-463B-853C-BCE89107B55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5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194923"/>
            <a:ext cx="5829300" cy="1102519"/>
          </a:xfrm>
        </p:spPr>
        <p:txBody>
          <a:bodyPr anchor="b">
            <a:normAutofit/>
          </a:bodyPr>
          <a:lstStyle>
            <a:lvl1pPr>
              <a:defRPr sz="3000" b="1" i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22435"/>
            <a:ext cx="5829300" cy="1314450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tx2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692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E2416DE-F14E-0C4F-B8E8-24717ADC2F27}" type="datetimeFigureOut">
              <a:rPr lang="en-US" smtClean="0"/>
              <a:t>8/15/16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6BB7F68-EE35-C649-8ABC-921BCD65F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E2416DE-F14E-0C4F-B8E8-24717ADC2F27}" type="datetimeFigureOut">
              <a:rPr lang="en-US" smtClean="0"/>
              <a:t>8/15/16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6BB7F68-EE35-C649-8ABC-921BCD65F2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8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6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735" y="3305176"/>
            <a:ext cx="5829300" cy="1021556"/>
          </a:xfrm>
        </p:spPr>
        <p:txBody>
          <a:bodyPr anchor="t">
            <a:normAutofit/>
          </a:bodyPr>
          <a:lstStyle>
            <a:lvl1pPr algn="l">
              <a:defRPr sz="2700" b="1" i="0" cap="none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298118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100" b="0" i="1">
                <a:solidFill>
                  <a:srgbClr val="378127"/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16" y="569215"/>
            <a:ext cx="2965569" cy="7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41107"/>
            <a:ext cx="68580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99634"/>
            <a:ext cx="1600200" cy="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41107"/>
            <a:ext cx="68580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99634"/>
            <a:ext cx="1600200" cy="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041107"/>
            <a:ext cx="68580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99634"/>
            <a:ext cx="1600200" cy="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041107"/>
            <a:ext cx="68580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99634"/>
            <a:ext cx="1600200" cy="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41107"/>
            <a:ext cx="68580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99634"/>
            <a:ext cx="1600200" cy="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41107"/>
            <a:ext cx="6858000" cy="1023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99634"/>
            <a:ext cx="1600200" cy="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0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545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b="0" i="1" u="none" kern="1200">
          <a:ln>
            <a:noFill/>
          </a:ln>
          <a:solidFill>
            <a:schemeClr val="accent1"/>
          </a:solidFill>
          <a:uFill>
            <a:solidFill>
              <a:schemeClr val="tx2"/>
            </a:solidFill>
          </a:uFill>
          <a:latin typeface="Georgia"/>
          <a:ea typeface="+mj-ea"/>
          <a:cs typeface="Georgi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hyperlink" Target="http://digitalcommons.ilr.cornell.edu/edicollect/128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digitalcommons.ilr.cornell.edu/edicollect/128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765" y="-1803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68" y="728283"/>
            <a:ext cx="3621204" cy="6952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25463" y="1643063"/>
            <a:ext cx="5829300" cy="1103312"/>
          </a:xfrm>
        </p:spPr>
        <p:txBody>
          <a:bodyPr>
            <a:normAutofit fontScale="90000"/>
          </a:bodyPr>
          <a:lstStyle/>
          <a:p>
            <a:pPr lvl="0" algn="ctr" defTabSz="457200">
              <a:spcBef>
                <a:spcPts val="0"/>
              </a:spcBef>
            </a:pPr>
            <a:r>
              <a:rPr lang="en-US" dirty="0" smtClean="0">
                <a:effectLst/>
                <a:latin typeface="Tahoma"/>
                <a:ea typeface="Calibri"/>
              </a:rPr>
              <a:t>USBLN Breakout Session: </a:t>
            </a:r>
            <a:br>
              <a:rPr lang="en-US" dirty="0" smtClean="0">
                <a:effectLst/>
                <a:latin typeface="Tahoma"/>
                <a:ea typeface="Calibri"/>
              </a:rPr>
            </a:br>
            <a:r>
              <a:rPr lang="en-US" sz="2000" dirty="0" smtClean="0">
                <a:solidFill>
                  <a:srgbClr val="131E6A"/>
                </a:solidFill>
                <a:uFillTx/>
                <a:ea typeface="+mn-ea"/>
                <a:cs typeface="+mn-cs"/>
              </a:rPr>
              <a:t>Effective </a:t>
            </a:r>
            <a:r>
              <a:rPr lang="en-US" sz="2000" dirty="0">
                <a:solidFill>
                  <a:srgbClr val="131E6A"/>
                </a:solidFill>
                <a:uFillTx/>
                <a:ea typeface="+mn-ea"/>
                <a:cs typeface="+mn-cs"/>
              </a:rPr>
              <a:t>Communications to Reduce Disability </a:t>
            </a:r>
            <a:br>
              <a:rPr lang="en-US" sz="2000" dirty="0">
                <a:solidFill>
                  <a:srgbClr val="131E6A"/>
                </a:solidFill>
                <a:uFillTx/>
                <a:ea typeface="+mn-ea"/>
                <a:cs typeface="+mn-cs"/>
              </a:rPr>
            </a:br>
            <a:r>
              <a:rPr lang="en-US" sz="2000" dirty="0">
                <a:solidFill>
                  <a:srgbClr val="131E6A"/>
                </a:solidFill>
                <a:uFillTx/>
                <a:ea typeface="+mn-ea"/>
                <a:cs typeface="+mn-cs"/>
              </a:rPr>
              <a:t>Stigma within your Organization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September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0" name="Text Placeholder 4" title="Date"/>
          <p:cNvSpPr>
            <a:spLocks noGrp="1"/>
          </p:cNvSpPr>
          <p:nvPr>
            <p:ph type="title"/>
          </p:nvPr>
        </p:nvSpPr>
        <p:spPr>
          <a:xfrm>
            <a:off x="125628" y="741363"/>
            <a:ext cx="6172200" cy="474662"/>
          </a:xfrm>
        </p:spPr>
        <p:txBody>
          <a:bodyPr>
            <a:normAutofit fontScale="90000"/>
          </a:bodyPr>
          <a:lstStyle/>
          <a:p>
            <a:r>
              <a:rPr lang="en-US" sz="900" dirty="0" smtClean="0"/>
              <a:t>September 2016</a:t>
            </a:r>
            <a:br>
              <a:rPr lang="en-US" sz="900" dirty="0" smtClean="0"/>
            </a:b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15" name="Title 2" title="Title slide option 2"/>
          <p:cNvSpPr txBox="1">
            <a:spLocks/>
          </p:cNvSpPr>
          <p:nvPr/>
        </p:nvSpPr>
        <p:spPr>
          <a:xfrm>
            <a:off x="82625" y="686316"/>
            <a:ext cx="11209064" cy="151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0" i="1" u="none" kern="1200">
                <a:ln>
                  <a:noFill/>
                </a:ln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" b="1" dirty="0" smtClean="0"/>
              <a:t>Effective Communications to Reduce Disability </a:t>
            </a:r>
          </a:p>
          <a:p>
            <a:r>
              <a:rPr lang="en-US" sz="2000" b="1" dirty="0" smtClean="0"/>
              <a:t>Stigma within your Organization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625" y="1835079"/>
            <a:ext cx="11213719" cy="91440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USBLN Conference</a:t>
            </a:r>
            <a:endParaRPr lang="en-US" sz="2000" dirty="0"/>
          </a:p>
        </p:txBody>
      </p:sp>
      <p:sp>
        <p:nvSpPr>
          <p:cNvPr id="17" name="Text Placeholder 3" title="Subtitle placeholder"/>
          <p:cNvSpPr txBox="1">
            <a:spLocks/>
          </p:cNvSpPr>
          <p:nvPr/>
        </p:nvSpPr>
        <p:spPr>
          <a:xfrm>
            <a:off x="73573" y="2759534"/>
            <a:ext cx="5609823" cy="233521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Rick J. Wilson</a:t>
            </a:r>
          </a:p>
          <a:p>
            <a:pPr marL="0" indent="0">
              <a:buNone/>
            </a:pPr>
            <a:r>
              <a:rPr lang="en-US" sz="2000" dirty="0" smtClean="0"/>
              <a:t>Director – Diversity &amp; Inclusion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477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342900" y="627067"/>
            <a:ext cx="6172200" cy="474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 smtClean="0"/>
              <a:t>AT&amp;T: Built on a Foundation of Inclusion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83" y="1105967"/>
            <a:ext cx="2565523" cy="333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1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574959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8" y="597956"/>
            <a:ext cx="6292348" cy="12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-98" y="1884554"/>
            <a:ext cx="6852333" cy="29122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400" dirty="0" smtClean="0"/>
              <a:t>Raising sensitivity, awareness, and understanding of challenges facing individuals with disabilities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400" dirty="0" smtClean="0"/>
              <a:t>Supporting programs that promote advancement and remove challenges impeding full employment, development, optimum productivity, and independent living of people with disabilities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400" dirty="0" smtClean="0"/>
              <a:t>Making technology accessible to people with disabilities with the understanding that universal design ensures overall business success and helps to improve the lives and productivity of people with disabilities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400" dirty="0" smtClean="0"/>
              <a:t>Providing programs such as mentoring, scholarships, one-on-one counseling, online resources, group resources &amp; support, and teaching mobility device feature functionality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400" dirty="0" smtClean="0"/>
              <a:t>Leading various events through the year to raise awareness and funds for causes such as Autism and Alzheimer’s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4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559724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89416" y="615635"/>
            <a:ext cx="9340928" cy="4387762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Tx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7200" indent="-2317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1757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Lucida Grande"/>
              <a:buChar char="»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43000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FD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 Wireless Independence Now! Workshops (WIN)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Led by the AT&amp;T Corporate Accessibility Technology Office and the Rehabilitation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 Research Center for Wireless Technologies (Wireless RERC), workshops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conducted for people with disabilities, caregivers, and professionals on how to use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accessibility features found on smartphones and tablets.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Workshops will focus on accessibility features helpful for the following users: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People who use hearing aids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People who use text and video services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People who have communication difficulties 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People who have difficulty seeing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People with attention, concentration, or sensory difficulties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People with dexterity or mobility impairments 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• Caregivers and Professionals who assist people with disabilities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9FDB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FD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7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77" y="506775"/>
            <a:ext cx="2421419" cy="9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15527" y="1488259"/>
            <a:ext cx="11213719" cy="27180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Multi-dimensional Marketing Campaign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Email, Mobile App, Text Messaging, Internal Home Page, Social Media, </a:t>
            </a:r>
          </a:p>
          <a:p>
            <a:pPr marL="228600" lvl="2" indent="0">
              <a:buNone/>
              <a:tabLst>
                <a:tab pos="569913" algn="l"/>
              </a:tabLst>
            </a:pPr>
            <a:r>
              <a:rPr lang="en-US" dirty="0"/>
              <a:t>	</a:t>
            </a:r>
            <a:r>
              <a:rPr lang="en-US" dirty="0" smtClean="0"/>
              <a:t>Diversity Councils 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Launch Party at our annual Employee Resource Group Conference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Collaborative Cross-HR and Business Unit Launch </a:t>
            </a:r>
          </a:p>
          <a:p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Internal &amp; External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Employee Resource Groups</a:t>
            </a:r>
            <a:endParaRPr lang="en-US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89" y="2920450"/>
            <a:ext cx="1046835" cy="156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79" y="2480631"/>
            <a:ext cx="1087758" cy="145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4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61545" y="741363"/>
            <a:ext cx="6790689" cy="474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 smtClean="0"/>
              <a:t>Benefits: Stamp Out the Stigma (Mental Health)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87916" y="1160878"/>
            <a:ext cx="11213719" cy="463639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Goals: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Awareness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Education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Treatment Options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Visibility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Acceptance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9" y="3457911"/>
            <a:ext cx="3833985" cy="146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6" y="1340754"/>
            <a:ext cx="3226554" cy="18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83" y="3490139"/>
            <a:ext cx="810772" cy="8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0" name="Text Placeholder 4" title="Date"/>
          <p:cNvSpPr>
            <a:spLocks noGrp="1"/>
          </p:cNvSpPr>
          <p:nvPr>
            <p:ph type="title"/>
          </p:nvPr>
        </p:nvSpPr>
        <p:spPr>
          <a:xfrm>
            <a:off x="125628" y="741363"/>
            <a:ext cx="6172200" cy="474662"/>
          </a:xfrm>
        </p:spPr>
        <p:txBody>
          <a:bodyPr>
            <a:normAutofit fontScale="90000"/>
          </a:bodyPr>
          <a:lstStyle/>
          <a:p>
            <a:r>
              <a:rPr lang="en-US" sz="900" dirty="0" smtClean="0"/>
              <a:t>September 2016</a:t>
            </a:r>
            <a:br>
              <a:rPr lang="en-US" sz="900" dirty="0" smtClean="0"/>
            </a:b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15" name="Title 2" title="Title slide option 2"/>
          <p:cNvSpPr txBox="1">
            <a:spLocks/>
          </p:cNvSpPr>
          <p:nvPr/>
        </p:nvSpPr>
        <p:spPr>
          <a:xfrm>
            <a:off x="82625" y="686316"/>
            <a:ext cx="11209064" cy="1511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0" i="1" u="none" kern="1200">
                <a:ln>
                  <a:noFill/>
                </a:ln>
                <a:solidFill>
                  <a:schemeClr val="accent1"/>
                </a:solidFill>
                <a:uFill>
                  <a:solidFill>
                    <a:schemeClr val="tx2"/>
                  </a:solidFill>
                </a:u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000" b="1" dirty="0" smtClean="0"/>
              <a:t>Effective Communications to Reduce Disability </a:t>
            </a:r>
          </a:p>
          <a:p>
            <a:r>
              <a:rPr lang="en-US" sz="2000" b="1" dirty="0" smtClean="0"/>
              <a:t>Stigma within your Organization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2625" y="1835079"/>
            <a:ext cx="11213719" cy="91440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USBLN Conference</a:t>
            </a:r>
            <a:endParaRPr lang="en-US" sz="2000" dirty="0"/>
          </a:p>
        </p:txBody>
      </p:sp>
      <p:sp>
        <p:nvSpPr>
          <p:cNvPr id="17" name="Text Placeholder 3" title="Subtitle placeholder"/>
          <p:cNvSpPr txBox="1">
            <a:spLocks/>
          </p:cNvSpPr>
          <p:nvPr/>
        </p:nvSpPr>
        <p:spPr>
          <a:xfrm>
            <a:off x="73573" y="2759534"/>
            <a:ext cx="5609823" cy="233521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Won </a:t>
            </a:r>
            <a:r>
              <a:rPr lang="en-US" sz="2000" dirty="0" smtClean="0"/>
              <a:t>Shin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Ernst </a:t>
            </a:r>
            <a:r>
              <a:rPr lang="en-US" sz="2000" dirty="0"/>
              <a:t>&amp; Young LLP</a:t>
            </a:r>
          </a:p>
          <a:p>
            <a:pPr marL="0" indent="0">
              <a:buNone/>
            </a:pPr>
            <a:r>
              <a:rPr lang="en-US" sz="2000" dirty="0"/>
              <a:t>Senior Manager Director </a:t>
            </a:r>
            <a:r>
              <a:rPr lang="en-US" sz="2000" dirty="0" smtClean="0"/>
              <a:t>– </a:t>
            </a:r>
            <a:r>
              <a:rPr lang="en-US" sz="2000" dirty="0"/>
              <a:t>Transaction Advisory Services - Tax </a:t>
            </a:r>
          </a:p>
        </p:txBody>
      </p:sp>
    </p:spTree>
    <p:extLst>
      <p:ext uri="{BB962C8B-B14F-4D97-AF65-F5344CB8AC3E}">
        <p14:creationId xmlns:p14="http://schemas.microsoft.com/office/powerpoint/2010/main" val="188717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Including People of “Diverse Abilities” is part of the DNA of 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31233"/>
            <a:ext cx="6172200" cy="2747818"/>
          </a:xfrm>
        </p:spPr>
        <p:txBody>
          <a:bodyPr/>
          <a:lstStyle/>
          <a:p>
            <a:r>
              <a:rPr lang="en-US" dirty="0" smtClean="0"/>
              <a:t>Our History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Arthur Young, co-founder of EY was deaf and had low vision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Originally trained as a lawyer, his disabilities made it difficult to practice in the courtroom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He turned to the field of accounting where he could leverage his skills and training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/>
              <a:t>He became an entrepreneur and innovative, not despite his disabilities, but because of them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801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57537"/>
            <a:ext cx="6172200" cy="274781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Our Present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Disability is just another kind of difference, e.g., culture, language, ethnicity, sexual orientation, gender and generation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However, as with other kinds of differences, disabilities may make some people uncomfortable for any number of reasons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People are “effectively” disabled by two things:  environment and perception (i.e., stigma)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Create an environment for your people to be the most productive they can because, as a business, that makes us the most profitable that we can be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3371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64394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Create a Productive and Comfortable 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89489"/>
            <a:ext cx="6172200" cy="2747818"/>
          </a:xfrm>
        </p:spPr>
        <p:txBody>
          <a:bodyPr>
            <a:normAutofit/>
          </a:bodyPr>
          <a:lstStyle/>
          <a:p>
            <a:r>
              <a:rPr lang="en-US" dirty="0" smtClean="0"/>
              <a:t>Hold inclusive meetings</a:t>
            </a:r>
          </a:p>
          <a:p>
            <a:r>
              <a:rPr lang="en-US" dirty="0" smtClean="0"/>
              <a:t>Interact with colleagues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0288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74136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Agenda: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482486"/>
            <a:ext cx="6172200" cy="299576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Focus on Sigma</a:t>
            </a:r>
          </a:p>
          <a:p>
            <a:pPr lvl="1"/>
            <a:r>
              <a:rPr lang="en-US" dirty="0" smtClean="0"/>
              <a:t>What do you think of when you hear the word “Stigma?” </a:t>
            </a:r>
          </a:p>
          <a:p>
            <a:pPr lvl="1"/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Why is it Important? </a:t>
            </a:r>
          </a:p>
          <a:p>
            <a:r>
              <a:rPr lang="en-US" dirty="0" smtClean="0"/>
              <a:t>A Focus on Solutions </a:t>
            </a:r>
          </a:p>
          <a:p>
            <a:pPr lvl="1"/>
            <a:r>
              <a:rPr lang="en-US" dirty="0" smtClean="0"/>
              <a:t>What is the impact of legacy and leadership? </a:t>
            </a:r>
          </a:p>
          <a:p>
            <a:pPr lvl="1"/>
            <a:r>
              <a:rPr lang="en-US" dirty="0" smtClean="0"/>
              <a:t>What are the key, foundational messages necessary? </a:t>
            </a:r>
          </a:p>
          <a:p>
            <a:pPr lvl="1"/>
            <a:r>
              <a:rPr lang="en-US" dirty="0" smtClean="0"/>
              <a:t>What are replicable, sustainable, and proven practices that you can utilize in your organization?   </a:t>
            </a:r>
          </a:p>
          <a:p>
            <a:pPr lvl="1"/>
            <a:r>
              <a:rPr lang="en-US" dirty="0" smtClean="0"/>
              <a:t>How do we “Lean in” on what to do about it? </a:t>
            </a:r>
          </a:p>
          <a:p>
            <a:r>
              <a:rPr lang="en-US" dirty="0" smtClean="0"/>
              <a:t>A Focus on Action </a:t>
            </a:r>
          </a:p>
          <a:p>
            <a:pPr lvl="1"/>
            <a:r>
              <a:rPr lang="en-US" dirty="0" smtClean="0"/>
              <a:t>Plan: What to do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 Inclusive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90561"/>
            <a:ext cx="6172200" cy="2747818"/>
          </a:xfrm>
        </p:spPr>
        <p:txBody>
          <a:bodyPr>
            <a:normAutofit/>
          </a:bodyPr>
          <a:lstStyle/>
          <a:p>
            <a:r>
              <a:rPr lang="en-US" dirty="0" smtClean="0"/>
              <a:t>It’s not about political correctness, it’s about respect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Watch your words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Just ask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Respect differences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Resist judgment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Make eye contact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endParaRPr lang="en-US" sz="17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9718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183558"/>
            <a:ext cx="6172200" cy="2746375"/>
          </a:xfrm>
        </p:spPr>
        <p:txBody>
          <a:bodyPr>
            <a:normAutofit/>
          </a:bodyPr>
          <a:lstStyle/>
          <a:p>
            <a:r>
              <a:rPr lang="en-US" dirty="0" smtClean="0"/>
              <a:t>Deaf and Hard of Hearing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Ask questions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Speak face to face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Be proactive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Confirm understanding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Set expectations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endParaRPr lang="en-US" sz="17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 Inclusive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183558"/>
            <a:ext cx="6172200" cy="2746375"/>
          </a:xfrm>
        </p:spPr>
        <p:txBody>
          <a:bodyPr>
            <a:normAutofit/>
          </a:bodyPr>
          <a:lstStyle/>
          <a:p>
            <a:r>
              <a:rPr lang="en-US" dirty="0" smtClean="0"/>
              <a:t>Blind and Low Vision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Identify yourself and others in the room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Ask if the person would like to take your arm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Be specific in giving directions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Walk on the side away from the person’s cane or service dog – and don’t pet or distract the dog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endParaRPr lang="en-US" sz="17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 Inclusive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183558"/>
            <a:ext cx="6172200" cy="2746375"/>
          </a:xfrm>
        </p:spPr>
        <p:txBody>
          <a:bodyPr>
            <a:normAutofit/>
          </a:bodyPr>
          <a:lstStyle/>
          <a:p>
            <a:r>
              <a:rPr lang="en-US" dirty="0" smtClean="0"/>
              <a:t>Accessible PowerPoint Presentations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Include captions for videos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Describe images, objects or graphics in text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Increase visibility for people with low vision or colorblindness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Describe hyperlinks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700" dirty="0" smtClean="0"/>
              <a:t>Give each slide a unique title</a:t>
            </a:r>
          </a:p>
          <a:p>
            <a:pPr marL="0" indent="0">
              <a:buNone/>
            </a:pPr>
            <a:r>
              <a:rPr lang="en-US" sz="1700" dirty="0"/>
              <a:t>	</a:t>
            </a:r>
            <a:endParaRPr lang="en-US" sz="17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 Inclusive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5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Employee Resource Group (ERG)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31233"/>
            <a:ext cx="6172200" cy="27478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ERGs to help create allies and raise awareness</a:t>
            </a:r>
          </a:p>
          <a:p>
            <a:r>
              <a:rPr lang="en-US" dirty="0" smtClean="0"/>
              <a:t>ERGs can be an important knowledge center on disability issues, both internally and in the marketplace</a:t>
            </a:r>
          </a:p>
          <a:p>
            <a:r>
              <a:rPr lang="en-US" dirty="0" smtClean="0"/>
              <a:t>Creating an open environment promotes authenticity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3285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1306"/>
            <a:ext cx="6172200" cy="47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31233"/>
            <a:ext cx="6172200" cy="2747818"/>
          </a:xfrm>
        </p:spPr>
        <p:txBody>
          <a:bodyPr/>
          <a:lstStyle/>
          <a:p>
            <a:r>
              <a:rPr lang="en-US" dirty="0" smtClean="0"/>
              <a:t>See Attachments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955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8018"/>
            <a:ext cx="6172200" cy="47501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An Inclusive Work Environment Boosts the Bottom Line and Fuels The Spirit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pic>
        <p:nvPicPr>
          <p:cNvPr id="9" name="Content Placeholder 8" descr="infographichighr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332" y="1684702"/>
            <a:ext cx="6049106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5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741363"/>
            <a:ext cx="6172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3A9344"/>
                </a:solidFill>
                <a:latin typeface="Arial"/>
                <a:ea typeface="ＭＳ Ｐゴシック" pitchFamily="-107" charset="-128"/>
                <a:cs typeface="Arial"/>
              </a:rPr>
              <a:t>What is Stigma?</a:t>
            </a:r>
            <a:endParaRPr lang="en-US" sz="4000" b="1" dirty="0">
              <a:solidFill>
                <a:srgbClr val="3A9344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72562" y="1330322"/>
            <a:ext cx="6236773" cy="3262222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700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A set </a:t>
            </a:r>
            <a:r>
              <a:rPr lang="en-US" sz="2900" dirty="0"/>
              <a:t>of negative and often unfair beliefs that a society or group of people </a:t>
            </a:r>
            <a:r>
              <a:rPr lang="en-US" sz="2900" dirty="0" smtClean="0"/>
              <a:t>have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200" dirty="0" smtClean="0"/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Stigma </a:t>
            </a:r>
            <a:r>
              <a:rPr lang="en-US" sz="2900" dirty="0"/>
              <a:t>brings experiences and feelings of</a:t>
            </a:r>
            <a:r>
              <a:rPr lang="en-US" sz="2900" dirty="0" smtClean="0"/>
              <a:t>:</a:t>
            </a:r>
          </a:p>
          <a:p>
            <a:pPr marL="542925" lvl="1" indent="-342900">
              <a:spcBef>
                <a:spcPts val="0"/>
              </a:spcBef>
              <a:buFont typeface="Arial" panose="020B0604020202020204" pitchFamily="34" charset="0"/>
              <a:buChar char="‒"/>
              <a:defRPr/>
            </a:pPr>
            <a:r>
              <a:rPr lang="en-US" sz="2600" dirty="0" smtClean="0"/>
              <a:t>Shame</a:t>
            </a:r>
          </a:p>
          <a:p>
            <a:pPr marL="542925" lvl="1" indent="-342900">
              <a:spcBef>
                <a:spcPts val="0"/>
              </a:spcBef>
              <a:buFont typeface="Arial" panose="020B0604020202020204" pitchFamily="34" charset="0"/>
              <a:buChar char="‒"/>
              <a:defRPr/>
            </a:pPr>
            <a:r>
              <a:rPr lang="en-US" sz="2600" dirty="0" smtClean="0"/>
              <a:t>Blame</a:t>
            </a:r>
          </a:p>
          <a:p>
            <a:pPr marL="542925" lvl="1" indent="-342900">
              <a:spcBef>
                <a:spcPts val="0"/>
              </a:spcBef>
              <a:buFont typeface="Arial" panose="020B0604020202020204" pitchFamily="34" charset="0"/>
              <a:buChar char="‒"/>
              <a:defRPr/>
            </a:pPr>
            <a:r>
              <a:rPr lang="en-US" sz="2600" dirty="0" smtClean="0"/>
              <a:t>Hopelessness</a:t>
            </a:r>
          </a:p>
          <a:p>
            <a:pPr marL="542925" lvl="1" indent="-342900">
              <a:spcBef>
                <a:spcPts val="0"/>
              </a:spcBef>
              <a:buFont typeface="Arial" panose="020B0604020202020204" pitchFamily="34" charset="0"/>
              <a:buChar char="‒"/>
              <a:defRPr/>
            </a:pPr>
            <a:r>
              <a:rPr lang="en-US" sz="2600" dirty="0" smtClean="0"/>
              <a:t>Distress</a:t>
            </a:r>
          </a:p>
          <a:p>
            <a:pPr marL="542925" lvl="1" indent="-342900">
              <a:spcBef>
                <a:spcPts val="0"/>
              </a:spcBef>
              <a:buFont typeface="Arial" panose="020B0604020202020204" pitchFamily="34" charset="0"/>
              <a:buChar char="‒"/>
              <a:defRPr/>
            </a:pPr>
            <a:r>
              <a:rPr lang="en-US" sz="2600" dirty="0" smtClean="0"/>
              <a:t>Misrepresentation in the media</a:t>
            </a:r>
          </a:p>
          <a:p>
            <a:pPr marL="542925" lvl="1" indent="-342900">
              <a:spcBef>
                <a:spcPts val="0"/>
              </a:spcBef>
              <a:buFont typeface="Arial" panose="020B0604020202020204" pitchFamily="34" charset="0"/>
              <a:buChar char="‒"/>
              <a:defRPr/>
            </a:pPr>
            <a:r>
              <a:rPr lang="en-US" sz="2600" dirty="0" smtClean="0"/>
              <a:t>Reluctance to seek and/or accept necessary help</a:t>
            </a:r>
          </a:p>
          <a:p>
            <a:pPr marL="200025" lvl="1" indent="0">
              <a:spcBef>
                <a:spcPts val="0"/>
              </a:spcBef>
              <a:buNone/>
              <a:defRPr/>
            </a:pPr>
            <a:endParaRPr lang="en-US" sz="1900" dirty="0" smtClean="0"/>
          </a:p>
          <a:p>
            <a:pPr marL="200025" lvl="1" indent="0">
              <a:spcBef>
                <a:spcPts val="0"/>
              </a:spcBef>
              <a:buNone/>
              <a:defRPr/>
            </a:pPr>
            <a:endParaRPr lang="en-US" sz="1900" dirty="0"/>
          </a:p>
          <a:p>
            <a:pPr indent="0" defTabSz="114300"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 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7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3" y="782516"/>
            <a:ext cx="6051139" cy="35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57" y="793426"/>
            <a:ext cx="28225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84204" y="3220361"/>
            <a:ext cx="2554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Someone with whom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you work is probably a person with a disability or an ally and has not self-identified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478766" y="2303588"/>
            <a:ext cx="3101466" cy="206210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People who experience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certain non-apparent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conditions that are highly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stigmatized are particularly reluctant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to self-identify (e.g. depression,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 anxiety, attention deficit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disorder, dyslexia, hearing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loss, heart conditions, 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etc</a:t>
            </a:r>
            <a:r>
              <a:rPr lang="en-US" sz="1600" dirty="0">
                <a:latin typeface="Arial" pitchFamily="34" charset="0"/>
                <a:ea typeface="ＭＳ Ｐゴシック" pitchFamily="34" charset="-128"/>
                <a:cs typeface="+mn-cs"/>
              </a:rPr>
              <a:t>.)</a:t>
            </a:r>
            <a:endParaRPr lang="en-US" sz="1600" kern="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529093" y="782539"/>
            <a:ext cx="2949672" cy="173736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PwD are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distributed throughout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every type of job and </a:t>
            </a:r>
            <a:r>
              <a:rPr lang="en-US" sz="1400" dirty="0" smtClean="0">
                <a:latin typeface="Arial" pitchFamily="34" charset="0"/>
                <a:ea typeface="ＭＳ Ｐゴシック" pitchFamily="34" charset="-128"/>
                <a:cs typeface="+mn-cs"/>
              </a:rPr>
              <a:t>profession</a:t>
            </a:r>
            <a:endParaRPr lang="en-US" sz="1600" kern="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7354" y="1767254"/>
            <a:ext cx="1676446" cy="1204594"/>
          </a:xfrm>
          <a:prstGeom prst="rect">
            <a:avLst/>
          </a:prstGeom>
          <a:solidFill>
            <a:srgbClr val="A50021"/>
          </a:solidFill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PwD:  Who Are They and Why Not Self-Identifying?</a:t>
            </a:r>
          </a:p>
        </p:txBody>
      </p:sp>
    </p:spTree>
    <p:extLst>
      <p:ext uri="{BB962C8B-B14F-4D97-AF65-F5344CB8AC3E}">
        <p14:creationId xmlns:p14="http://schemas.microsoft.com/office/powerpoint/2010/main" val="67757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Muley\AppData\Local\Microsoft\Windows\Temporary Internet Files\Content.IE5\J2RUMBS6\DebDagit_Twitter_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1111" r="5833" b="15556"/>
          <a:stretch>
            <a:fillRect/>
          </a:stretch>
        </p:blipFill>
        <p:spPr bwMode="auto">
          <a:xfrm>
            <a:off x="140677" y="1393696"/>
            <a:ext cx="6594230" cy="328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98" y="4653954"/>
            <a:ext cx="1867157" cy="3584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484692" y="212783"/>
            <a:ext cx="9677400" cy="1180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>
                <a:latin typeface="Calibri" charset="0"/>
                <a:ea typeface="MS PGothic" charset="0"/>
              </a:rPr>
              <a:t/>
            </a:r>
            <a:br>
              <a:rPr lang="en-US" sz="3200" dirty="0">
                <a:latin typeface="Calibri" charset="0"/>
                <a:ea typeface="MS PGothic" charset="0"/>
              </a:rPr>
            </a:br>
            <a:r>
              <a:rPr lang="en-US" sz="3600" dirty="0">
                <a:latin typeface="Calibri" charset="0"/>
                <a:ea typeface="MS PGothic" charset="0"/>
              </a:rPr>
              <a:t>   </a:t>
            </a:r>
            <a:r>
              <a:rPr lang="en-US" sz="2700" b="1" dirty="0">
                <a:latin typeface="Calibri" charset="0"/>
                <a:ea typeface="MS PGothic" charset="0"/>
              </a:rPr>
              <a:t>“Very Important” Factors, </a:t>
            </a:r>
            <a:r>
              <a:rPr lang="en-US" sz="2700" b="1" dirty="0" smtClean="0">
                <a:latin typeface="Calibri" charset="0"/>
                <a:ea typeface="MS PGothic" charset="0"/>
              </a:rPr>
              <a:t>when Deciding </a:t>
            </a:r>
            <a:r>
              <a:rPr lang="en-US" sz="2700" b="1" u="sng" dirty="0" smtClean="0">
                <a:latin typeface="Calibri" charset="0"/>
                <a:ea typeface="MS PGothic" charset="0"/>
              </a:rPr>
              <a:t>NOT</a:t>
            </a:r>
            <a:r>
              <a:rPr lang="en-US" sz="2700" b="1" dirty="0" smtClean="0">
                <a:latin typeface="Calibri" charset="0"/>
                <a:ea typeface="MS PGothic" charset="0"/>
              </a:rPr>
              <a:t> </a:t>
            </a:r>
            <a:br>
              <a:rPr lang="en-US" sz="2700" b="1" dirty="0" smtClean="0">
                <a:latin typeface="Calibri" charset="0"/>
                <a:ea typeface="MS PGothic" charset="0"/>
              </a:rPr>
            </a:br>
            <a:r>
              <a:rPr lang="en-US" sz="2700" b="1" dirty="0" smtClean="0">
                <a:latin typeface="Calibri" charset="0"/>
                <a:ea typeface="MS PGothic" charset="0"/>
              </a:rPr>
              <a:t>to </a:t>
            </a:r>
            <a:r>
              <a:rPr lang="en-US" sz="2700" b="1" dirty="0">
                <a:latin typeface="Calibri" charset="0"/>
                <a:ea typeface="MS PGothic" charset="0"/>
              </a:rPr>
              <a:t>Disclose </a:t>
            </a:r>
            <a:r>
              <a:rPr lang="en-US" sz="2700" b="1" dirty="0" smtClean="0">
                <a:latin typeface="Calibri" charset="0"/>
                <a:ea typeface="MS PGothic" charset="0"/>
              </a:rPr>
              <a:t>a </a:t>
            </a:r>
            <a:r>
              <a:rPr lang="en-US" sz="2700" b="1" dirty="0">
                <a:latin typeface="Calibri" charset="0"/>
                <a:ea typeface="MS PGothic" charset="0"/>
              </a:rPr>
              <a:t>Disability to an Employer</a:t>
            </a:r>
            <a:br>
              <a:rPr lang="en-US" sz="2700" b="1" dirty="0">
                <a:latin typeface="Calibri" charset="0"/>
                <a:ea typeface="MS PGothic" charset="0"/>
              </a:rPr>
            </a:br>
            <a:endParaRPr lang="en-US" sz="2700" b="1" dirty="0">
              <a:latin typeface="Calibri" charset="0"/>
              <a:ea typeface="MS PGothic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6" y="1346759"/>
            <a:ext cx="3334435" cy="333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96645" y="1578338"/>
            <a:ext cx="2641600" cy="321071"/>
            <a:chOff x="2743199" y="406573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2743199" y="406573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758872" y="422246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Desire for Privacy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(27.9% Agree)</a:t>
              </a:r>
              <a:endParaRPr lang="en-US" sz="1100" b="1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96645" y="1931405"/>
            <a:ext cx="2641600" cy="321071"/>
            <a:chOff x="2743199" y="767779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2743199" y="767779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1406283"/>
                <a:satOff val="-2110"/>
                <a:lumOff val="-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758872" y="783452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No Impact on Job Ability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(44.0% Agree)</a:t>
              </a:r>
              <a:endParaRPr lang="en-US" sz="11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96645" y="2284472"/>
            <a:ext cx="2641600" cy="321071"/>
            <a:chOff x="2743199" y="1128985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2743199" y="1128985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2812566"/>
                <a:satOff val="-4220"/>
                <a:lumOff val="-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758872" y="1144658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Risk Being Viewed Differently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(53.8% Agree)</a:t>
              </a:r>
              <a:endParaRPr lang="en-US" sz="11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87592" y="2637539"/>
            <a:ext cx="2641600" cy="321071"/>
            <a:chOff x="2743199" y="1490191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2743199" y="1490191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4218849"/>
                <a:satOff val="-6330"/>
                <a:lumOff val="-10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758872" y="1505864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Risk Being Treated Differently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(57.8% Agree)</a:t>
              </a:r>
              <a:endParaRPr lang="en-US" sz="1100" b="1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78539" y="2981553"/>
            <a:ext cx="2641600" cy="321071"/>
            <a:chOff x="2743199" y="1851397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2743199" y="1851397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758872" y="1867070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Supervisor May Not Be Supportive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(60.1% Agree)</a:t>
              </a:r>
              <a:endParaRPr lang="en-US" sz="1100" b="1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78539" y="3325567"/>
            <a:ext cx="2641600" cy="321071"/>
            <a:chOff x="2743199" y="2212602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2743199" y="2212602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7031415"/>
                <a:satOff val="-10550"/>
                <a:lumOff val="-171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758872" y="2228275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Fear of Limited Opportunities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(61.1% Agree)</a:t>
              </a:r>
              <a:endParaRPr lang="en-US" sz="1100" b="1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9486" y="3669582"/>
            <a:ext cx="2641600" cy="321071"/>
            <a:chOff x="2743199" y="2573808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2743199" y="2573808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8437698"/>
                <a:satOff val="-12660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758872" y="2589481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Risk of Losing Health Care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(61.5% Agree)</a:t>
              </a:r>
              <a:endParaRPr lang="en-US" sz="1100" b="1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0433" y="4013596"/>
            <a:ext cx="2641600" cy="321071"/>
            <a:chOff x="2743199" y="2935014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Rounded Rectangle 35"/>
            <p:cNvSpPr/>
            <p:nvPr/>
          </p:nvSpPr>
          <p:spPr>
            <a:xfrm>
              <a:off x="2743199" y="2935014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9843981"/>
                <a:satOff val="-14770"/>
                <a:lumOff val="-240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2758872" y="2950687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Employer May Focus on Disability      (62.0%)</a:t>
              </a:r>
              <a:endParaRPr lang="en-US" sz="1100" b="1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51380" y="4348557"/>
            <a:ext cx="2641600" cy="321071"/>
            <a:chOff x="2743199" y="3296220"/>
            <a:chExt cx="2641600" cy="3210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Rounded Rectangle 38"/>
            <p:cNvSpPr/>
            <p:nvPr/>
          </p:nvSpPr>
          <p:spPr>
            <a:xfrm>
              <a:off x="2743199" y="3296220"/>
              <a:ext cx="2641600" cy="321071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758872" y="3311893"/>
              <a:ext cx="2610254" cy="289725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Risk of Being Fired/Not Hired              (73.0%)</a:t>
              </a:r>
              <a:endParaRPr lang="en-US" sz="1100" b="1" kern="1200" dirty="0"/>
            </a:p>
          </p:txBody>
        </p:sp>
      </p:grp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-727" y="4666913"/>
            <a:ext cx="85344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r>
              <a:rPr lang="en-US" sz="600" dirty="0" smtClean="0"/>
              <a:t> Emerging </a:t>
            </a:r>
            <a:r>
              <a:rPr lang="en-US" sz="600" dirty="0"/>
              <a:t>Employment Issues for People with Disabilities: Disability Disclosure, Leave as a </a:t>
            </a:r>
            <a:r>
              <a:rPr lang="en-US" sz="600" dirty="0" smtClean="0"/>
              <a:t>Reasonable </a:t>
            </a:r>
            <a:r>
              <a:rPr lang="en-US" sz="600" dirty="0"/>
              <a:t>Accommodation</a:t>
            </a:r>
            <a:r>
              <a:rPr lang="en-US" sz="600" dirty="0" smtClean="0"/>
              <a:t>,</a:t>
            </a:r>
          </a:p>
          <a:p>
            <a:r>
              <a:rPr lang="en-US" sz="600" dirty="0" smtClean="0"/>
              <a:t> </a:t>
            </a:r>
            <a:r>
              <a:rPr lang="en-US" sz="600" dirty="0"/>
              <a:t>Use of Job Applicant Screeners by Sarah von Schrader, Valerie Malzer, William Erickson, Susanne Bruyère</a:t>
            </a:r>
            <a:r>
              <a:rPr lang="en-US" sz="600" dirty="0" smtClean="0"/>
              <a:t>.</a:t>
            </a:r>
          </a:p>
          <a:p>
            <a:r>
              <a:rPr lang="en-US" sz="600" u="sng" dirty="0" smtClean="0">
                <a:hlinkClick r:id="rId6"/>
              </a:rPr>
              <a:t> </a:t>
            </a:r>
            <a:r>
              <a:rPr lang="en-US" sz="600" u="sng" dirty="0">
                <a:hlinkClick r:id="rId6"/>
              </a:rPr>
              <a:t>http://digitalcommons.ilr.cornell.edu/edicollect/1288</a:t>
            </a:r>
            <a:r>
              <a:rPr lang="en-US" sz="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515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74136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Introduction: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482486"/>
            <a:ext cx="6172200" cy="2746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do you think of when you hear the word “Stigma?” </a:t>
            </a:r>
          </a:p>
          <a:p>
            <a:r>
              <a:rPr lang="en-US" dirty="0" smtClean="0"/>
              <a:t>Sigma: What is it? </a:t>
            </a:r>
          </a:p>
          <a:p>
            <a:r>
              <a:rPr lang="en-US" dirty="0" smtClean="0"/>
              <a:t>Stigma: Why is it Important? </a:t>
            </a:r>
          </a:p>
          <a:p>
            <a:r>
              <a:rPr lang="en-US" dirty="0" smtClean="0"/>
              <a:t>Solutions: Do you have proven practices in your organization that have been successful in reducing or eliminating stigma?  </a:t>
            </a:r>
          </a:p>
        </p:txBody>
      </p:sp>
    </p:spTree>
    <p:extLst>
      <p:ext uri="{BB962C8B-B14F-4D97-AF65-F5344CB8AC3E}">
        <p14:creationId xmlns:p14="http://schemas.microsoft.com/office/powerpoint/2010/main" val="15809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9" y="4554939"/>
            <a:ext cx="1911356" cy="366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677" y="618275"/>
            <a:ext cx="6711558" cy="474662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4513263" algn="l"/>
              </a:tabLst>
            </a:pPr>
            <a:r>
              <a:rPr lang="en-US" sz="3200" dirty="0">
                <a:latin typeface="Calibri" charset="0"/>
                <a:ea typeface="MS PGothic" charset="0"/>
              </a:rPr>
              <a:t/>
            </a:r>
            <a:br>
              <a:rPr lang="en-US" sz="3200" dirty="0">
                <a:latin typeface="Calibri" charset="0"/>
                <a:ea typeface="MS PGothic" charset="0"/>
              </a:rPr>
            </a:br>
            <a:r>
              <a:rPr lang="en-US" sz="3200" dirty="0">
                <a:latin typeface="Calibri" charset="0"/>
                <a:ea typeface="MS PGothic" charset="0"/>
              </a:rPr>
              <a:t>  </a:t>
            </a:r>
            <a:r>
              <a:rPr lang="en-US" sz="3100" dirty="0">
                <a:latin typeface="Calibri" charset="0"/>
                <a:ea typeface="MS PGothic" charset="0"/>
              </a:rPr>
              <a:t> </a:t>
            </a:r>
            <a:r>
              <a:rPr lang="en-US" sz="3100" b="1" dirty="0">
                <a:latin typeface="Calibri" charset="0"/>
                <a:ea typeface="MS PGothic" charset="0"/>
              </a:rPr>
              <a:t>“</a:t>
            </a:r>
            <a:r>
              <a:rPr lang="en-US" sz="2700" b="1" dirty="0">
                <a:latin typeface="Calibri" charset="0"/>
                <a:ea typeface="MS PGothic" charset="0"/>
              </a:rPr>
              <a:t>Very Important” Factors, </a:t>
            </a:r>
            <a:r>
              <a:rPr lang="en-US" sz="2700" b="1" dirty="0" smtClean="0">
                <a:latin typeface="Calibri" charset="0"/>
                <a:ea typeface="MS PGothic" charset="0"/>
              </a:rPr>
              <a:t>when Deciding </a:t>
            </a:r>
            <a:r>
              <a:rPr lang="en-US" sz="2700" b="1" u="sng" dirty="0" smtClean="0">
                <a:latin typeface="Calibri" charset="0"/>
                <a:ea typeface="MS PGothic" charset="0"/>
              </a:rPr>
              <a:t>TO</a:t>
            </a:r>
            <a:r>
              <a:rPr lang="en-US" sz="2700" b="1" dirty="0" smtClean="0">
                <a:latin typeface="Calibri" charset="0"/>
                <a:ea typeface="MS PGothic" charset="0"/>
              </a:rPr>
              <a:t> </a:t>
            </a:r>
            <a:r>
              <a:rPr lang="en-US" sz="2700" b="1" dirty="0">
                <a:latin typeface="Calibri" charset="0"/>
                <a:ea typeface="MS PGothic" charset="0"/>
              </a:rPr>
              <a:t>Disclose </a:t>
            </a:r>
            <a:r>
              <a:rPr lang="en-US" sz="2700" b="1" dirty="0" smtClean="0">
                <a:latin typeface="Calibri" charset="0"/>
                <a:ea typeface="MS PGothic" charset="0"/>
              </a:rPr>
              <a:t>a </a:t>
            </a:r>
            <a:r>
              <a:rPr lang="en-US" sz="2700" b="1" dirty="0">
                <a:latin typeface="Calibri" charset="0"/>
                <a:ea typeface="MS PGothic" charset="0"/>
              </a:rPr>
              <a:t>Disability to an Employer</a:t>
            </a:r>
            <a:br>
              <a:rPr lang="en-US" sz="2700" b="1" dirty="0">
                <a:latin typeface="Calibri" charset="0"/>
                <a:ea typeface="MS PGothic" charset="0"/>
              </a:rPr>
            </a:br>
            <a:endParaRPr lang="en-US" sz="2700" b="1" dirty="0">
              <a:latin typeface="Calibri" charset="0"/>
              <a:ea typeface="MS PGothic" charset="0"/>
              <a:cs typeface="Arial" charset="0"/>
            </a:endParaRPr>
          </a:p>
        </p:txBody>
      </p:sp>
      <p:pic>
        <p:nvPicPr>
          <p:cNvPr id="9" name="Picture 2" descr="C:\Users\Muley\AppData\Local\Microsoft\Windows\Temporary Internet Files\Content.IE5\J2RUMBS6\DebDagit_Twitter_B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1111" r="5833" b="15556"/>
          <a:stretch>
            <a:fillRect/>
          </a:stretch>
        </p:blipFill>
        <p:spPr bwMode="auto">
          <a:xfrm>
            <a:off x="202224" y="1362808"/>
            <a:ext cx="6500742" cy="319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/>
          <p:cNvSpPr/>
          <p:nvPr/>
        </p:nvSpPr>
        <p:spPr>
          <a:xfrm>
            <a:off x="940778" y="1362808"/>
            <a:ext cx="3632230" cy="3135984"/>
          </a:xfrm>
          <a:prstGeom prst="triangle">
            <a:avLst/>
          </a:prstGeom>
          <a:solidFill>
            <a:srgbClr val="F79646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</p:sp>
      <p:grpSp>
        <p:nvGrpSpPr>
          <p:cNvPr id="16" name="Group 15"/>
          <p:cNvGrpSpPr/>
          <p:nvPr/>
        </p:nvGrpSpPr>
        <p:grpSpPr>
          <a:xfrm>
            <a:off x="2829144" y="1503759"/>
            <a:ext cx="2641600" cy="412749"/>
            <a:chOff x="2743199" y="406796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2743199" y="406796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763348" y="426945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Belief in New Opportunities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(40.7% Agree)</a:t>
              </a:r>
              <a:endParaRPr lang="en-US" sz="1100" b="1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20352" y="1934567"/>
            <a:ext cx="2641600" cy="412749"/>
            <a:chOff x="2743199" y="871140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2743199" y="871140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763348" y="891289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Disability in Diversity Statement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(48.9% Agree)</a:t>
              </a:r>
              <a:endParaRPr lang="en-US" sz="1100" b="1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20352" y="2365375"/>
            <a:ext cx="2641600" cy="412749"/>
            <a:chOff x="2743199" y="1335484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2743199" y="1335484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763348" y="1355633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Knowing of Other Successes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(49.9% Agree)</a:t>
              </a:r>
              <a:endParaRPr lang="en-US" sz="1100" b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11560" y="2804975"/>
            <a:ext cx="2641600" cy="412749"/>
            <a:chOff x="2743199" y="1799828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2743199" y="1799828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763348" y="1819977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Active Disability Recruiting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(50.5% Agree)</a:t>
              </a:r>
              <a:endParaRPr lang="en-US" sz="1100" b="1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02768" y="3244575"/>
            <a:ext cx="2641600" cy="412749"/>
            <a:chOff x="2743199" y="2264171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743199" y="2264171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763348" y="2284320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Disability Friendly Workplace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(56.8% Agree)</a:t>
              </a:r>
              <a:endParaRPr lang="en-US" sz="11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93976" y="3675384"/>
            <a:ext cx="2641600" cy="412749"/>
            <a:chOff x="2743199" y="2728515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2743199" y="2728515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2763348" y="2748664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Supportive Supervisor Relationship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(63.5% Agree)</a:t>
              </a:r>
              <a:endParaRPr lang="en-US" sz="1100" b="1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85184" y="4106192"/>
            <a:ext cx="2641600" cy="412749"/>
            <a:chOff x="2743199" y="3192859"/>
            <a:chExt cx="2641600" cy="412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Rounded Rectangle 34"/>
            <p:cNvSpPr/>
            <p:nvPr/>
          </p:nvSpPr>
          <p:spPr>
            <a:xfrm>
              <a:off x="2743199" y="3192859"/>
              <a:ext cx="2641600" cy="412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2763348" y="3213008"/>
              <a:ext cx="2601302" cy="372451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Need for Accommodation (68.2% Agree)</a:t>
              </a:r>
              <a:endParaRPr lang="en-US" sz="1100" b="1" kern="1200" dirty="0"/>
            </a:p>
          </p:txBody>
        </p:sp>
      </p:grp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917" y="4570984"/>
            <a:ext cx="62484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/>
          <a:p>
            <a:r>
              <a:rPr lang="en-US" sz="600" dirty="0"/>
              <a:t>Emerging Employment Issues for People with Disabilities: Disability Disclosure, Leave as a Reasonable Accommodation, </a:t>
            </a:r>
            <a:endParaRPr lang="en-US" sz="600" dirty="0" smtClean="0"/>
          </a:p>
          <a:p>
            <a:r>
              <a:rPr lang="en-US" sz="600" dirty="0" smtClean="0"/>
              <a:t>Use </a:t>
            </a:r>
            <a:r>
              <a:rPr lang="en-US" sz="600" dirty="0"/>
              <a:t>of Job Applicant Screeners by Sarah von Schrader, Valerie Malzer, William Erickson, Susanne Bruyère</a:t>
            </a:r>
            <a:r>
              <a:rPr lang="en-US" sz="600" dirty="0" smtClean="0"/>
              <a:t>.</a:t>
            </a:r>
          </a:p>
          <a:p>
            <a:r>
              <a:rPr lang="en-US" sz="600" u="sng" dirty="0" smtClean="0">
                <a:hlinkClick r:id="rId4"/>
              </a:rPr>
              <a:t> </a:t>
            </a:r>
            <a:r>
              <a:rPr lang="en-US" sz="600" u="sng" dirty="0">
                <a:hlinkClick r:id="rId4"/>
              </a:rPr>
              <a:t>http://digitalcommons.ilr.cornell.edu/edicollect/1288</a:t>
            </a:r>
            <a:r>
              <a:rPr lang="en-US" sz="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5156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31232"/>
            <a:ext cx="6172200" cy="29407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1" y="4581958"/>
            <a:ext cx="2047534" cy="3931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pic>
        <p:nvPicPr>
          <p:cNvPr id="8" name="Picture 2" descr="C:\Users\Muley\AppData\Local\Microsoft\Windows\Temporary Internet Files\Content.IE5\J2RUMBS6\DebDagit_Twitter_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1111" r="5833" b="15556"/>
          <a:stretch>
            <a:fillRect/>
          </a:stretch>
        </p:blipFill>
        <p:spPr bwMode="auto">
          <a:xfrm>
            <a:off x="91899" y="1190823"/>
            <a:ext cx="6655226" cy="33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2900" y="571235"/>
            <a:ext cx="6172200" cy="4746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atin typeface="Calibri" panose="020F0502020204030204" pitchFamily="34" charset="0"/>
                <a:ea typeface="ＭＳ Ｐゴシック" pitchFamily="34" charset="-128"/>
                <a:cs typeface="ＭＳ Ｐゴシック" charset="0"/>
              </a:rPr>
              <a:t>Two Models of </a:t>
            </a:r>
            <a:br>
              <a:rPr lang="en-US" sz="2400" b="1" dirty="0" smtClean="0">
                <a:latin typeface="Calibri" panose="020F0502020204030204" pitchFamily="34" charset="0"/>
                <a:ea typeface="ＭＳ Ｐゴシック" pitchFamily="34" charset="-128"/>
                <a:cs typeface="ＭＳ Ｐゴシック" charset="0"/>
              </a:rPr>
            </a:br>
            <a:r>
              <a:rPr lang="en-US" sz="2400" b="1" dirty="0" smtClean="0">
                <a:latin typeface="Calibri" panose="020F0502020204030204" pitchFamily="34" charset="0"/>
                <a:ea typeface="ＭＳ Ｐゴシック" pitchFamily="34" charset="-128"/>
                <a:cs typeface="ＭＳ Ｐゴシック" charset="0"/>
              </a:rPr>
              <a:t>Disability: A  Contrast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33418"/>
              </p:ext>
            </p:extLst>
          </p:nvPr>
        </p:nvGraphicFramePr>
        <p:xfrm>
          <a:off x="321628" y="1352246"/>
          <a:ext cx="3208378" cy="3070898"/>
        </p:xfrm>
        <a:graphic>
          <a:graphicData uri="http://schemas.openxmlformats.org/drawingml/2006/table">
            <a:tbl>
              <a:tblPr/>
              <a:tblGrid>
                <a:gridCol w="3208378"/>
              </a:tblGrid>
              <a:tr h="2851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Medical Model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39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Disability is a deficiency or abnormality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Being disabled is negative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544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Disability is in the person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59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The solution for disability-related  problems is cure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845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The expert is the professional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93874"/>
              </p:ext>
            </p:extLst>
          </p:nvPr>
        </p:nvGraphicFramePr>
        <p:xfrm>
          <a:off x="3553475" y="1352246"/>
          <a:ext cx="2980778" cy="3065809"/>
        </p:xfrm>
        <a:graphic>
          <a:graphicData uri="http://schemas.openxmlformats.org/drawingml/2006/table">
            <a:tbl>
              <a:tblPr/>
              <a:tblGrid>
                <a:gridCol w="2980778"/>
              </a:tblGrid>
              <a:tr h="308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Social Model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2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Disability is a difference from average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425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Being disabled, in itself, is neutral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463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Disability is in the relationship between the person and society/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environment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485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The solution is removing the barriers [-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changing the relationship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] between the person and society/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environment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850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The expert can be: the person, an advocate, anyone who changes the social relationship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97" marB="45697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423369" y="4669409"/>
            <a:ext cx="33512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85800" lvl="1" indent="-2286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100" dirty="0">
                <a:latin typeface="Calibri" pitchFamily="34" charset="0"/>
                <a:ea typeface="+mn-ea"/>
                <a:cs typeface="Times New Roman" pitchFamily="18" charset="0"/>
              </a:rPr>
              <a:t>Source:  Dr. Carol Gill, PhD, University of Illinois</a:t>
            </a:r>
            <a:endParaRPr lang="en-US" sz="1400" dirty="0"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6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603134"/>
            <a:ext cx="6172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3A9344"/>
                </a:solidFill>
                <a:latin typeface="Arial"/>
                <a:ea typeface="ＭＳ Ｐゴシック" pitchFamily="-107" charset="-128"/>
                <a:cs typeface="Arial"/>
              </a:rPr>
              <a:t>What Allies Do:  As A Friend</a:t>
            </a:r>
            <a:endParaRPr lang="en-US" sz="3200" b="1" dirty="0">
              <a:solidFill>
                <a:srgbClr val="3A9344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42900" y="886403"/>
            <a:ext cx="6172200" cy="3484058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3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 marL="342900" indent="-342900">
              <a:buFontTx/>
              <a:buChar char="-"/>
            </a:pPr>
            <a:r>
              <a:rPr lang="en-US" sz="6000" dirty="0" smtClean="0"/>
              <a:t>Encourage people who identify as having a disability </a:t>
            </a:r>
            <a:r>
              <a:rPr lang="en-US" sz="6000" dirty="0"/>
              <a:t>to have a talk with their manager, Employee Relations Manager, and/or Human Resources Business Partner about </a:t>
            </a:r>
            <a:r>
              <a:rPr lang="en-US" sz="6000" dirty="0" smtClean="0"/>
              <a:t>accommodation resources</a:t>
            </a:r>
          </a:p>
          <a:p>
            <a:pPr marL="342900" indent="-342900">
              <a:buFontTx/>
              <a:buChar char="-"/>
            </a:pPr>
            <a:r>
              <a:rPr lang="en-US" sz="6000" dirty="0" smtClean="0"/>
              <a:t>Be </a:t>
            </a:r>
            <a:r>
              <a:rPr lang="en-US" sz="6000" dirty="0"/>
              <a:t>an empathetic listener and maintain any requested confidences </a:t>
            </a:r>
            <a:endParaRPr lang="en-US" sz="6000" dirty="0" smtClean="0"/>
          </a:p>
          <a:p>
            <a:pPr marL="342900" indent="-342900">
              <a:buFontTx/>
              <a:buChar char="-"/>
            </a:pPr>
            <a:r>
              <a:rPr lang="en-US" sz="6000" dirty="0" smtClean="0"/>
              <a:t>Be </a:t>
            </a:r>
            <a:r>
              <a:rPr lang="en-US" sz="6000" dirty="0"/>
              <a:t>aware of and able to readily direct people to </a:t>
            </a:r>
            <a:r>
              <a:rPr lang="en-US" sz="6000" dirty="0" smtClean="0"/>
              <a:t>your company’s </a:t>
            </a:r>
            <a:r>
              <a:rPr lang="en-US" sz="6000" dirty="0"/>
              <a:t>Reasonable Accommodations process </a:t>
            </a:r>
            <a:endParaRPr lang="en-US" sz="6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03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645666"/>
            <a:ext cx="6172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rgbClr val="3A9344"/>
                </a:solidFill>
                <a:latin typeface="Arial"/>
                <a:ea typeface="ＭＳ Ｐゴシック" pitchFamily="-107" charset="-128"/>
                <a:cs typeface="Arial"/>
              </a:rPr>
              <a:t>What Allies Do:  As A Colleague</a:t>
            </a:r>
            <a:endParaRPr lang="en-US" sz="3000" b="1" dirty="0">
              <a:solidFill>
                <a:srgbClr val="3A9344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37135" y="1031765"/>
            <a:ext cx="6172200" cy="3836990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32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 marL="285750" lvl="0" indent="-285750">
              <a:buFontTx/>
              <a:buChar char="-"/>
            </a:pPr>
            <a:r>
              <a:rPr lang="en-US" sz="6200" dirty="0" smtClean="0"/>
              <a:t>Offer </a:t>
            </a:r>
            <a:r>
              <a:rPr lang="en-US" sz="6200" dirty="0"/>
              <a:t>assistance/support when a person with a disability is struggling to reach or carry something, open a door, or otherwise fully participate safely and comfortably in the work </a:t>
            </a:r>
            <a:r>
              <a:rPr lang="en-US" sz="6200" dirty="0" smtClean="0"/>
              <a:t>environment</a:t>
            </a:r>
          </a:p>
          <a:p>
            <a:pPr marL="285750" lvl="0" indent="-285750">
              <a:buFontTx/>
              <a:buChar char="-"/>
            </a:pPr>
            <a:r>
              <a:rPr lang="en-US" sz="6200" dirty="0" smtClean="0"/>
              <a:t>If </a:t>
            </a:r>
            <a:r>
              <a:rPr lang="en-US" sz="6200" dirty="0"/>
              <a:t>offer of assistance is declined, accept this as a positive </a:t>
            </a:r>
            <a:r>
              <a:rPr lang="en-US" sz="6200" dirty="0" smtClean="0"/>
              <a:t>exchange</a:t>
            </a:r>
          </a:p>
          <a:p>
            <a:pPr marL="285750" lvl="0" indent="-285750">
              <a:buFontTx/>
              <a:buChar char="-"/>
            </a:pPr>
            <a:r>
              <a:rPr lang="en-US" sz="6200" dirty="0" smtClean="0"/>
              <a:t>Interrupt </a:t>
            </a:r>
            <a:r>
              <a:rPr lang="en-US" sz="6200" dirty="0"/>
              <a:t>bias in the form of negative or prejudicial comments or </a:t>
            </a:r>
            <a:r>
              <a:rPr lang="en-US" sz="6200" dirty="0" smtClean="0"/>
              <a:t>jokes</a:t>
            </a:r>
          </a:p>
          <a:p>
            <a:pPr marL="285750" lvl="0" indent="-285750">
              <a:buFontTx/>
              <a:buChar char="-"/>
            </a:pPr>
            <a:r>
              <a:rPr lang="en-US" sz="6200" dirty="0" smtClean="0"/>
              <a:t>Promote </a:t>
            </a:r>
            <a:r>
              <a:rPr lang="en-US" sz="6200" dirty="0"/>
              <a:t>an inclusive work environment that improves </a:t>
            </a:r>
            <a:r>
              <a:rPr lang="en-US" sz="6200" dirty="0" smtClean="0"/>
              <a:t>engagement</a:t>
            </a:r>
          </a:p>
          <a:p>
            <a:pPr marL="285750" lvl="0" indent="-285750">
              <a:buFontTx/>
              <a:buChar char="-"/>
            </a:pPr>
            <a:r>
              <a:rPr lang="en-US" sz="6200" dirty="0" smtClean="0"/>
              <a:t>Identify </a:t>
            </a:r>
            <a:r>
              <a:rPr lang="en-US" sz="6200" dirty="0"/>
              <a:t>and help remove barriers to full </a:t>
            </a:r>
            <a:r>
              <a:rPr lang="en-US" sz="6200" dirty="0" smtClean="0"/>
              <a:t>inclusion</a:t>
            </a:r>
          </a:p>
          <a:p>
            <a:pPr marL="285750" lvl="0" indent="-285750">
              <a:buFontTx/>
              <a:buChar char="-"/>
            </a:pPr>
            <a:r>
              <a:rPr lang="en-US" sz="6200" dirty="0" smtClean="0"/>
              <a:t>When </a:t>
            </a:r>
            <a:r>
              <a:rPr lang="en-US" sz="6200" dirty="0"/>
              <a:t>microphone is available, encourage usage for people who are hearing </a:t>
            </a:r>
            <a:r>
              <a:rPr lang="en-US" sz="6200" dirty="0" smtClean="0"/>
              <a:t>impaired</a:t>
            </a:r>
            <a:endParaRPr lang="en-US" sz="6200" dirty="0"/>
          </a:p>
          <a:p>
            <a:pPr marL="342900" indent="-342900">
              <a:buFontTx/>
              <a:buChar char="-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6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645666"/>
            <a:ext cx="6172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000" b="1" dirty="0" smtClean="0">
                <a:solidFill>
                  <a:srgbClr val="3A9344"/>
                </a:solidFill>
                <a:latin typeface="Arial"/>
                <a:ea typeface="ＭＳ Ｐゴシック" pitchFamily="-107" charset="-128"/>
                <a:cs typeface="Arial"/>
              </a:rPr>
              <a:t>What Allies Do:  As A Colleague</a:t>
            </a:r>
            <a:endParaRPr lang="en-US" sz="3000" b="1" dirty="0">
              <a:solidFill>
                <a:srgbClr val="3A9344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02019" y="680476"/>
            <a:ext cx="6545106" cy="4216639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850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 marL="285750" lvl="0" indent="-285750">
              <a:buFontTx/>
              <a:buChar char="-"/>
            </a:pPr>
            <a:r>
              <a:rPr lang="en-US" sz="2600" dirty="0" smtClean="0"/>
              <a:t>Remind </a:t>
            </a:r>
            <a:r>
              <a:rPr lang="en-US" sz="2600" dirty="0"/>
              <a:t>co-workers that 75% of disabilities are non-apparent and it is likely that people </a:t>
            </a:r>
            <a:r>
              <a:rPr lang="en-US" sz="2600" dirty="0" smtClean="0"/>
              <a:t>with disabilities are </a:t>
            </a:r>
            <a:r>
              <a:rPr lang="en-US" sz="2600" dirty="0"/>
              <a:t>on most of our </a:t>
            </a:r>
            <a:r>
              <a:rPr lang="en-US" sz="2600" dirty="0" smtClean="0"/>
              <a:t>teams</a:t>
            </a:r>
          </a:p>
          <a:p>
            <a:pPr marL="285750" lvl="0" indent="-285750">
              <a:buFontTx/>
              <a:buChar char="-"/>
            </a:pPr>
            <a:r>
              <a:rPr lang="en-US" sz="2600" dirty="0" smtClean="0"/>
              <a:t>Enhance </a:t>
            </a:r>
            <a:r>
              <a:rPr lang="en-US" sz="2600" dirty="0"/>
              <a:t>the company’s compliance profile and external reputation by completing the self-identification process whether you have a disability or </a:t>
            </a:r>
            <a:r>
              <a:rPr lang="en-US" sz="2600" dirty="0" smtClean="0"/>
              <a:t>not</a:t>
            </a:r>
          </a:p>
          <a:p>
            <a:pPr marL="285750" lvl="0" indent="-285750">
              <a:buFontTx/>
              <a:buChar char="-"/>
            </a:pPr>
            <a:r>
              <a:rPr lang="en-US" sz="2600" dirty="0" smtClean="0"/>
              <a:t>Become </a:t>
            </a:r>
            <a:r>
              <a:rPr lang="en-US" sz="2600" dirty="0"/>
              <a:t>informed and </a:t>
            </a:r>
            <a:r>
              <a:rPr lang="en-US" sz="2600" dirty="0" smtClean="0"/>
              <a:t>do </a:t>
            </a:r>
            <a:r>
              <a:rPr lang="en-US" sz="2600" dirty="0"/>
              <a:t>your best to regularly utilize disability etiquette and respectful language </a:t>
            </a:r>
            <a:r>
              <a:rPr lang="en-US" sz="2600" dirty="0" smtClean="0"/>
              <a:t>choices (link to </a:t>
            </a:r>
            <a:r>
              <a:rPr lang="en-US" sz="2600" u="sng" dirty="0" smtClean="0"/>
              <a:t>http://www.united spinal.org/pdf/DisabilityEtiquette.pdf</a:t>
            </a:r>
            <a:r>
              <a:rPr lang="en-US" sz="2600" dirty="0" smtClean="0"/>
              <a:t>)</a:t>
            </a:r>
          </a:p>
          <a:p>
            <a:pPr marL="285750" lvl="0" indent="-285750">
              <a:buFontTx/>
              <a:buChar char="-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CH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1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613767"/>
            <a:ext cx="6172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rgbClr val="3A9344"/>
                </a:solidFill>
                <a:latin typeface="Arial"/>
                <a:ea typeface="ＭＳ Ｐゴシック" pitchFamily="-107" charset="-128"/>
                <a:cs typeface="Arial"/>
              </a:rPr>
              <a:t>What Allies Do:  As A Manager</a:t>
            </a:r>
            <a:endParaRPr lang="en-US" sz="3000" b="1" dirty="0">
              <a:solidFill>
                <a:srgbClr val="3A9344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42899" y="812567"/>
            <a:ext cx="6404225" cy="3988851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475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 marL="285750" lvl="0" indent="-285750">
              <a:buFontTx/>
              <a:buChar char="-"/>
            </a:pPr>
            <a:r>
              <a:rPr lang="en-US" sz="4200" dirty="0" smtClean="0"/>
              <a:t>Include </a:t>
            </a:r>
            <a:r>
              <a:rPr lang="en-US" sz="4200" dirty="0"/>
              <a:t>workplace accommodations information during regular 1-on-1 and group </a:t>
            </a:r>
            <a:r>
              <a:rPr lang="en-US" sz="4200" dirty="0" smtClean="0"/>
              <a:t>meetings</a:t>
            </a:r>
          </a:p>
          <a:p>
            <a:pPr marL="285750" lvl="0" indent="-285750">
              <a:buFontTx/>
              <a:buChar char="-"/>
            </a:pPr>
            <a:r>
              <a:rPr lang="en-US" sz="4200" dirty="0" smtClean="0"/>
              <a:t>Recognize </a:t>
            </a:r>
            <a:r>
              <a:rPr lang="en-US" sz="4200" dirty="0"/>
              <a:t>the value of talent </a:t>
            </a:r>
            <a:r>
              <a:rPr lang="en-US" sz="4200" dirty="0" smtClean="0"/>
              <a:t>with disabilities </a:t>
            </a:r>
            <a:r>
              <a:rPr lang="en-US" sz="4200" dirty="0"/>
              <a:t>and intentionally </a:t>
            </a:r>
            <a:r>
              <a:rPr lang="en-US" sz="4200" dirty="0" smtClean="0"/>
              <a:t>include </a:t>
            </a:r>
            <a:r>
              <a:rPr lang="en-US" sz="4200" dirty="0"/>
              <a:t>this population in recruiting, retention and development </a:t>
            </a:r>
            <a:r>
              <a:rPr lang="en-US" sz="4200" dirty="0" smtClean="0"/>
              <a:t>efforts</a:t>
            </a:r>
          </a:p>
          <a:p>
            <a:pPr marL="285750" lvl="0" indent="-285750">
              <a:buFontTx/>
              <a:buChar char="-"/>
            </a:pPr>
            <a:r>
              <a:rPr lang="en-US" sz="4200" dirty="0" smtClean="0"/>
              <a:t>Recognize </a:t>
            </a:r>
            <a:r>
              <a:rPr lang="en-US" sz="4200" dirty="0"/>
              <a:t>the emerging market of people with disabilities as valuable to </a:t>
            </a:r>
            <a:r>
              <a:rPr lang="en-US" sz="4200" dirty="0" smtClean="0"/>
              <a:t>the business</a:t>
            </a:r>
          </a:p>
          <a:p>
            <a:pPr marL="285750" lvl="0" indent="-285750">
              <a:buFontTx/>
              <a:buChar char="-"/>
            </a:pPr>
            <a:r>
              <a:rPr lang="en-US" sz="4200" dirty="0" smtClean="0"/>
              <a:t>Ensure </a:t>
            </a:r>
            <a:r>
              <a:rPr lang="en-US" sz="4200" dirty="0"/>
              <a:t>that </a:t>
            </a:r>
            <a:r>
              <a:rPr lang="en-US" sz="4200" dirty="0" smtClean="0"/>
              <a:t>all </a:t>
            </a:r>
            <a:r>
              <a:rPr lang="en-US" sz="4200" dirty="0"/>
              <a:t>meeting invitations include an opportunity to request an accommodation if </a:t>
            </a:r>
            <a:r>
              <a:rPr lang="en-US" sz="4200" dirty="0" smtClean="0"/>
              <a:t>needed </a:t>
            </a:r>
            <a:r>
              <a:rPr lang="en-US" sz="4200" dirty="0"/>
              <a:t> </a:t>
            </a:r>
            <a:endParaRPr lang="en-US" sz="4200" dirty="0" smtClean="0"/>
          </a:p>
          <a:p>
            <a:pPr marL="285750" lvl="0" indent="-285750">
              <a:buFontTx/>
              <a:buChar char="-"/>
            </a:pPr>
            <a:r>
              <a:rPr lang="en-US" sz="4200" dirty="0" smtClean="0"/>
              <a:t>Offer accommodations examples </a:t>
            </a:r>
            <a:r>
              <a:rPr lang="en-US" sz="4200" dirty="0"/>
              <a:t>such as wheelchair access, sign language interpreter, dietary </a:t>
            </a:r>
            <a:r>
              <a:rPr lang="en-US" sz="4200" dirty="0" smtClean="0"/>
              <a:t>requirements, flexible work arrangements, quiet work area</a:t>
            </a:r>
          </a:p>
          <a:p>
            <a:pPr marL="285750" lvl="0" indent="-285750">
              <a:buFontTx/>
              <a:buChar char="-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741363"/>
            <a:ext cx="6172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200" b="1" dirty="0" smtClean="0">
                <a:solidFill>
                  <a:srgbClr val="3A9344"/>
                </a:solidFill>
                <a:latin typeface="Arial"/>
                <a:ea typeface="ＭＳ Ｐゴシック" pitchFamily="-107" charset="-128"/>
                <a:cs typeface="Arial"/>
              </a:rPr>
              <a:t>Fostering Allies:  Company Best Practices</a:t>
            </a:r>
            <a:endParaRPr lang="en-US" sz="3200" b="1" dirty="0">
              <a:solidFill>
                <a:srgbClr val="3A9344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337135" y="1142832"/>
            <a:ext cx="6172200" cy="3502025"/>
          </a:xfrm>
          <a:prstGeom prst="rect">
            <a:avLst/>
          </a:prstGeom>
          <a:noFill/>
          <a:ln>
            <a:noFill/>
          </a:ln>
          <a:effectLst/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rmAutofit fontScale="70000" lnSpcReduction="2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MS PGothic" pitchFamily="34" charset="-128"/>
                <a:cs typeface="MS PGothic" pitchFamily="34" charset="-128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+mn-cs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Highmark:  Sharing your Ally Story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Sodexo:  Webex with employees and customers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Merck:  Engaging all ERG’s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Boston Scientific:  Executive Sponsor Stories with training</a:t>
            </a:r>
            <a:endParaRPr lang="en-US" sz="2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TD Bank:  ”Road Shows”</a:t>
            </a:r>
          </a:p>
          <a:p>
            <a:pPr marL="457200" indent="-457200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+mn-cs"/>
              </a:rPr>
              <a:t>Prudential:  Employees and Managers sharing their ally stories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6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Effectively Reducing Stigma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32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E&amp;Y References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7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65344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Stigma?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352" y="116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Definitions: </a:t>
            </a:r>
          </a:p>
          <a:p>
            <a:r>
              <a:rPr lang="en-US" sz="1800" dirty="0" smtClean="0"/>
              <a:t>A mark of disgrace associated with a particular circumstance</a:t>
            </a:r>
          </a:p>
          <a:p>
            <a:pPr marL="228600" indent="-228600">
              <a:buNone/>
            </a:pPr>
            <a:r>
              <a:rPr lang="en-US" sz="1800" dirty="0"/>
              <a:t>	</a:t>
            </a:r>
            <a:r>
              <a:rPr lang="en-US" sz="1800" dirty="0" smtClean="0"/>
              <a:t>quality, or person: “the stigma of mental disorder.”</a:t>
            </a:r>
          </a:p>
          <a:p>
            <a:r>
              <a:rPr lang="en-US" sz="1800" dirty="0" smtClean="0"/>
              <a:t>A set of negative and often unfair beliefs that a society or group </a:t>
            </a:r>
          </a:p>
          <a:p>
            <a:pPr marL="0" indent="0" defTabSz="228600">
              <a:buNone/>
            </a:pPr>
            <a:r>
              <a:rPr lang="en-US" sz="1800" dirty="0" smtClean="0"/>
              <a:t>	of people have about something</a:t>
            </a:r>
          </a:p>
          <a:p>
            <a:r>
              <a:rPr lang="en-US" sz="1800" dirty="0" smtClean="0"/>
              <a:t>Social stigma is the extreme disapproval of (or discontent with) 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1800" dirty="0" smtClean="0"/>
              <a:t>	a person or group on socially characteristic grounds that are 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1800" dirty="0" smtClean="0"/>
              <a:t>	perceived, and serve to distinguish them, from other members 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1800" dirty="0" smtClean="0"/>
              <a:t>	of a society. Stigma may then be affixed to such a person, by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1800" dirty="0" smtClean="0"/>
              <a:t>	the greater society, who differs from their cultural norms.</a:t>
            </a:r>
          </a:p>
          <a:p>
            <a:pPr>
              <a:tabLst>
                <a:tab pos="228600" algn="l"/>
              </a:tabLst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0352" y="4700083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References:  Bing, Merriam Webster “simple definition;” Wikipedia, “social stigma”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937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74136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Negative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3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74136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Difference between Bias and Stigma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97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Beyond Bias – Medical Model vs. Social Model</a:t>
            </a:r>
          </a:p>
          <a:p>
            <a:r>
              <a:rPr lang="en-US" dirty="0" smtClean="0"/>
              <a:t>Types of Stigma – Social, Professional </a:t>
            </a:r>
          </a:p>
          <a:p>
            <a:r>
              <a:rPr lang="en-US" dirty="0" smtClean="0"/>
              <a:t>Stigma Continuum – Deb Dagit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6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2900" y="74136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Is it Important to Address?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352" y="1327648"/>
            <a:ext cx="6330448" cy="3050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disadvantages of and isolation resulting from stigma are real and can be more debilitating when left unaddressed </a:t>
            </a:r>
          </a:p>
          <a:p>
            <a:r>
              <a:rPr lang="en-US" sz="2000" dirty="0" smtClean="0"/>
              <a:t>Stigma effects health as well as productivity</a:t>
            </a:r>
          </a:p>
          <a:p>
            <a:r>
              <a:rPr lang="en-US" sz="2000" dirty="0" smtClean="0"/>
              <a:t>Sigma can stop people from seeking help and support – this is especially difficult in performance</a:t>
            </a:r>
          </a:p>
          <a:p>
            <a:r>
              <a:rPr lang="en-US" sz="2000" dirty="0" smtClean="0"/>
              <a:t>Stigma also sets a tone and culture for the work </a:t>
            </a:r>
          </a:p>
          <a:p>
            <a:pPr marL="0" indent="0" defTabSz="228600">
              <a:buNone/>
            </a:pPr>
            <a:r>
              <a:rPr lang="en-US" sz="2000" dirty="0" smtClean="0"/>
              <a:t>	environment that is at odds with popular culture </a:t>
            </a:r>
          </a:p>
          <a:p>
            <a:r>
              <a:rPr lang="en-US" sz="2000" dirty="0" smtClean="0"/>
              <a:t>A Culture that includes stigma can be an environment at  increased risk for harassment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7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2900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2900" y="706195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We Address Stigma? 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3104" y="1230936"/>
            <a:ext cx="6544396" cy="3147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Awareness of Bias and Inclusion strategies </a:t>
            </a:r>
          </a:p>
          <a:p>
            <a:pPr marL="0" indent="0" defTabSz="228600">
              <a:buNone/>
            </a:pPr>
            <a:r>
              <a:rPr lang="en-US" sz="2000" dirty="0"/>
              <a:t>	</a:t>
            </a:r>
            <a:r>
              <a:rPr lang="en-US" sz="2000" dirty="0" smtClean="0"/>
              <a:t>and practices are key</a:t>
            </a:r>
          </a:p>
          <a:p>
            <a:r>
              <a:rPr lang="en-US" sz="2000" dirty="0" smtClean="0"/>
              <a:t>Educational Arc: Awareness, Engagement, and 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Commitment</a:t>
            </a:r>
          </a:p>
          <a:p>
            <a:r>
              <a:rPr lang="en-US" sz="2000" dirty="0" smtClean="0"/>
              <a:t>Human Resources First in Education and Engagement </a:t>
            </a:r>
          </a:p>
          <a:p>
            <a:r>
              <a:rPr lang="en-US" sz="2000" dirty="0" smtClean="0"/>
              <a:t>Cultural competency through relationships and </a:t>
            </a:r>
          </a:p>
          <a:p>
            <a:pPr marL="0" indent="0">
              <a:buNone/>
              <a:tabLst>
                <a:tab pos="29051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interactions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000" dirty="0" smtClean="0"/>
              <a:t>Working Together sessions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000" dirty="0" smtClean="0"/>
              <a:t>Employee or Business Resource Groups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000" dirty="0" smtClean="0"/>
              <a:t>On site visits by and interaction with </a:t>
            </a:r>
            <a:r>
              <a:rPr lang="en-US" sz="2000" dirty="0"/>
              <a:t>S</a:t>
            </a:r>
            <a:r>
              <a:rPr lang="en-US" sz="2000" dirty="0" smtClean="0"/>
              <a:t>tudents with Disabilities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2000" dirty="0" smtClean="0"/>
              <a:t>V.O.I.C.E. Collaborate engagement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−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7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32" y="4478247"/>
            <a:ext cx="2310793" cy="443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5765" y="0"/>
            <a:ext cx="6863764" cy="224025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Disability Inclusion: </a:t>
            </a:r>
            <a:r>
              <a:rPr lang="en-US" sz="135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Future Redefined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764" y="5021116"/>
            <a:ext cx="6863764" cy="1135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-5765" y="228462"/>
            <a:ext cx="6858000" cy="24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n w="3175">
                  <a:solidFill>
                    <a:schemeClr val="tx1"/>
                  </a:solidFill>
                </a:ln>
              </a:rPr>
              <a:t>USBLN National Conference and Biz2Biz Expo</a:t>
            </a:r>
            <a:endParaRPr lang="en-US" sz="135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7732" y="1631950"/>
            <a:ext cx="6172200" cy="274637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effectLst/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784350"/>
            <a:ext cx="6172200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 smtClean="0">
                <a:solidFill>
                  <a:srgbClr val="1F497D"/>
                </a:solidFill>
                <a:ea typeface="Calibri"/>
              </a:rPr>
              <a:t> </a:t>
            </a:r>
            <a:endParaRPr lang="en-US" sz="3600" dirty="0" smtClean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2900" y="741363"/>
            <a:ext cx="6172200" cy="4746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We Take This Back?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928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Final Action Plan</a:t>
            </a:r>
          </a:p>
          <a:p>
            <a:endParaRPr lang="en-US" dirty="0" smtClean="0"/>
          </a:p>
          <a:p>
            <a:r>
              <a:rPr lang="en-US" dirty="0" smtClean="0"/>
              <a:t>Where do we start with stigma?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5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31E6A"/>
      </a:dk1>
      <a:lt1>
        <a:srgbClr val="FFFFFF"/>
      </a:lt1>
      <a:dk2>
        <a:srgbClr val="378127"/>
      </a:dk2>
      <a:lt2>
        <a:srgbClr val="FFFFFF"/>
      </a:lt2>
      <a:accent1>
        <a:srgbClr val="293176"/>
      </a:accent1>
      <a:accent2>
        <a:srgbClr val="4A903A"/>
      </a:accent2>
      <a:accent3>
        <a:srgbClr val="919191"/>
      </a:accent3>
      <a:accent4>
        <a:srgbClr val="E0E0E0"/>
      </a:accent4>
      <a:accent5>
        <a:srgbClr val="86B77B"/>
      </a:accent5>
      <a:accent6>
        <a:srgbClr val="000000"/>
      </a:accent6>
      <a:hlink>
        <a:srgbClr val="378226"/>
      </a:hlink>
      <a:folHlink>
        <a:srgbClr val="131E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USBLN-template.thmx</Template>
  <TotalTime>7723</TotalTime>
  <Words>2169</Words>
  <Application>Microsoft Macintosh PowerPoint</Application>
  <PresentationFormat>Custom</PresentationFormat>
  <Paragraphs>411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Georgia</vt:lpstr>
      <vt:lpstr>MS PGothic</vt:lpstr>
      <vt:lpstr>ＭＳ Ｐゴシック</vt:lpstr>
      <vt:lpstr>Tahoma</vt:lpstr>
      <vt:lpstr>Times New Roman</vt:lpstr>
      <vt:lpstr>Wingdings</vt:lpstr>
      <vt:lpstr>Arial</vt:lpstr>
      <vt:lpstr>Office Theme</vt:lpstr>
      <vt:lpstr>USBLN Breakout Session:  Effective Communications to Reduce Disability  Stigma within your Organization</vt:lpstr>
      <vt:lpstr>Agenda: </vt:lpstr>
      <vt:lpstr>Introduction: </vt:lpstr>
      <vt:lpstr>What is Stigma? </vt:lpstr>
      <vt:lpstr>Negative Responses</vt:lpstr>
      <vt:lpstr>Difference between Bias and Stigma</vt:lpstr>
      <vt:lpstr>Why Is it Important to Address?</vt:lpstr>
      <vt:lpstr>How Do We Address Stigma? </vt:lpstr>
      <vt:lpstr>How Do We Take This Back?</vt:lpstr>
      <vt:lpstr>September 2016  </vt:lpstr>
      <vt:lpstr>AT&amp;T: Built on a Foundation of Inclusion</vt:lpstr>
      <vt:lpstr>PowerPoint Presentation</vt:lpstr>
      <vt:lpstr>PowerPoint Presentation</vt:lpstr>
      <vt:lpstr>PowerPoint Presentation</vt:lpstr>
      <vt:lpstr>Benefits: Stamp Out the Stigma (Mental Health)</vt:lpstr>
      <vt:lpstr>September 2016  </vt:lpstr>
      <vt:lpstr>Including People of “Diverse Abilities” is part of the DNA of EY</vt:lpstr>
      <vt:lpstr>PowerPoint Presentation</vt:lpstr>
      <vt:lpstr>Create a Productive and Comfortable Work Environment</vt:lpstr>
      <vt:lpstr>Be Inclusive</vt:lpstr>
      <vt:lpstr>Be Inclusive</vt:lpstr>
      <vt:lpstr>Be Inclusive</vt:lpstr>
      <vt:lpstr>Be Inclusive</vt:lpstr>
      <vt:lpstr>Employee Resource Group (ERG)</vt:lpstr>
      <vt:lpstr>Additional Resources</vt:lpstr>
      <vt:lpstr>An Inclusive Work Environment Boosts the Bottom Line and Fuels The Spirit</vt:lpstr>
      <vt:lpstr>What is Stigma?</vt:lpstr>
      <vt:lpstr>PowerPoint Presentation</vt:lpstr>
      <vt:lpstr>    “Very Important” Factors, when Deciding NOT  to Disclose a Disability to an Employer </vt:lpstr>
      <vt:lpstr>    “Very Important” Factors, when Deciding TO Disclose a Disability to an Employer </vt:lpstr>
      <vt:lpstr>Two Models of  Disability: A  Contrast</vt:lpstr>
      <vt:lpstr>What Allies Do:  As A Friend</vt:lpstr>
      <vt:lpstr>What Allies Do:  As A Colleague</vt:lpstr>
      <vt:lpstr>What Allies Do:  As A Colleague</vt:lpstr>
      <vt:lpstr>What Allies Do:  As A Manager</vt:lpstr>
      <vt:lpstr>Fostering Allies:  Company Best Practices</vt:lpstr>
      <vt:lpstr>Effectively Reducing Stigma</vt:lpstr>
      <vt:lpstr>E&amp;Y References &amp; Resources</vt:lpstr>
    </vt:vector>
  </TitlesOfParts>
  <Company>Byers Creative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Graves</dc:creator>
  <cp:lastModifiedBy>Deborah Dagit</cp:lastModifiedBy>
  <cp:revision>60</cp:revision>
  <cp:lastPrinted>2016-08-10T17:13:51Z</cp:lastPrinted>
  <dcterms:created xsi:type="dcterms:W3CDTF">2015-09-22T19:49:17Z</dcterms:created>
  <dcterms:modified xsi:type="dcterms:W3CDTF">2016-08-15T19:07:31Z</dcterms:modified>
</cp:coreProperties>
</file>