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90826" r:id="rId1"/>
    <p:sldMasterId id="2147490841" r:id="rId2"/>
    <p:sldMasterId id="2147490853" r:id="rId3"/>
    <p:sldMasterId id="2147490869" r:id="rId4"/>
    <p:sldMasterId id="2147490885" r:id="rId5"/>
  </p:sldMasterIdLst>
  <p:notesMasterIdLst>
    <p:notesMasterId r:id="rId41"/>
  </p:notesMasterIdLst>
  <p:handoutMasterIdLst>
    <p:handoutMasterId r:id="rId42"/>
  </p:handoutMasterIdLst>
  <p:sldIdLst>
    <p:sldId id="256" r:id="rId6"/>
    <p:sldId id="1151" r:id="rId7"/>
    <p:sldId id="1167" r:id="rId8"/>
    <p:sldId id="483" r:id="rId9"/>
    <p:sldId id="484" r:id="rId10"/>
    <p:sldId id="410" r:id="rId11"/>
    <p:sldId id="1073" r:id="rId12"/>
    <p:sldId id="376" r:id="rId13"/>
    <p:sldId id="389" r:id="rId14"/>
    <p:sldId id="378" r:id="rId15"/>
    <p:sldId id="1074" r:id="rId16"/>
    <p:sldId id="1075" r:id="rId17"/>
    <p:sldId id="1071" r:id="rId18"/>
    <p:sldId id="1072" r:id="rId19"/>
    <p:sldId id="413" r:id="rId20"/>
    <p:sldId id="415" r:id="rId21"/>
    <p:sldId id="414" r:id="rId22"/>
    <p:sldId id="416" r:id="rId23"/>
    <p:sldId id="1077" r:id="rId24"/>
    <p:sldId id="1083" r:id="rId25"/>
    <p:sldId id="423" r:id="rId26"/>
    <p:sldId id="424" r:id="rId27"/>
    <p:sldId id="1080" r:id="rId28"/>
    <p:sldId id="490" r:id="rId29"/>
    <p:sldId id="1081" r:id="rId30"/>
    <p:sldId id="491" r:id="rId31"/>
    <p:sldId id="1082" r:id="rId32"/>
    <p:sldId id="478" r:id="rId33"/>
    <p:sldId id="501" r:id="rId34"/>
    <p:sldId id="502" r:id="rId35"/>
    <p:sldId id="479" r:id="rId36"/>
    <p:sldId id="494" r:id="rId37"/>
    <p:sldId id="1285" r:id="rId38"/>
    <p:sldId id="1286" r:id="rId39"/>
    <p:sldId id="296" r:id="rId40"/>
  </p:sldIdLst>
  <p:sldSz cx="12192000" cy="6858000"/>
  <p:notesSz cx="6858000" cy="9266238"/>
  <p:custDataLst>
    <p:tags r:id="rId43"/>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C5F"/>
    <a:srgbClr val="0096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01" autoAdjust="0"/>
    <p:restoredTop sz="86393" autoAdjust="0"/>
  </p:normalViewPr>
  <p:slideViewPr>
    <p:cSldViewPr>
      <p:cViewPr varScale="1">
        <p:scale>
          <a:sx n="98" d="100"/>
          <a:sy n="98" d="100"/>
        </p:scale>
        <p:origin x="672" y="90"/>
      </p:cViewPr>
      <p:guideLst>
        <p:guide orient="horz" pos="2160"/>
        <p:guide pos="3840"/>
      </p:guideLst>
    </p:cSldViewPr>
  </p:slideViewPr>
  <p:outlineViewPr>
    <p:cViewPr>
      <p:scale>
        <a:sx n="33" d="100"/>
        <a:sy n="33" d="100"/>
      </p:scale>
      <p:origin x="0" y="-9834"/>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75" d="100"/>
          <a:sy n="75" d="100"/>
        </p:scale>
        <p:origin x="-3336" y="-108"/>
      </p:cViewPr>
      <p:guideLst>
        <p:guide orient="horz" pos="291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Technical Difficulties</a:t>
          </a:r>
        </a:p>
      </dgm:t>
      <dgm:extLst>
        <a:ext uri="{E40237B7-FDA0-4F09-8148-C483321AD2D9}">
          <dgm14:cNvPr xmlns:dgm14="http://schemas.microsoft.com/office/drawing/2010/diagram" id="0" name="" descr="Technical Difficulties&#10;Q&amp;A option at the bottom of the screen&#10;800-526-7234 or 877-781-9403 (TTY) - or Live Chat at AskJAN.org&#10;Frequently Asked Questions (FAQ)&#10;https://AskJAN.org/Training/JAN-Webcast-Frequently-Asked-Questions.cfm"/>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Nova" panose="020B0504020202020204" pitchFamily="34" charset="0"/>
              <a:cs typeface="Arial" panose="020B0604020202020204" pitchFamily="34" charset="0"/>
            </a:rPr>
            <a:t>Q&amp;A option at the bottom of the screen</a:t>
          </a:r>
          <a:endParaRPr lang="en-US" sz="2400" dirty="0">
            <a:solidFill>
              <a:schemeClr val="accent1"/>
            </a:solidFill>
            <a:latin typeface="Arial Nova" panose="020B0504020202020204" pitchFamily="34" charset="0"/>
            <a:cs typeface="Arial" panose="020B0604020202020204" pitchFamily="34" charset="0"/>
          </a:endParaRPr>
        </a:p>
      </dgm:t>
      <dgm:extLst>
        <a:ext uri="{E40237B7-FDA0-4F09-8148-C483321AD2D9}">
          <dgm14:cNvPr xmlns:dgm14="http://schemas.microsoft.com/office/drawing/2010/diagram" id="0" name="" descr="Technical Difficulties&#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A0D0EC85-F76E-407A-B930-8719D0CAC1C7}">
      <dgm:prSet custT="1"/>
      <dgm:spPr/>
      <dgm:t>
        <a:bodyPr/>
        <a:lstStyle/>
        <a:p>
          <a:pPr>
            <a:spcAft>
              <a:spcPts val="600"/>
            </a:spcAft>
            <a:buFont typeface="Wingdings" panose="05000000000000000000" pitchFamily="2" charset="2"/>
            <a:buChar char="§"/>
          </a:pPr>
          <a:r>
            <a:rPr lang="en-US" sz="2400" dirty="0">
              <a:solidFill>
                <a:schemeClr val="accent1"/>
              </a:solidFill>
              <a:latin typeface="Arial Nova" panose="020B0504020202020204" pitchFamily="34" charset="0"/>
              <a:cs typeface="Arial" panose="020B0604020202020204" pitchFamily="34" charset="0"/>
            </a:rPr>
            <a:t>800-526-7234 or 877-781-9403 (TTY) or </a:t>
          </a:r>
          <a:r>
            <a:rPr lang="en-US" sz="2400" b="0" dirty="0">
              <a:solidFill>
                <a:schemeClr val="accent1"/>
              </a:solidFill>
              <a:latin typeface="Arial Nova" panose="020B0504020202020204" pitchFamily="34" charset="0"/>
              <a:cs typeface="Arial" panose="020B0604020202020204" pitchFamily="34" charset="0"/>
            </a:rPr>
            <a:t>Live Chat at AskJAN.org</a:t>
          </a:r>
          <a:endParaRPr lang="en-US" sz="2400" dirty="0">
            <a:solidFill>
              <a:schemeClr val="accent1"/>
            </a:solidFill>
            <a:latin typeface="Arial Nova" panose="020B0504020202020204" pitchFamily="34" charset="0"/>
            <a:cs typeface="Arial" panose="020B0604020202020204" pitchFamily="34" charset="0"/>
          </a:endParaRPr>
        </a:p>
      </dgm:t>
    </dgm:pt>
    <dgm:pt modelId="{8CDCFEF6-4728-45BC-B198-C9136E6007E4}" type="parTrans" cxnId="{B69D316B-8B53-428E-A800-2751D46E320F}">
      <dgm:prSet/>
      <dgm:spPr/>
      <dgm:t>
        <a:bodyPr/>
        <a:lstStyle/>
        <a:p>
          <a:endParaRPr lang="en-US"/>
        </a:p>
      </dgm:t>
    </dgm:pt>
    <dgm:pt modelId="{10C03239-F943-4575-B204-FB2E8DDC6451}" type="sibTrans" cxnId="{B69D316B-8B53-428E-A800-2751D46E320F}">
      <dgm:prSet/>
      <dgm:spPr/>
      <dgm:t>
        <a:bodyPr/>
        <a:lstStyle/>
        <a:p>
          <a:endParaRPr lang="en-US"/>
        </a:p>
      </dgm:t>
    </dgm:pt>
    <dgm:pt modelId="{E991C8F1-370B-4479-84C7-FCFBB9BD21ED}">
      <dgm:prSet custT="1"/>
      <dgm:spPr/>
      <dgm:t>
        <a:bodyPr/>
        <a:lstStyle/>
        <a:p>
          <a:pPr>
            <a:spcAft>
              <a:spcPts val="600"/>
            </a:spcAft>
            <a:buFont typeface="Wingdings" panose="05000000000000000000" pitchFamily="2" charset="2"/>
            <a:buChar char="§"/>
          </a:pPr>
          <a:r>
            <a:rPr lang="en-US" sz="2400" dirty="0">
              <a:solidFill>
                <a:schemeClr val="accent1"/>
              </a:solidFill>
              <a:latin typeface="Arial Nova" panose="020B0504020202020204" pitchFamily="34" charset="0"/>
              <a:cs typeface="Arial" panose="020B0604020202020204" pitchFamily="34" charset="0"/>
            </a:rPr>
            <a:t>Frequently Asked Questions (FAQ)</a:t>
          </a:r>
          <a:br>
            <a:rPr lang="en-US" sz="2400" dirty="0">
              <a:solidFill>
                <a:schemeClr val="accent1"/>
              </a:solidFill>
              <a:latin typeface="Arial Nova" panose="020B0504020202020204" pitchFamily="34" charset="0"/>
              <a:cs typeface="Arial" panose="020B0604020202020204" pitchFamily="34" charset="0"/>
            </a:rPr>
          </a:br>
          <a:r>
            <a:rPr lang="en-US" sz="2200" u="none" dirty="0">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u="none" dirty="0" err="1">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u="none" dirty="0">
            <a:solidFill>
              <a:srgbClr val="0070C0"/>
            </a:solidFill>
            <a:latin typeface="Arial Nova" panose="020B0504020202020204" pitchFamily="34" charset="0"/>
            <a:cs typeface="Arial" panose="020B0604020202020204" pitchFamily="34" charset="0"/>
          </a:endParaRPr>
        </a:p>
      </dgm:t>
    </dgm:pt>
    <dgm:pt modelId="{930E5A43-25CF-43D8-9BD7-2AEC449FA1E4}" type="parTrans" cxnId="{9EC85DC8-9BF8-4F62-8653-D01315BFECBE}">
      <dgm:prSet/>
      <dgm:spPr/>
      <dgm:t>
        <a:bodyPr/>
        <a:lstStyle/>
        <a:p>
          <a:endParaRPr lang="en-US"/>
        </a:p>
      </dgm:t>
    </dgm:pt>
    <dgm:pt modelId="{9DA96016-F554-47B4-BF23-62ED0D5A4AEA}" type="sibTrans" cxnId="{9EC85DC8-9BF8-4F62-8653-D01315BFECBE}">
      <dgm:prSet/>
      <dgm:spPr/>
      <dgm:t>
        <a:bodyPr/>
        <a:lstStyle/>
        <a:p>
          <a:endParaRPr lang="en-US"/>
        </a:p>
      </dgm:t>
    </dgm:pt>
    <dgm:pt modelId="{60AB98D6-AF39-48B1-9FDA-980A27825AAB}">
      <dgm:prSet custT="1"/>
      <dgm:spPr/>
      <dgm:t>
        <a:bodyPr/>
        <a:lstStyle/>
        <a:p>
          <a:r>
            <a:rPr lang="en-US" sz="2400" b="1" dirty="0">
              <a:latin typeface="Arial" panose="020B0604020202020204" pitchFamily="34" charset="0"/>
              <a:cs typeface="Arial" panose="020B0604020202020204" pitchFamily="34" charset="0"/>
            </a:rPr>
            <a:t>Questions for Presenters</a:t>
          </a:r>
        </a:p>
      </dgm:t>
      <dgm:extLst>
        <a:ext uri="{E40237B7-FDA0-4F09-8148-C483321AD2D9}">
          <dgm14:cNvPr xmlns:dgm14="http://schemas.microsoft.com/office/drawing/2010/diagram" id="0" name="" descr="Questions for presenters"/>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Nova" panose="020B0504020202020204" pitchFamily="34" charset="0"/>
              <a:cs typeface="Arial" panose="020B0604020202020204" pitchFamily="34" charset="0"/>
            </a:rPr>
            <a:t>Q&amp;A option at the bottom of the screen</a:t>
          </a:r>
          <a:endParaRPr lang="en-US" sz="2400" dirty="0">
            <a:solidFill>
              <a:schemeClr val="accent1"/>
            </a:solidFill>
            <a:latin typeface="Arial Nova" panose="020B0504020202020204" pitchFamily="34" charset="0"/>
            <a:cs typeface="Arial" panose="020B0604020202020204" pitchFamily="34" charset="0"/>
          </a:endParaRPr>
        </a:p>
      </dgm:t>
      <dgm:extLst>
        <a:ext uri="{E40237B7-FDA0-4F09-8148-C483321AD2D9}">
          <dgm14:cNvPr xmlns:dgm14="http://schemas.microsoft.com/office/drawing/2010/diagram" id="0" name="" descr="Q&amp;A option at the bottom of the screen&#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custLinFactNeighborX="-2504" custLinFactNeighborY="6681">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B69D316B-8B53-428E-A800-2751D46E320F}" srcId="{EB0CF235-2E22-4C7A-8E13-61249CB1D138}" destId="{A0D0EC85-F76E-407A-B930-8719D0CAC1C7}" srcOrd="1" destOrd="0" parTransId="{8CDCFEF6-4728-45BC-B198-C9136E6007E4}" sibTransId="{10C03239-F943-4575-B204-FB2E8DDC6451}"/>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19D22475-9229-4197-8D9E-44ECF1D0CC40}" type="presOf" srcId="{A0D0EC85-F76E-407A-B930-8719D0CAC1C7}" destId="{C06939AD-943B-41EC-AB1A-4DF5ED39792E}" srcOrd="0" destOrd="1"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9EC85DC8-9BF8-4F62-8653-D01315BFECBE}" srcId="{EB0CF235-2E22-4C7A-8E13-61249CB1D138}" destId="{E991C8F1-370B-4479-84C7-FCFBB9BD21ED}" srcOrd="2" destOrd="0" parTransId="{930E5A43-25CF-43D8-9BD7-2AEC449FA1E4}" sibTransId="{9DA96016-F554-47B4-BF23-62ED0D5A4AEA}"/>
    <dgm:cxn modelId="{34E7D1E7-3CAE-4F41-A82E-61C29DCD0101}" type="presOf" srcId="{E991C8F1-370B-4479-84C7-FCFBB9BD21ED}" destId="{C06939AD-943B-41EC-AB1A-4DF5ED39792E}" srcOrd="0" destOrd="2" presId="urn:microsoft.com/office/officeart/2005/8/layout/list1"/>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PPT Slides</a:t>
          </a:r>
        </a:p>
      </dgm:t>
      <dgm:extLst>
        <a:ext uri="{E40237B7-FDA0-4F09-8148-C483321AD2D9}">
          <dgm14:cNvPr xmlns:dgm14="http://schemas.microsoft.com/office/drawing/2010/diagram" id="0" name="" descr="PPT Slides"/>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Link to PPT is included in webcast login email, or see the link now in the chat, or go to this webcast event from the Training page at </a:t>
          </a:r>
          <a:r>
            <a:rPr lang="en-US" sz="2400" b="0" u="sng" dirty="0">
              <a:solidFill>
                <a:srgbClr val="0070C0"/>
              </a:solidFill>
              <a:latin typeface="Arial" panose="020B0604020202020204" pitchFamily="34" charset="0"/>
              <a:cs typeface="Arial" panose="020B0604020202020204" pitchFamily="34" charset="0"/>
            </a:rPr>
            <a:t>AskJAN.org</a:t>
          </a:r>
          <a:endParaRPr lang="en-US" sz="2400" u="sng" dirty="0">
            <a:solidFill>
              <a:srgbClr val="0070C0"/>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lick the link included in the webcast login email you received&#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Captioning</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aptioning"/>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Use the closed caption (CC) option or StreamText link shared in the webcast chat&#10;Transcript will be available with webcast archive&#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7B5C9-E85B-4562-B0C3-16DA6BBF8EE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ACAB785-AC2A-4D2E-B9DF-3407BCD9C035}">
      <dgm:prSet custT="1"/>
      <dgm:spPr/>
      <dgm:t>
        <a:bodyPr/>
        <a:lstStyle/>
        <a:p>
          <a:r>
            <a:rPr lang="en-US" sz="2800">
              <a:latin typeface="Arial" panose="020B0604020202020204" pitchFamily="34" charset="0"/>
              <a:cs typeface="Arial" panose="020B0604020202020204" pitchFamily="34" charset="0"/>
            </a:rPr>
            <a:t>Visit</a:t>
          </a:r>
          <a:endParaRPr lang="en-US" sz="2800" dirty="0">
            <a:latin typeface="Arial" panose="020B0604020202020204" pitchFamily="34" charset="0"/>
            <a:cs typeface="Arial" panose="020B0604020202020204" pitchFamily="34" charset="0"/>
          </a:endParaRPr>
        </a:p>
      </dgm:t>
    </dgm:pt>
    <dgm:pt modelId="{F07C9693-6151-412C-910C-635EDE941326}" type="parTrans" cxnId="{09371DE9-6201-48DC-9F6B-1FA191C35CF2}">
      <dgm:prSet/>
      <dgm:spPr/>
      <dgm:t>
        <a:bodyPr/>
        <a:lstStyle/>
        <a:p>
          <a:endParaRPr lang="en-US"/>
        </a:p>
      </dgm:t>
    </dgm:pt>
    <dgm:pt modelId="{69E6F4DC-D787-4931-B7E9-6F56D48E4F03}" type="sibTrans" cxnId="{09371DE9-6201-48DC-9F6B-1FA191C35CF2}">
      <dgm:prSet/>
      <dgm:spPr/>
      <dgm:t>
        <a:bodyPr/>
        <a:lstStyle/>
        <a:p>
          <a:endParaRPr lang="en-US"/>
        </a:p>
      </dgm:t>
    </dgm:pt>
    <dgm:pt modelId="{37A3B53A-8575-48B8-B44D-8B948D4D4233}">
      <dgm:prSet custT="1"/>
      <dgm:spPr/>
      <dgm:t>
        <a:bodyPr/>
        <a:lstStyle/>
        <a:p>
          <a:r>
            <a:rPr lang="en-US" sz="2200" dirty="0">
              <a:solidFill>
                <a:srgbClr val="002060"/>
              </a:solidFill>
              <a:latin typeface="Arial" panose="020B0604020202020204" pitchFamily="34" charset="0"/>
              <a:cs typeface="Arial" panose="020B0604020202020204" pitchFamily="34" charset="0"/>
            </a:rPr>
            <a:t>AskJAN.org</a:t>
          </a:r>
        </a:p>
      </dgm:t>
    </dgm:pt>
    <dgm:pt modelId="{E473B189-50AD-4439-82CD-577386CA202C}" type="parTrans" cxnId="{63D6D5BB-7F8B-4EE4-8738-4E34EB26870D}">
      <dgm:prSet/>
      <dgm:spPr/>
      <dgm:t>
        <a:bodyPr/>
        <a:lstStyle/>
        <a:p>
          <a:endParaRPr lang="en-US"/>
        </a:p>
      </dgm:t>
    </dgm:pt>
    <dgm:pt modelId="{71748C51-AB7B-4BB9-9574-82A8430EC315}" type="sibTrans" cxnId="{63D6D5BB-7F8B-4EE4-8738-4E34EB26870D}">
      <dgm:prSet/>
      <dgm:spPr/>
      <dgm:t>
        <a:bodyPr/>
        <a:lstStyle/>
        <a:p>
          <a:endParaRPr lang="en-US"/>
        </a:p>
      </dgm:t>
    </dgm:pt>
    <dgm:pt modelId="{49BE56A4-9965-437C-8434-2A62BF01B3DC}">
      <dgm:prSet custT="1"/>
      <dgm:spPr/>
      <dgm:t>
        <a:bodyPr/>
        <a:lstStyle/>
        <a:p>
          <a:r>
            <a:rPr lang="en-US" sz="2800">
              <a:latin typeface="Arial" panose="020B0604020202020204" pitchFamily="34" charset="0"/>
              <a:cs typeface="Arial" panose="020B0604020202020204" pitchFamily="34" charset="0"/>
            </a:rPr>
            <a:t>Call</a:t>
          </a:r>
          <a:endParaRPr lang="en-US" sz="2800" dirty="0">
            <a:latin typeface="Arial" panose="020B0604020202020204" pitchFamily="34" charset="0"/>
            <a:cs typeface="Arial" panose="020B0604020202020204" pitchFamily="34" charset="0"/>
          </a:endParaRPr>
        </a:p>
      </dgm:t>
    </dgm:pt>
    <dgm:pt modelId="{9A6B54CE-0864-4619-852F-CC1050D929CA}" type="parTrans" cxnId="{20A6FE57-D66D-4A40-8EC9-EA6E300973D4}">
      <dgm:prSet/>
      <dgm:spPr/>
      <dgm:t>
        <a:bodyPr/>
        <a:lstStyle/>
        <a:p>
          <a:endParaRPr lang="en-US"/>
        </a:p>
      </dgm:t>
    </dgm:pt>
    <dgm:pt modelId="{F0DBC532-2ADA-4402-A4D7-2464EDC35BCC}" type="sibTrans" cxnId="{20A6FE57-D66D-4A40-8EC9-EA6E300973D4}">
      <dgm:prSet/>
      <dgm:spPr/>
      <dgm:t>
        <a:bodyPr/>
        <a:lstStyle/>
        <a:p>
          <a:endParaRPr lang="en-US"/>
        </a:p>
      </dgm:t>
    </dgm:pt>
    <dgm:pt modelId="{9D91E057-164E-4B0A-A113-56ABD94EDA0C}">
      <dgm:prSet custT="1"/>
      <dgm:spPr/>
      <dgm:t>
        <a:bodyPr/>
        <a:lstStyle/>
        <a:p>
          <a:r>
            <a:rPr lang="en-US" sz="1800" dirty="0">
              <a:solidFill>
                <a:srgbClr val="002060"/>
              </a:solidFill>
              <a:latin typeface="Arial" panose="020B0604020202020204" pitchFamily="34" charset="0"/>
              <a:cs typeface="Arial" panose="020B0604020202020204" pitchFamily="34" charset="0"/>
            </a:rPr>
            <a:t>800.526.7234</a:t>
          </a:r>
          <a:endParaRPr lang="en-US" sz="2800" dirty="0">
            <a:solidFill>
              <a:srgbClr val="002060"/>
            </a:solidFill>
            <a:latin typeface="Arial" panose="020B0604020202020204" pitchFamily="34" charset="0"/>
            <a:cs typeface="Arial" panose="020B0604020202020204" pitchFamily="34" charset="0"/>
          </a:endParaRPr>
        </a:p>
      </dgm:t>
    </dgm:pt>
    <dgm:pt modelId="{5A81F364-86FA-4E3E-B352-DFE5B002AE4C}" type="parTrans" cxnId="{76D0BBE6-E9BD-46BB-9614-10519203672C}">
      <dgm:prSet/>
      <dgm:spPr/>
      <dgm:t>
        <a:bodyPr/>
        <a:lstStyle/>
        <a:p>
          <a:endParaRPr lang="en-US"/>
        </a:p>
      </dgm:t>
    </dgm:pt>
    <dgm:pt modelId="{F53DA0D4-1609-4C08-BAD7-2F70B6F97CFB}" type="sibTrans" cxnId="{76D0BBE6-E9BD-46BB-9614-10519203672C}">
      <dgm:prSet/>
      <dgm:spPr/>
      <dgm:t>
        <a:bodyPr/>
        <a:lstStyle/>
        <a:p>
          <a:endParaRPr lang="en-US"/>
        </a:p>
      </dgm:t>
    </dgm:pt>
    <dgm:pt modelId="{97B88BEA-1C83-4896-986E-529E660E6FF2}">
      <dgm:prSet custT="1"/>
      <dgm:spPr/>
      <dgm:t>
        <a:bodyPr/>
        <a:lstStyle/>
        <a:p>
          <a:r>
            <a:rPr lang="en-US" sz="1800" dirty="0">
              <a:solidFill>
                <a:srgbClr val="002060"/>
              </a:solidFill>
              <a:latin typeface="Arial" panose="020B0604020202020204" pitchFamily="34" charset="0"/>
              <a:cs typeface="Arial" panose="020B0604020202020204" pitchFamily="34" charset="0"/>
            </a:rPr>
            <a:t>877.781.9403 (TTY)</a:t>
          </a:r>
          <a:endParaRPr lang="en-US" sz="1400" dirty="0">
            <a:solidFill>
              <a:srgbClr val="002060"/>
            </a:solidFill>
            <a:latin typeface="Arial" panose="020B0604020202020204" pitchFamily="34" charset="0"/>
            <a:cs typeface="Arial" panose="020B0604020202020204" pitchFamily="34" charset="0"/>
          </a:endParaRPr>
        </a:p>
      </dgm:t>
    </dgm:pt>
    <dgm:pt modelId="{03008A00-33C0-4916-814F-FD64F953A01D}" type="parTrans" cxnId="{DA45BF01-B25C-4A18-B97A-9B7BC3DDA572}">
      <dgm:prSet/>
      <dgm:spPr/>
      <dgm:t>
        <a:bodyPr/>
        <a:lstStyle/>
        <a:p>
          <a:endParaRPr lang="en-US"/>
        </a:p>
      </dgm:t>
    </dgm:pt>
    <dgm:pt modelId="{86B736CD-B11A-4697-8BFC-141B63F56893}" type="sibTrans" cxnId="{DA45BF01-B25C-4A18-B97A-9B7BC3DDA572}">
      <dgm:prSet/>
      <dgm:spPr/>
      <dgm:t>
        <a:bodyPr/>
        <a:lstStyle/>
        <a:p>
          <a:endParaRPr lang="en-US"/>
        </a:p>
      </dgm:t>
    </dgm:pt>
    <dgm:pt modelId="{A0D3DD45-4F65-4CC2-8604-503A1159E383}">
      <dgm:prSet custT="1"/>
      <dgm:spPr/>
      <dgm:t>
        <a:bodyPr/>
        <a:lstStyle/>
        <a:p>
          <a:r>
            <a:rPr lang="en-US" sz="2800" dirty="0">
              <a:latin typeface="Arial" panose="020B0604020202020204" pitchFamily="34" charset="0"/>
              <a:cs typeface="Arial" panose="020B0604020202020204" pitchFamily="34" charset="0"/>
            </a:rPr>
            <a:t>Live Chat</a:t>
          </a:r>
        </a:p>
      </dgm:t>
    </dgm:pt>
    <dgm:pt modelId="{1603659A-A2AA-4D7E-90D8-8E386C5D0706}" type="parTrans" cxnId="{D65A4540-D2BB-4169-A103-79DA5BDED9BD}">
      <dgm:prSet/>
      <dgm:spPr/>
      <dgm:t>
        <a:bodyPr/>
        <a:lstStyle/>
        <a:p>
          <a:endParaRPr lang="en-US"/>
        </a:p>
      </dgm:t>
    </dgm:pt>
    <dgm:pt modelId="{3AB7D0E4-AB9E-4C03-8A4F-65B0D35EFBB4}" type="sibTrans" cxnId="{D65A4540-D2BB-4169-A103-79DA5BDED9BD}">
      <dgm:prSet/>
      <dgm:spPr/>
      <dgm:t>
        <a:bodyPr/>
        <a:lstStyle/>
        <a:p>
          <a:endParaRPr lang="en-US"/>
        </a:p>
      </dgm:t>
    </dgm:pt>
    <dgm:pt modelId="{18EA27CD-2033-4A4C-9F96-1EA0682C2302}">
      <dgm:prSet custT="1"/>
      <dgm:spPr/>
      <dgm:t>
        <a:bodyPr/>
        <a:lstStyle/>
        <a:p>
          <a:r>
            <a:rPr lang="en-US" sz="2200" dirty="0">
              <a:solidFill>
                <a:srgbClr val="002060"/>
              </a:solidFill>
              <a:latin typeface="Arial" panose="020B0604020202020204" pitchFamily="34" charset="0"/>
              <a:cs typeface="Arial" panose="020B0604020202020204" pitchFamily="34" charset="0"/>
            </a:rPr>
            <a:t>@ AskJAN.org</a:t>
          </a:r>
        </a:p>
      </dgm:t>
    </dgm:pt>
    <dgm:pt modelId="{1C7D68EC-DE3F-4318-9DE7-EF504F6A6057}" type="parTrans" cxnId="{EA6D3D3C-ABFE-4953-A8F6-AFFB102DE9A3}">
      <dgm:prSet/>
      <dgm:spPr/>
      <dgm:t>
        <a:bodyPr/>
        <a:lstStyle/>
        <a:p>
          <a:endParaRPr lang="en-US"/>
        </a:p>
      </dgm:t>
    </dgm:pt>
    <dgm:pt modelId="{052CBF26-C647-4632-8CB4-3896352AA1FA}" type="sibTrans" cxnId="{EA6D3D3C-ABFE-4953-A8F6-AFFB102DE9A3}">
      <dgm:prSet/>
      <dgm:spPr/>
      <dgm:t>
        <a:bodyPr/>
        <a:lstStyle/>
        <a:p>
          <a:endParaRPr lang="en-US"/>
        </a:p>
      </dgm:t>
    </dgm:pt>
    <dgm:pt modelId="{FC1FEFC9-2F04-4DD2-AD6D-E59FCD44276C}">
      <dgm:prSet custT="1"/>
      <dgm:spPr/>
      <dgm:t>
        <a:bodyPr/>
        <a:lstStyle/>
        <a:p>
          <a:r>
            <a:rPr lang="en-US" sz="2800" dirty="0">
              <a:latin typeface="Arial" panose="020B0604020202020204" pitchFamily="34" charset="0"/>
              <a:cs typeface="Arial" panose="020B0604020202020204" pitchFamily="34" charset="0"/>
            </a:rPr>
            <a:t>Email</a:t>
          </a:r>
          <a:endParaRPr lang="en-US" sz="2200" dirty="0">
            <a:solidFill>
              <a:srgbClr val="002060"/>
            </a:solidFill>
            <a:latin typeface="Arial" panose="020B0604020202020204" pitchFamily="34" charset="0"/>
            <a:cs typeface="Arial" panose="020B0604020202020204" pitchFamily="34" charset="0"/>
          </a:endParaRPr>
        </a:p>
      </dgm:t>
    </dgm:pt>
    <dgm:pt modelId="{E462AE89-421B-4469-9DD2-DFF1505AC0D7}" type="parTrans" cxnId="{FCF5E7F5-2715-4542-867D-09184DEA160F}">
      <dgm:prSet/>
      <dgm:spPr/>
      <dgm:t>
        <a:bodyPr/>
        <a:lstStyle/>
        <a:p>
          <a:endParaRPr lang="en-US"/>
        </a:p>
      </dgm:t>
    </dgm:pt>
    <dgm:pt modelId="{EC3F3601-983A-4014-B0ED-A482BB187717}" type="sibTrans" cxnId="{FCF5E7F5-2715-4542-867D-09184DEA160F}">
      <dgm:prSet/>
      <dgm:spPr/>
      <dgm:t>
        <a:bodyPr/>
        <a:lstStyle/>
        <a:p>
          <a:endParaRPr lang="en-US"/>
        </a:p>
      </dgm:t>
    </dgm:pt>
    <dgm:pt modelId="{2A7A1DD2-1722-4E18-869B-B01993198337}">
      <dgm:prSet custT="1"/>
      <dgm:spPr/>
      <dgm:t>
        <a:bodyPr/>
        <a:lstStyle/>
        <a:p>
          <a:r>
            <a:rPr lang="en-US" sz="2200" dirty="0">
              <a:solidFill>
                <a:srgbClr val="002060"/>
              </a:solidFill>
              <a:latin typeface="Arial" panose="020B0604020202020204" pitchFamily="34" charset="0"/>
              <a:cs typeface="Arial" panose="020B0604020202020204" pitchFamily="34" charset="0"/>
            </a:rPr>
            <a:t>JAN@AskJAN.org</a:t>
          </a:r>
        </a:p>
      </dgm:t>
    </dgm:pt>
    <dgm:pt modelId="{E4467723-727E-40C0-9C05-BD16F5975C67}" type="parTrans" cxnId="{51C96E27-BE03-4808-9A81-CAE8FFE5FBE0}">
      <dgm:prSet/>
      <dgm:spPr/>
      <dgm:t>
        <a:bodyPr/>
        <a:lstStyle/>
        <a:p>
          <a:endParaRPr lang="en-US"/>
        </a:p>
      </dgm:t>
    </dgm:pt>
    <dgm:pt modelId="{C3A54CE1-1038-42D5-9E47-68A356DBD999}" type="sibTrans" cxnId="{51C96E27-BE03-4808-9A81-CAE8FFE5FBE0}">
      <dgm:prSet/>
      <dgm:spPr/>
      <dgm:t>
        <a:bodyPr/>
        <a:lstStyle/>
        <a:p>
          <a:endParaRPr lang="en-US"/>
        </a:p>
      </dgm:t>
    </dgm:pt>
    <dgm:pt modelId="{A3006EF7-0D45-4DEE-873A-90334446B58B}">
      <dgm:prSet custT="1"/>
      <dgm:spPr/>
      <dgm:t>
        <a:bodyPr/>
        <a:lstStyle/>
        <a:p>
          <a:r>
            <a:rPr lang="en-US" sz="2700" dirty="0">
              <a:latin typeface="Arial" panose="020B0604020202020204" pitchFamily="34" charset="0"/>
              <a:cs typeface="Arial" panose="020B0604020202020204" pitchFamily="34" charset="0"/>
            </a:rPr>
            <a:t>Social Media</a:t>
          </a:r>
        </a:p>
      </dgm:t>
    </dgm:pt>
    <dgm:pt modelId="{C57C3AB1-86FA-4DBB-9137-8A6F7965C6F2}" type="parTrans" cxnId="{34945F37-47EE-4F7C-9232-2758C7690927}">
      <dgm:prSet/>
      <dgm:spPr/>
      <dgm:t>
        <a:bodyPr/>
        <a:lstStyle/>
        <a:p>
          <a:endParaRPr lang="en-US"/>
        </a:p>
      </dgm:t>
    </dgm:pt>
    <dgm:pt modelId="{BF37630E-EA3F-462E-86D5-951B26ABCABC}" type="sibTrans" cxnId="{34945F37-47EE-4F7C-9232-2758C7690927}">
      <dgm:prSet/>
      <dgm:spPr/>
      <dgm:t>
        <a:bodyPr/>
        <a:lstStyle/>
        <a:p>
          <a:endParaRPr lang="en-US"/>
        </a:p>
      </dgm:t>
    </dgm:pt>
    <dgm:pt modelId="{4F2DF93E-E6A9-4AB9-B514-15D47164A693}">
      <dgm:prSet custT="1"/>
      <dgm:spPr/>
      <dgm:t>
        <a:bodyPr/>
        <a:lstStyle/>
        <a:p>
          <a:r>
            <a:rPr lang="en-US" sz="2000" dirty="0">
              <a:solidFill>
                <a:srgbClr val="002060"/>
              </a:solidFill>
              <a:latin typeface="Arial" panose="020B0604020202020204" pitchFamily="34" charset="0"/>
              <a:cs typeface="Arial" panose="020B0604020202020204" pitchFamily="34" charset="0"/>
            </a:rPr>
            <a:t>Facebook – Job Accommodation Network</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Twitter – @JANatJAN</a:t>
          </a:r>
        </a:p>
      </dgm:t>
    </dgm:pt>
    <dgm:pt modelId="{C8C62D38-2403-433E-BF37-055DDC2DD405}" type="parTrans" cxnId="{B83C7158-96A1-4A66-9233-CBC715892A6B}">
      <dgm:prSet/>
      <dgm:spPr/>
      <dgm:t>
        <a:bodyPr/>
        <a:lstStyle/>
        <a:p>
          <a:endParaRPr lang="en-US"/>
        </a:p>
      </dgm:t>
    </dgm:pt>
    <dgm:pt modelId="{09B8353E-59CD-4465-A0B7-78D75F847EB0}" type="sibTrans" cxnId="{B83C7158-96A1-4A66-9233-CBC715892A6B}">
      <dgm:prSet/>
      <dgm:spPr/>
      <dgm:t>
        <a:bodyPr/>
        <a:lstStyle/>
        <a:p>
          <a:endParaRPr lang="en-US"/>
        </a:p>
      </dgm:t>
    </dgm:pt>
    <dgm:pt modelId="{07FFBE56-8E5C-47B4-826F-78B60D33A189}" type="pres">
      <dgm:prSet presAssocID="{E1B7B5C9-E85B-4562-B0C3-16DA6BBF8EE6}" presName="Name0" presStyleCnt="0">
        <dgm:presLayoutVars>
          <dgm:dir/>
          <dgm:animLvl val="lvl"/>
          <dgm:resizeHandles val="exact"/>
        </dgm:presLayoutVars>
      </dgm:prSet>
      <dgm:spPr/>
    </dgm:pt>
    <dgm:pt modelId="{40A25EE5-414F-4CDC-9E2C-E081EC179671}" type="pres">
      <dgm:prSet presAssocID="{8ACAB785-AC2A-4D2E-B9DF-3407BCD9C035}" presName="linNode" presStyleCnt="0"/>
      <dgm:spPr/>
    </dgm:pt>
    <dgm:pt modelId="{358F9B01-4B8A-49E6-8182-92064EE7D17C}" type="pres">
      <dgm:prSet presAssocID="{8ACAB785-AC2A-4D2E-B9DF-3407BCD9C035}" presName="parentText" presStyleLbl="alignNode1" presStyleIdx="0" presStyleCnt="5">
        <dgm:presLayoutVars>
          <dgm:chMax val="1"/>
          <dgm:bulletEnabled/>
        </dgm:presLayoutVars>
      </dgm:prSet>
      <dgm:spPr/>
    </dgm:pt>
    <dgm:pt modelId="{C10D720D-524B-40A2-9A01-9A5E8D4E41AE}" type="pres">
      <dgm:prSet presAssocID="{8ACAB785-AC2A-4D2E-B9DF-3407BCD9C035}" presName="descendantText" presStyleLbl="alignAccFollowNode1" presStyleIdx="0" presStyleCnt="5">
        <dgm:presLayoutVars>
          <dgm:bulletEnabled/>
        </dgm:presLayoutVars>
      </dgm:prSet>
      <dgm:spPr/>
    </dgm:pt>
    <dgm:pt modelId="{7D49CA3D-23B6-48DE-9AD8-E36620B30B23}" type="pres">
      <dgm:prSet presAssocID="{69E6F4DC-D787-4931-B7E9-6F56D48E4F03}" presName="sp" presStyleCnt="0"/>
      <dgm:spPr/>
    </dgm:pt>
    <dgm:pt modelId="{5B4F5400-2CA5-4E04-9778-5EB04855F054}" type="pres">
      <dgm:prSet presAssocID="{49BE56A4-9965-437C-8434-2A62BF01B3DC}" presName="linNode" presStyleCnt="0"/>
      <dgm:spPr/>
    </dgm:pt>
    <dgm:pt modelId="{F603894A-3084-49F9-A36C-5951C1EE89B2}" type="pres">
      <dgm:prSet presAssocID="{49BE56A4-9965-437C-8434-2A62BF01B3DC}" presName="parentText" presStyleLbl="alignNode1" presStyleIdx="1" presStyleCnt="5">
        <dgm:presLayoutVars>
          <dgm:chMax val="1"/>
          <dgm:bulletEnabled/>
        </dgm:presLayoutVars>
      </dgm:prSet>
      <dgm:spPr/>
    </dgm:pt>
    <dgm:pt modelId="{1DC4E024-7BBB-4D38-86F8-4194D5DE58DA}" type="pres">
      <dgm:prSet presAssocID="{49BE56A4-9965-437C-8434-2A62BF01B3DC}" presName="descendantText" presStyleLbl="alignAccFollowNode1" presStyleIdx="1" presStyleCnt="5">
        <dgm:presLayoutVars>
          <dgm:bulletEnabled/>
        </dgm:presLayoutVars>
      </dgm:prSet>
      <dgm:spPr/>
    </dgm:pt>
    <dgm:pt modelId="{E0FFD8AD-8CF5-4E45-9D51-35685BCBCEBD}" type="pres">
      <dgm:prSet presAssocID="{F0DBC532-2ADA-4402-A4D7-2464EDC35BCC}" presName="sp" presStyleCnt="0"/>
      <dgm:spPr/>
    </dgm:pt>
    <dgm:pt modelId="{9B02DB0F-A71B-49D6-BE66-3D888A65B851}" type="pres">
      <dgm:prSet presAssocID="{A0D3DD45-4F65-4CC2-8604-503A1159E383}" presName="linNode" presStyleCnt="0"/>
      <dgm:spPr/>
    </dgm:pt>
    <dgm:pt modelId="{D6616D64-945C-4031-9A6D-F593D1F33F19}" type="pres">
      <dgm:prSet presAssocID="{A0D3DD45-4F65-4CC2-8604-503A1159E383}" presName="parentText" presStyleLbl="alignNode1" presStyleIdx="2" presStyleCnt="5">
        <dgm:presLayoutVars>
          <dgm:chMax val="1"/>
          <dgm:bulletEnabled/>
        </dgm:presLayoutVars>
      </dgm:prSet>
      <dgm:spPr/>
    </dgm:pt>
    <dgm:pt modelId="{616151C3-E234-47B5-9F99-ABAAD403D986}" type="pres">
      <dgm:prSet presAssocID="{A0D3DD45-4F65-4CC2-8604-503A1159E383}" presName="descendantText" presStyleLbl="alignAccFollowNode1" presStyleIdx="2" presStyleCnt="5" custLinFactNeighborX="-8" custLinFactNeighborY="-471">
        <dgm:presLayoutVars>
          <dgm:bulletEnabled/>
        </dgm:presLayoutVars>
      </dgm:prSet>
      <dgm:spPr/>
    </dgm:pt>
    <dgm:pt modelId="{D2B87F09-8361-4C2F-AD4C-8FBE177A8870}" type="pres">
      <dgm:prSet presAssocID="{3AB7D0E4-AB9E-4C03-8A4F-65B0D35EFBB4}" presName="sp" presStyleCnt="0"/>
      <dgm:spPr/>
    </dgm:pt>
    <dgm:pt modelId="{DE0B3176-54B0-4E96-912D-788BA68238C6}" type="pres">
      <dgm:prSet presAssocID="{FC1FEFC9-2F04-4DD2-AD6D-E59FCD44276C}" presName="linNode" presStyleCnt="0"/>
      <dgm:spPr/>
    </dgm:pt>
    <dgm:pt modelId="{9E7119BA-6D7B-4AF7-862A-6C863DC37D5B}" type="pres">
      <dgm:prSet presAssocID="{FC1FEFC9-2F04-4DD2-AD6D-E59FCD44276C}" presName="parentText" presStyleLbl="alignNode1" presStyleIdx="3" presStyleCnt="5" custLinFactNeighborY="26">
        <dgm:presLayoutVars>
          <dgm:chMax val="1"/>
          <dgm:bulletEnabled/>
        </dgm:presLayoutVars>
      </dgm:prSet>
      <dgm:spPr/>
    </dgm:pt>
    <dgm:pt modelId="{BDFC0553-FF3D-4E22-B819-89FBB206C6D3}" type="pres">
      <dgm:prSet presAssocID="{FC1FEFC9-2F04-4DD2-AD6D-E59FCD44276C}" presName="descendantText" presStyleLbl="alignAccFollowNode1" presStyleIdx="3" presStyleCnt="5" custLinFactNeighborX="-8" custLinFactNeighborY="27">
        <dgm:presLayoutVars>
          <dgm:bulletEnabled/>
        </dgm:presLayoutVars>
      </dgm:prSet>
      <dgm:spPr/>
    </dgm:pt>
    <dgm:pt modelId="{6491ABF5-336F-443E-94A5-EB321C19FB9B}" type="pres">
      <dgm:prSet presAssocID="{EC3F3601-983A-4014-B0ED-A482BB187717}" presName="sp" presStyleCnt="0"/>
      <dgm:spPr/>
    </dgm:pt>
    <dgm:pt modelId="{017F28BA-9260-49B2-84FB-A1981724ACE6}" type="pres">
      <dgm:prSet presAssocID="{A3006EF7-0D45-4DEE-873A-90334446B58B}" presName="linNode" presStyleCnt="0"/>
      <dgm:spPr/>
    </dgm:pt>
    <dgm:pt modelId="{74143DC2-0AFE-4F3A-AA20-35BD260D12F0}" type="pres">
      <dgm:prSet presAssocID="{A3006EF7-0D45-4DEE-873A-90334446B58B}" presName="parentText" presStyleLbl="alignNode1" presStyleIdx="4" presStyleCnt="5" custLinFactNeighborX="2" custLinFactNeighborY="1754">
        <dgm:presLayoutVars>
          <dgm:chMax val="1"/>
          <dgm:bulletEnabled/>
        </dgm:presLayoutVars>
      </dgm:prSet>
      <dgm:spPr/>
    </dgm:pt>
    <dgm:pt modelId="{CBFB381D-2314-4C74-93DF-1C615E841C82}" type="pres">
      <dgm:prSet presAssocID="{A3006EF7-0D45-4DEE-873A-90334446B58B}" presName="descendantText" presStyleLbl="alignAccFollowNode1" presStyleIdx="4" presStyleCnt="5">
        <dgm:presLayoutVars>
          <dgm:bulletEnabled/>
        </dgm:presLayoutVars>
      </dgm:prSet>
      <dgm:spPr/>
    </dgm:pt>
  </dgm:ptLst>
  <dgm:cxnLst>
    <dgm:cxn modelId="{DA45BF01-B25C-4A18-B97A-9B7BC3DDA572}" srcId="{49BE56A4-9965-437C-8434-2A62BF01B3DC}" destId="{97B88BEA-1C83-4896-986E-529E660E6FF2}" srcOrd="1" destOrd="0" parTransId="{03008A00-33C0-4916-814F-FD64F953A01D}" sibTransId="{86B736CD-B11A-4697-8BFC-141B63F56893}"/>
    <dgm:cxn modelId="{B5612209-10EC-42D6-92E5-506F311E9510}" type="presOf" srcId="{9D91E057-164E-4B0A-A113-56ABD94EDA0C}" destId="{1DC4E024-7BBB-4D38-86F8-4194D5DE58DA}" srcOrd="0" destOrd="0" presId="urn:microsoft.com/office/officeart/2016/7/layout/VerticalSolidActionList"/>
    <dgm:cxn modelId="{6043C80C-5C2B-4A19-BA12-A28A07AC5CA0}" type="presOf" srcId="{37A3B53A-8575-48B8-B44D-8B948D4D4233}" destId="{C10D720D-524B-40A2-9A01-9A5E8D4E41AE}" srcOrd="0" destOrd="0" presId="urn:microsoft.com/office/officeart/2016/7/layout/VerticalSolidActionList"/>
    <dgm:cxn modelId="{51C96E27-BE03-4808-9A81-CAE8FFE5FBE0}" srcId="{FC1FEFC9-2F04-4DD2-AD6D-E59FCD44276C}" destId="{2A7A1DD2-1722-4E18-869B-B01993198337}" srcOrd="0" destOrd="0" parTransId="{E4467723-727E-40C0-9C05-BD16F5975C67}" sibTransId="{C3A54CE1-1038-42D5-9E47-68A356DBD999}"/>
    <dgm:cxn modelId="{0FEB2931-A2C3-4ED4-ADCF-595CF821C213}" type="presOf" srcId="{A3006EF7-0D45-4DEE-873A-90334446B58B}" destId="{74143DC2-0AFE-4F3A-AA20-35BD260D12F0}" srcOrd="0" destOrd="0" presId="urn:microsoft.com/office/officeart/2016/7/layout/VerticalSolidActionList"/>
    <dgm:cxn modelId="{34945F37-47EE-4F7C-9232-2758C7690927}" srcId="{E1B7B5C9-E85B-4562-B0C3-16DA6BBF8EE6}" destId="{A3006EF7-0D45-4DEE-873A-90334446B58B}" srcOrd="4" destOrd="0" parTransId="{C57C3AB1-86FA-4DBB-9137-8A6F7965C6F2}" sibTransId="{BF37630E-EA3F-462E-86D5-951B26ABCABC}"/>
    <dgm:cxn modelId="{B13A953B-B7BC-493D-A250-B9DFA9838655}" type="presOf" srcId="{A0D3DD45-4F65-4CC2-8604-503A1159E383}" destId="{D6616D64-945C-4031-9A6D-F593D1F33F19}" srcOrd="0" destOrd="0" presId="urn:microsoft.com/office/officeart/2016/7/layout/VerticalSolidActionList"/>
    <dgm:cxn modelId="{EA6D3D3C-ABFE-4953-A8F6-AFFB102DE9A3}" srcId="{A0D3DD45-4F65-4CC2-8604-503A1159E383}" destId="{18EA27CD-2033-4A4C-9F96-1EA0682C2302}" srcOrd="0" destOrd="0" parTransId="{1C7D68EC-DE3F-4318-9DE7-EF504F6A6057}" sibTransId="{052CBF26-C647-4632-8CB4-3896352AA1FA}"/>
    <dgm:cxn modelId="{A156593E-2100-4412-9710-E71904B7EA0C}" type="presOf" srcId="{49BE56A4-9965-437C-8434-2A62BF01B3DC}" destId="{F603894A-3084-49F9-A36C-5951C1EE89B2}" srcOrd="0" destOrd="0" presId="urn:microsoft.com/office/officeart/2016/7/layout/VerticalSolidActionList"/>
    <dgm:cxn modelId="{D65A4540-D2BB-4169-A103-79DA5BDED9BD}" srcId="{E1B7B5C9-E85B-4562-B0C3-16DA6BBF8EE6}" destId="{A0D3DD45-4F65-4CC2-8604-503A1159E383}" srcOrd="2" destOrd="0" parTransId="{1603659A-A2AA-4D7E-90D8-8E386C5D0706}" sibTransId="{3AB7D0E4-AB9E-4C03-8A4F-65B0D35EFBB4}"/>
    <dgm:cxn modelId="{5944F666-D188-4E7B-982E-EE260D511FB7}" type="presOf" srcId="{4F2DF93E-E6A9-4AB9-B514-15D47164A693}" destId="{CBFB381D-2314-4C74-93DF-1C615E841C82}" srcOrd="0" destOrd="0" presId="urn:microsoft.com/office/officeart/2016/7/layout/VerticalSolidActionList"/>
    <dgm:cxn modelId="{2641834B-5CD4-479F-ADF2-CA4190EBCFD8}" type="presOf" srcId="{FC1FEFC9-2F04-4DD2-AD6D-E59FCD44276C}" destId="{9E7119BA-6D7B-4AF7-862A-6C863DC37D5B}" srcOrd="0" destOrd="0" presId="urn:microsoft.com/office/officeart/2016/7/layout/VerticalSolidActionList"/>
    <dgm:cxn modelId="{9179B36E-4507-4BCC-BAC6-371F66169461}" type="presOf" srcId="{97B88BEA-1C83-4896-986E-529E660E6FF2}" destId="{1DC4E024-7BBB-4D38-86F8-4194D5DE58DA}" srcOrd="0" destOrd="1" presId="urn:microsoft.com/office/officeart/2016/7/layout/VerticalSolidActionList"/>
    <dgm:cxn modelId="{20A6FE57-D66D-4A40-8EC9-EA6E300973D4}" srcId="{E1B7B5C9-E85B-4562-B0C3-16DA6BBF8EE6}" destId="{49BE56A4-9965-437C-8434-2A62BF01B3DC}" srcOrd="1" destOrd="0" parTransId="{9A6B54CE-0864-4619-852F-CC1050D929CA}" sibTransId="{F0DBC532-2ADA-4402-A4D7-2464EDC35BCC}"/>
    <dgm:cxn modelId="{B83C7158-96A1-4A66-9233-CBC715892A6B}" srcId="{A3006EF7-0D45-4DEE-873A-90334446B58B}" destId="{4F2DF93E-E6A9-4AB9-B514-15D47164A693}" srcOrd="0" destOrd="0" parTransId="{C8C62D38-2403-433E-BF37-055DDC2DD405}" sibTransId="{09B8353E-59CD-4465-A0B7-78D75F847EB0}"/>
    <dgm:cxn modelId="{4EBD27A0-B7A2-4737-91DE-52E36C39BFAC}" type="presOf" srcId="{E1B7B5C9-E85B-4562-B0C3-16DA6BBF8EE6}" destId="{07FFBE56-8E5C-47B4-826F-78B60D33A189}" srcOrd="0" destOrd="0" presId="urn:microsoft.com/office/officeart/2016/7/layout/VerticalSolidActionList"/>
    <dgm:cxn modelId="{1EF9DDB5-0F02-487C-9142-174A6229BE3E}" type="presOf" srcId="{2A7A1DD2-1722-4E18-869B-B01993198337}" destId="{BDFC0553-FF3D-4E22-B819-89FBB206C6D3}" srcOrd="0" destOrd="0" presId="urn:microsoft.com/office/officeart/2016/7/layout/VerticalSolidActionList"/>
    <dgm:cxn modelId="{E53CCCBA-9B32-4F55-A0D6-9E9A79260ACF}" type="presOf" srcId="{18EA27CD-2033-4A4C-9F96-1EA0682C2302}" destId="{616151C3-E234-47B5-9F99-ABAAD403D986}" srcOrd="0" destOrd="0" presId="urn:microsoft.com/office/officeart/2016/7/layout/VerticalSolidActionList"/>
    <dgm:cxn modelId="{63D6D5BB-7F8B-4EE4-8738-4E34EB26870D}" srcId="{8ACAB785-AC2A-4D2E-B9DF-3407BCD9C035}" destId="{37A3B53A-8575-48B8-B44D-8B948D4D4233}" srcOrd="0" destOrd="0" parTransId="{E473B189-50AD-4439-82CD-577386CA202C}" sibTransId="{71748C51-AB7B-4BB9-9574-82A8430EC315}"/>
    <dgm:cxn modelId="{76D0BBE6-E9BD-46BB-9614-10519203672C}" srcId="{49BE56A4-9965-437C-8434-2A62BF01B3DC}" destId="{9D91E057-164E-4B0A-A113-56ABD94EDA0C}" srcOrd="0" destOrd="0" parTransId="{5A81F364-86FA-4E3E-B352-DFE5B002AE4C}" sibTransId="{F53DA0D4-1609-4C08-BAD7-2F70B6F97CFB}"/>
    <dgm:cxn modelId="{09371DE9-6201-48DC-9F6B-1FA191C35CF2}" srcId="{E1B7B5C9-E85B-4562-B0C3-16DA6BBF8EE6}" destId="{8ACAB785-AC2A-4D2E-B9DF-3407BCD9C035}" srcOrd="0" destOrd="0" parTransId="{F07C9693-6151-412C-910C-635EDE941326}" sibTransId="{69E6F4DC-D787-4931-B7E9-6F56D48E4F03}"/>
    <dgm:cxn modelId="{3A0328EB-2ABA-498C-B254-C9FA6FEF2943}" type="presOf" srcId="{8ACAB785-AC2A-4D2E-B9DF-3407BCD9C035}" destId="{358F9B01-4B8A-49E6-8182-92064EE7D17C}" srcOrd="0" destOrd="0" presId="urn:microsoft.com/office/officeart/2016/7/layout/VerticalSolidActionList"/>
    <dgm:cxn modelId="{FCF5E7F5-2715-4542-867D-09184DEA160F}" srcId="{E1B7B5C9-E85B-4562-B0C3-16DA6BBF8EE6}" destId="{FC1FEFC9-2F04-4DD2-AD6D-E59FCD44276C}" srcOrd="3" destOrd="0" parTransId="{E462AE89-421B-4469-9DD2-DFF1505AC0D7}" sibTransId="{EC3F3601-983A-4014-B0ED-A482BB187717}"/>
    <dgm:cxn modelId="{0734BF0A-626C-41B8-BFCA-90494E6F12E7}" type="presParOf" srcId="{07FFBE56-8E5C-47B4-826F-78B60D33A189}" destId="{40A25EE5-414F-4CDC-9E2C-E081EC179671}" srcOrd="0" destOrd="0" presId="urn:microsoft.com/office/officeart/2016/7/layout/VerticalSolidActionList"/>
    <dgm:cxn modelId="{E7D70241-7432-4EA1-B7AC-56AE4B2316E8}" type="presParOf" srcId="{40A25EE5-414F-4CDC-9E2C-E081EC179671}" destId="{358F9B01-4B8A-49E6-8182-92064EE7D17C}" srcOrd="0" destOrd="0" presId="urn:microsoft.com/office/officeart/2016/7/layout/VerticalSolidActionList"/>
    <dgm:cxn modelId="{9BA6F410-7C02-4BE6-8901-192457BF38F6}" type="presParOf" srcId="{40A25EE5-414F-4CDC-9E2C-E081EC179671}" destId="{C10D720D-524B-40A2-9A01-9A5E8D4E41AE}" srcOrd="1" destOrd="0" presId="urn:microsoft.com/office/officeart/2016/7/layout/VerticalSolidActionList"/>
    <dgm:cxn modelId="{09DADCAC-A46F-4531-8275-61C8A3860689}" type="presParOf" srcId="{07FFBE56-8E5C-47B4-826F-78B60D33A189}" destId="{7D49CA3D-23B6-48DE-9AD8-E36620B30B23}" srcOrd="1" destOrd="0" presId="urn:microsoft.com/office/officeart/2016/7/layout/VerticalSolidActionList"/>
    <dgm:cxn modelId="{5C8A7E98-B760-44B2-8DDF-C7CA0B2B4369}" type="presParOf" srcId="{07FFBE56-8E5C-47B4-826F-78B60D33A189}" destId="{5B4F5400-2CA5-4E04-9778-5EB04855F054}" srcOrd="2" destOrd="0" presId="urn:microsoft.com/office/officeart/2016/7/layout/VerticalSolidActionList"/>
    <dgm:cxn modelId="{30B07061-56A4-4175-99EE-F721A4832B7E}" type="presParOf" srcId="{5B4F5400-2CA5-4E04-9778-5EB04855F054}" destId="{F603894A-3084-49F9-A36C-5951C1EE89B2}" srcOrd="0" destOrd="0" presId="urn:microsoft.com/office/officeart/2016/7/layout/VerticalSolidActionList"/>
    <dgm:cxn modelId="{85DA5D41-DF27-47A9-8D92-AF5C4D9D372F}" type="presParOf" srcId="{5B4F5400-2CA5-4E04-9778-5EB04855F054}" destId="{1DC4E024-7BBB-4D38-86F8-4194D5DE58DA}" srcOrd="1" destOrd="0" presId="urn:microsoft.com/office/officeart/2016/7/layout/VerticalSolidActionList"/>
    <dgm:cxn modelId="{D90B7599-CCCB-482B-A84C-D04723B3A945}" type="presParOf" srcId="{07FFBE56-8E5C-47B4-826F-78B60D33A189}" destId="{E0FFD8AD-8CF5-4E45-9D51-35685BCBCEBD}" srcOrd="3" destOrd="0" presId="urn:microsoft.com/office/officeart/2016/7/layout/VerticalSolidActionList"/>
    <dgm:cxn modelId="{3507611B-4B03-4267-9E3D-32D7E7A5BC4A}" type="presParOf" srcId="{07FFBE56-8E5C-47B4-826F-78B60D33A189}" destId="{9B02DB0F-A71B-49D6-BE66-3D888A65B851}" srcOrd="4" destOrd="0" presId="urn:microsoft.com/office/officeart/2016/7/layout/VerticalSolidActionList"/>
    <dgm:cxn modelId="{44C792F7-F662-4F49-AB8A-88D611463F4A}" type="presParOf" srcId="{9B02DB0F-A71B-49D6-BE66-3D888A65B851}" destId="{D6616D64-945C-4031-9A6D-F593D1F33F19}" srcOrd="0" destOrd="0" presId="urn:microsoft.com/office/officeart/2016/7/layout/VerticalSolidActionList"/>
    <dgm:cxn modelId="{09E87C70-F8AC-4CD3-8624-1BBA850E00EF}" type="presParOf" srcId="{9B02DB0F-A71B-49D6-BE66-3D888A65B851}" destId="{616151C3-E234-47B5-9F99-ABAAD403D986}" srcOrd="1" destOrd="0" presId="urn:microsoft.com/office/officeart/2016/7/layout/VerticalSolidActionList"/>
    <dgm:cxn modelId="{0C467449-744C-476A-8E1E-19F594A2E6A6}" type="presParOf" srcId="{07FFBE56-8E5C-47B4-826F-78B60D33A189}" destId="{D2B87F09-8361-4C2F-AD4C-8FBE177A8870}" srcOrd="5" destOrd="0" presId="urn:microsoft.com/office/officeart/2016/7/layout/VerticalSolidActionList"/>
    <dgm:cxn modelId="{F1E752F7-0C6C-4102-852C-AE58EAAAAE17}" type="presParOf" srcId="{07FFBE56-8E5C-47B4-826F-78B60D33A189}" destId="{DE0B3176-54B0-4E96-912D-788BA68238C6}" srcOrd="6" destOrd="0" presId="urn:microsoft.com/office/officeart/2016/7/layout/VerticalSolidActionList"/>
    <dgm:cxn modelId="{5B165FA2-7360-4C4D-8AB6-0B09CB308C60}" type="presParOf" srcId="{DE0B3176-54B0-4E96-912D-788BA68238C6}" destId="{9E7119BA-6D7B-4AF7-862A-6C863DC37D5B}" srcOrd="0" destOrd="0" presId="urn:microsoft.com/office/officeart/2016/7/layout/VerticalSolidActionList"/>
    <dgm:cxn modelId="{52111B20-3911-4C1B-8195-551462AF7215}" type="presParOf" srcId="{DE0B3176-54B0-4E96-912D-788BA68238C6}" destId="{BDFC0553-FF3D-4E22-B819-89FBB206C6D3}" srcOrd="1" destOrd="0" presId="urn:microsoft.com/office/officeart/2016/7/layout/VerticalSolidActionList"/>
    <dgm:cxn modelId="{2317705B-5CE9-479F-B214-56F8EC319EE7}" type="presParOf" srcId="{07FFBE56-8E5C-47B4-826F-78B60D33A189}" destId="{6491ABF5-336F-443E-94A5-EB321C19FB9B}" srcOrd="7" destOrd="0" presId="urn:microsoft.com/office/officeart/2016/7/layout/VerticalSolidActionList"/>
    <dgm:cxn modelId="{4DC21BDA-2C2A-4003-8742-0A93CC841699}" type="presParOf" srcId="{07FFBE56-8E5C-47B4-826F-78B60D33A189}" destId="{017F28BA-9260-49B2-84FB-A1981724ACE6}" srcOrd="8" destOrd="0" presId="urn:microsoft.com/office/officeart/2016/7/layout/VerticalSolidActionList"/>
    <dgm:cxn modelId="{F7761E00-CB0A-4698-9C43-166FD51262AD}" type="presParOf" srcId="{017F28BA-9260-49B2-84FB-A1981724ACE6}" destId="{74143DC2-0AFE-4F3A-AA20-35BD260D12F0}" srcOrd="0" destOrd="0" presId="urn:microsoft.com/office/officeart/2016/7/layout/VerticalSolidActionList"/>
    <dgm:cxn modelId="{C4DC7631-1B43-4658-AF43-F124DF24C2CC}" type="presParOf" srcId="{017F28BA-9260-49B2-84FB-A1981724ACE6}" destId="{CBFB381D-2314-4C74-93DF-1C615E841C8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353521"/>
          <a:ext cx="11029950" cy="2154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99872"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Nova" panose="020B0504020202020204" pitchFamily="34" charset="0"/>
              <a:cs typeface="Arial" panose="020B0604020202020204" pitchFamily="34" charset="0"/>
            </a:rPr>
            <a:t>Q&amp;A option at the bottom of the screen</a:t>
          </a:r>
          <a:endParaRPr lang="en-US" sz="2400" kern="1200" dirty="0">
            <a:solidFill>
              <a:schemeClr val="accent1"/>
            </a:solidFill>
            <a:latin typeface="Arial Nova" panose="020B05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Nova" panose="020B0504020202020204" pitchFamily="34" charset="0"/>
              <a:cs typeface="Arial" panose="020B0604020202020204" pitchFamily="34" charset="0"/>
            </a:rPr>
            <a:t>800-526-7234 or 877-781-9403 (TTY) or </a:t>
          </a:r>
          <a:r>
            <a:rPr lang="en-US" sz="2400" b="0" kern="1200" dirty="0">
              <a:solidFill>
                <a:schemeClr val="accent1"/>
              </a:solidFill>
              <a:latin typeface="Arial Nova" panose="020B0504020202020204" pitchFamily="34" charset="0"/>
              <a:cs typeface="Arial" panose="020B0604020202020204" pitchFamily="34" charset="0"/>
            </a:rPr>
            <a:t>Live Chat at AskJAN.org</a:t>
          </a:r>
          <a:endParaRPr lang="en-US" sz="2400" kern="1200" dirty="0">
            <a:solidFill>
              <a:schemeClr val="accent1"/>
            </a:solidFill>
            <a:latin typeface="Arial Nova" panose="020B05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Nova" panose="020B0504020202020204" pitchFamily="34" charset="0"/>
              <a:cs typeface="Arial" panose="020B0604020202020204" pitchFamily="34" charset="0"/>
            </a:rPr>
            <a:t>Frequently Asked Questions (FAQ)</a:t>
          </a:r>
          <a:br>
            <a:rPr lang="en-US" sz="2400" kern="1200" dirty="0">
              <a:solidFill>
                <a:schemeClr val="accent1"/>
              </a:solidFill>
              <a:latin typeface="Arial Nova" panose="020B0504020202020204" pitchFamily="34" charset="0"/>
              <a:cs typeface="Arial" panose="020B0604020202020204" pitchFamily="34" charset="0"/>
            </a:rPr>
          </a:br>
          <a:r>
            <a:rPr lang="en-US" sz="2200" u="none" kern="1200" dirty="0">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u="none" kern="1200" dirty="0" err="1">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u="none" kern="1200" dirty="0">
            <a:solidFill>
              <a:srgbClr val="0070C0"/>
            </a:solidFill>
            <a:latin typeface="Arial Nova" panose="020B0504020202020204" pitchFamily="34" charset="0"/>
            <a:cs typeface="Arial" panose="020B0604020202020204" pitchFamily="34" charset="0"/>
          </a:endParaRPr>
        </a:p>
      </dsp:txBody>
      <dsp:txXfrm>
        <a:off x="0" y="353521"/>
        <a:ext cx="11029950" cy="2154600"/>
      </dsp:txXfrm>
    </dsp:sp>
    <dsp:sp modelId="{C33B9B2B-6CAA-4302-BE0D-981D8F0C9B10}">
      <dsp:nvSpPr>
        <dsp:cNvPr id="0" name=""/>
        <dsp:cNvSpPr/>
      </dsp:nvSpPr>
      <dsp:spPr>
        <a:xfrm>
          <a:off x="551497" y="4739"/>
          <a:ext cx="7720965" cy="70848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Technical Difficulties</a:t>
          </a:r>
        </a:p>
      </dsp:txBody>
      <dsp:txXfrm>
        <a:off x="586082" y="39324"/>
        <a:ext cx="7651795" cy="639310"/>
      </dsp:txXfrm>
    </dsp:sp>
    <dsp:sp modelId="{D395A932-415F-4401-9F15-706E3511CF60}">
      <dsp:nvSpPr>
        <dsp:cNvPr id="0" name=""/>
        <dsp:cNvSpPr/>
      </dsp:nvSpPr>
      <dsp:spPr>
        <a:xfrm>
          <a:off x="0" y="3002158"/>
          <a:ext cx="11029950" cy="1020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99872"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Nova" panose="020B0504020202020204" pitchFamily="34" charset="0"/>
              <a:cs typeface="Arial" panose="020B0604020202020204" pitchFamily="34" charset="0"/>
            </a:rPr>
            <a:t>Q&amp;A option at the bottom of the screen</a:t>
          </a:r>
          <a:endParaRPr lang="en-US" sz="2400" kern="1200" dirty="0">
            <a:solidFill>
              <a:schemeClr val="accent1"/>
            </a:solidFill>
            <a:latin typeface="Arial Nova" panose="020B0504020202020204" pitchFamily="34" charset="0"/>
            <a:cs typeface="Arial" panose="020B0604020202020204" pitchFamily="34" charset="0"/>
          </a:endParaRPr>
        </a:p>
      </dsp:txBody>
      <dsp:txXfrm>
        <a:off x="0" y="3002158"/>
        <a:ext cx="11029950" cy="1020600"/>
      </dsp:txXfrm>
    </dsp:sp>
    <dsp:sp modelId="{BF394396-594D-48B4-88B6-57E0EB5F2607}">
      <dsp:nvSpPr>
        <dsp:cNvPr id="0" name=""/>
        <dsp:cNvSpPr/>
      </dsp:nvSpPr>
      <dsp:spPr>
        <a:xfrm>
          <a:off x="551497" y="2643179"/>
          <a:ext cx="7720965" cy="70848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Questions for Presenters</a:t>
          </a:r>
        </a:p>
      </dsp:txBody>
      <dsp:txXfrm>
        <a:off x="586082" y="2677764"/>
        <a:ext cx="7651795"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401419"/>
          <a:ext cx="11029950" cy="16789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Link to PPT is included in webcast login email, or see the link now in the chat, or go to this webcast event from the Training page at </a:t>
          </a:r>
          <a:r>
            <a:rPr lang="en-US" sz="2400" b="0" u="sng" kern="1200" dirty="0">
              <a:solidFill>
                <a:srgbClr val="0070C0"/>
              </a:solidFill>
              <a:latin typeface="Arial" panose="020B0604020202020204" pitchFamily="34" charset="0"/>
              <a:cs typeface="Arial" panose="020B0604020202020204" pitchFamily="34" charset="0"/>
            </a:rPr>
            <a:t>AskJAN.org</a:t>
          </a:r>
          <a:endParaRPr lang="en-US" sz="2400" u="sng" kern="1200" dirty="0">
            <a:solidFill>
              <a:srgbClr val="0070C0"/>
            </a:solidFill>
            <a:latin typeface="Arial" panose="020B0604020202020204" pitchFamily="34" charset="0"/>
            <a:cs typeface="Arial" panose="020B0604020202020204" pitchFamily="34" charset="0"/>
          </a:endParaRPr>
        </a:p>
      </dsp:txBody>
      <dsp:txXfrm>
        <a:off x="0" y="401419"/>
        <a:ext cx="11029950" cy="1678950"/>
      </dsp:txXfrm>
    </dsp:sp>
    <dsp:sp modelId="{C33B9B2B-6CAA-4302-BE0D-981D8F0C9B10}">
      <dsp:nvSpPr>
        <dsp:cNvPr id="0" name=""/>
        <dsp:cNvSpPr/>
      </dsp:nvSpPr>
      <dsp:spPr>
        <a:xfrm>
          <a:off x="551497" y="2357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PPT Slides</a:t>
          </a:r>
        </a:p>
      </dsp:txBody>
      <dsp:txXfrm>
        <a:off x="588964" y="61038"/>
        <a:ext cx="7646031" cy="692586"/>
      </dsp:txXfrm>
    </dsp:sp>
    <dsp:sp modelId="{D395A932-415F-4401-9F15-706E3511CF60}">
      <dsp:nvSpPr>
        <dsp:cNvPr id="0" name=""/>
        <dsp:cNvSpPr/>
      </dsp:nvSpPr>
      <dsp:spPr>
        <a:xfrm>
          <a:off x="0" y="2610441"/>
          <a:ext cx="11029950" cy="104422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kern="1200" dirty="0">
            <a:solidFill>
              <a:schemeClr val="accent1"/>
            </a:solidFill>
            <a:latin typeface="Arial" panose="020B0604020202020204" pitchFamily="34" charset="0"/>
            <a:cs typeface="Arial" panose="020B0604020202020204" pitchFamily="34" charset="0"/>
          </a:endParaRPr>
        </a:p>
      </dsp:txBody>
      <dsp:txXfrm>
        <a:off x="0" y="2610441"/>
        <a:ext cx="11029950" cy="1044225"/>
      </dsp:txXfrm>
    </dsp:sp>
    <dsp:sp modelId="{BF394396-594D-48B4-88B6-57E0EB5F2607}">
      <dsp:nvSpPr>
        <dsp:cNvPr id="0" name=""/>
        <dsp:cNvSpPr/>
      </dsp:nvSpPr>
      <dsp:spPr>
        <a:xfrm>
          <a:off x="551497" y="222668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Captioning</a:t>
          </a:r>
          <a:endParaRPr lang="en-US" sz="2400" b="1" kern="1200" dirty="0">
            <a:latin typeface="Arial" panose="020B0604020202020204" pitchFamily="34" charset="0"/>
            <a:cs typeface="Arial" panose="020B0604020202020204" pitchFamily="34" charset="0"/>
          </a:endParaRPr>
        </a:p>
      </dsp:txBody>
      <dsp:txXfrm>
        <a:off x="588964" y="2264148"/>
        <a:ext cx="7646031"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720D-524B-40A2-9A01-9A5E8D4E41AE}">
      <dsp:nvSpPr>
        <dsp:cNvPr id="0" name=""/>
        <dsp:cNvSpPr/>
      </dsp:nvSpPr>
      <dsp:spPr>
        <a:xfrm>
          <a:off x="2205989" y="16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AskJAN.org</a:t>
          </a:r>
        </a:p>
      </dsp:txBody>
      <dsp:txXfrm>
        <a:off x="2205989" y="1625"/>
        <a:ext cx="8823960" cy="713235"/>
      </dsp:txXfrm>
    </dsp:sp>
    <dsp:sp modelId="{358F9B01-4B8A-49E6-8182-92064EE7D17C}">
      <dsp:nvSpPr>
        <dsp:cNvPr id="0" name=""/>
        <dsp:cNvSpPr/>
      </dsp:nvSpPr>
      <dsp:spPr>
        <a:xfrm>
          <a:off x="0" y="1625"/>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Visit</a:t>
          </a:r>
          <a:endParaRPr lang="en-US" sz="2800" kern="1200" dirty="0">
            <a:latin typeface="Arial" panose="020B0604020202020204" pitchFamily="34" charset="0"/>
            <a:cs typeface="Arial" panose="020B0604020202020204" pitchFamily="34" charset="0"/>
          </a:endParaRPr>
        </a:p>
      </dsp:txBody>
      <dsp:txXfrm>
        <a:off x="0" y="1625"/>
        <a:ext cx="2205990" cy="713235"/>
      </dsp:txXfrm>
    </dsp:sp>
    <dsp:sp modelId="{1DC4E024-7BBB-4D38-86F8-4194D5DE58DA}">
      <dsp:nvSpPr>
        <dsp:cNvPr id="0" name=""/>
        <dsp:cNvSpPr/>
      </dsp:nvSpPr>
      <dsp:spPr>
        <a:xfrm>
          <a:off x="2205990" y="757654"/>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800.526.7234</a:t>
          </a:r>
          <a:endParaRPr lang="en-US" sz="2800"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877.781.9403 (TTY)</a:t>
          </a:r>
          <a:endParaRPr lang="en-US" sz="1400" kern="1200" dirty="0">
            <a:solidFill>
              <a:srgbClr val="002060"/>
            </a:solidFill>
            <a:latin typeface="Arial" panose="020B0604020202020204" pitchFamily="34" charset="0"/>
            <a:cs typeface="Arial" panose="020B0604020202020204" pitchFamily="34" charset="0"/>
          </a:endParaRPr>
        </a:p>
      </dsp:txBody>
      <dsp:txXfrm>
        <a:off x="2205990" y="757654"/>
        <a:ext cx="8823960" cy="713235"/>
      </dsp:txXfrm>
    </dsp:sp>
    <dsp:sp modelId="{F603894A-3084-49F9-A36C-5951C1EE89B2}">
      <dsp:nvSpPr>
        <dsp:cNvPr id="0" name=""/>
        <dsp:cNvSpPr/>
      </dsp:nvSpPr>
      <dsp:spPr>
        <a:xfrm>
          <a:off x="0" y="75765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Call</a:t>
          </a:r>
          <a:endParaRPr lang="en-US" sz="2800" kern="1200" dirty="0">
            <a:latin typeface="Arial" panose="020B0604020202020204" pitchFamily="34" charset="0"/>
            <a:cs typeface="Arial" panose="020B0604020202020204" pitchFamily="34" charset="0"/>
          </a:endParaRPr>
        </a:p>
      </dsp:txBody>
      <dsp:txXfrm>
        <a:off x="0" y="757654"/>
        <a:ext cx="2205990" cy="713235"/>
      </dsp:txXfrm>
    </dsp:sp>
    <dsp:sp modelId="{616151C3-E234-47B5-9F99-ABAAD403D986}">
      <dsp:nvSpPr>
        <dsp:cNvPr id="0" name=""/>
        <dsp:cNvSpPr/>
      </dsp:nvSpPr>
      <dsp:spPr>
        <a:xfrm>
          <a:off x="2205813" y="15103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 AskJAN.org</a:t>
          </a:r>
        </a:p>
      </dsp:txBody>
      <dsp:txXfrm>
        <a:off x="2205813" y="1510325"/>
        <a:ext cx="8823960" cy="713235"/>
      </dsp:txXfrm>
    </dsp:sp>
    <dsp:sp modelId="{D6616D64-945C-4031-9A6D-F593D1F33F19}">
      <dsp:nvSpPr>
        <dsp:cNvPr id="0" name=""/>
        <dsp:cNvSpPr/>
      </dsp:nvSpPr>
      <dsp:spPr>
        <a:xfrm>
          <a:off x="0" y="151368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Live Chat</a:t>
          </a:r>
        </a:p>
      </dsp:txBody>
      <dsp:txXfrm>
        <a:off x="0" y="1513684"/>
        <a:ext cx="2205990" cy="713235"/>
      </dsp:txXfrm>
    </dsp:sp>
    <dsp:sp modelId="{BDFC0553-FF3D-4E22-B819-89FBB206C6D3}">
      <dsp:nvSpPr>
        <dsp:cNvPr id="0" name=""/>
        <dsp:cNvSpPr/>
      </dsp:nvSpPr>
      <dsp:spPr>
        <a:xfrm>
          <a:off x="2205813" y="2269906"/>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JAN@AskJAN.org</a:t>
          </a:r>
        </a:p>
      </dsp:txBody>
      <dsp:txXfrm>
        <a:off x="2205813" y="2269906"/>
        <a:ext cx="8823960" cy="713235"/>
      </dsp:txXfrm>
    </dsp:sp>
    <dsp:sp modelId="{9E7119BA-6D7B-4AF7-862A-6C863DC37D5B}">
      <dsp:nvSpPr>
        <dsp:cNvPr id="0" name=""/>
        <dsp:cNvSpPr/>
      </dsp:nvSpPr>
      <dsp:spPr>
        <a:xfrm>
          <a:off x="0" y="2269899"/>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Email</a:t>
          </a:r>
          <a:endParaRPr lang="en-US" sz="2200" kern="1200" dirty="0">
            <a:solidFill>
              <a:srgbClr val="002060"/>
            </a:solidFill>
            <a:latin typeface="Arial" panose="020B0604020202020204" pitchFamily="34" charset="0"/>
            <a:cs typeface="Arial" panose="020B0604020202020204" pitchFamily="34" charset="0"/>
          </a:endParaRPr>
        </a:p>
      </dsp:txBody>
      <dsp:txXfrm>
        <a:off x="0" y="2269899"/>
        <a:ext cx="2205990" cy="713235"/>
      </dsp:txXfrm>
    </dsp:sp>
    <dsp:sp modelId="{CBFB381D-2314-4C74-93DF-1C615E841C82}">
      <dsp:nvSpPr>
        <dsp:cNvPr id="0" name=""/>
        <dsp:cNvSpPr/>
      </dsp:nvSpPr>
      <dsp:spPr>
        <a:xfrm>
          <a:off x="2205990" y="3025743"/>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Facebook – Job Accommodation Network</a:t>
          </a:r>
          <a:br>
            <a:rPr lang="en-US" sz="2000" kern="1200" dirty="0">
              <a:solidFill>
                <a:srgbClr val="002060"/>
              </a:solidFill>
              <a:latin typeface="Arial" panose="020B0604020202020204" pitchFamily="34" charset="0"/>
              <a:cs typeface="Arial" panose="020B0604020202020204" pitchFamily="34" charset="0"/>
            </a:rPr>
          </a:br>
          <a:r>
            <a:rPr lang="en-US" sz="2000" kern="1200" dirty="0">
              <a:solidFill>
                <a:srgbClr val="002060"/>
              </a:solidFill>
              <a:latin typeface="Arial" panose="020B0604020202020204" pitchFamily="34" charset="0"/>
              <a:cs typeface="Arial" panose="020B0604020202020204" pitchFamily="34" charset="0"/>
            </a:rPr>
            <a:t>Twitter – @JANatJAN</a:t>
          </a:r>
        </a:p>
      </dsp:txBody>
      <dsp:txXfrm>
        <a:off x="2205990" y="3025743"/>
        <a:ext cx="8823960" cy="713235"/>
      </dsp:txXfrm>
    </dsp:sp>
    <dsp:sp modelId="{74143DC2-0AFE-4F3A-AA20-35BD260D12F0}">
      <dsp:nvSpPr>
        <dsp:cNvPr id="0" name=""/>
        <dsp:cNvSpPr/>
      </dsp:nvSpPr>
      <dsp:spPr>
        <a:xfrm>
          <a:off x="176" y="3027368"/>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Social Media</a:t>
          </a:r>
        </a:p>
      </dsp:txBody>
      <dsp:txXfrm>
        <a:off x="176" y="3027368"/>
        <a:ext cx="2205990" cy="7132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2546" tIns="46273" rIns="92546" bIns="4627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63550"/>
          </a:xfrm>
          <a:prstGeom prst="rect">
            <a:avLst/>
          </a:prstGeom>
        </p:spPr>
        <p:txBody>
          <a:bodyPr vert="horz" lIns="92546" tIns="46273" rIns="92546" bIns="46273" rtlCol="0"/>
          <a:lstStyle>
            <a:lvl1pPr algn="r" eaLnBrk="1" fontAlgn="auto" hangingPunct="1">
              <a:spcBef>
                <a:spcPts val="0"/>
              </a:spcBef>
              <a:spcAft>
                <a:spcPts val="0"/>
              </a:spcAft>
              <a:defRPr sz="1200">
                <a:latin typeface="+mn-lt"/>
              </a:defRPr>
            </a:lvl1pPr>
          </a:lstStyle>
          <a:p>
            <a:pPr>
              <a:defRPr/>
            </a:pPr>
            <a:fld id="{92A72A4A-675E-4B04-BD1C-1AC1C183CFFE}" type="datetimeFigureOut">
              <a:rPr lang="en-US"/>
              <a:pPr>
                <a:defRPr/>
              </a:pPr>
              <a:t>5/12/2023</a:t>
            </a:fld>
            <a:endParaRPr lang="en-US"/>
          </a:p>
        </p:txBody>
      </p:sp>
      <p:sp>
        <p:nvSpPr>
          <p:cNvPr id="4" name="Footer Placeholder 3"/>
          <p:cNvSpPr>
            <a:spLocks noGrp="1"/>
          </p:cNvSpPr>
          <p:nvPr>
            <p:ph type="ftr" sz="quarter" idx="2"/>
          </p:nvPr>
        </p:nvSpPr>
        <p:spPr>
          <a:xfrm>
            <a:off x="0" y="8801100"/>
            <a:ext cx="2971800" cy="463550"/>
          </a:xfrm>
          <a:prstGeom prst="rect">
            <a:avLst/>
          </a:prstGeom>
        </p:spPr>
        <p:txBody>
          <a:bodyPr vert="horz" lIns="92546" tIns="46273" rIns="92546" bIns="46273"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801100"/>
            <a:ext cx="2971800" cy="463550"/>
          </a:xfrm>
          <a:prstGeom prst="rect">
            <a:avLst/>
          </a:prstGeom>
        </p:spPr>
        <p:txBody>
          <a:bodyPr vert="horz" wrap="square" lIns="92546" tIns="46273" rIns="92546" bIns="46273"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960D0E7-136B-406D-8B76-202023BF347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2546" tIns="46273" rIns="92546" bIns="46273"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63550"/>
          </a:xfrm>
          <a:prstGeom prst="rect">
            <a:avLst/>
          </a:prstGeom>
        </p:spPr>
        <p:txBody>
          <a:bodyPr vert="horz" lIns="92546" tIns="46273" rIns="92546" bIns="46273" rtlCol="0"/>
          <a:lstStyle>
            <a:lvl1pPr algn="r" eaLnBrk="1" hangingPunct="1">
              <a:defRPr sz="1200">
                <a:latin typeface="Arial" charset="0"/>
              </a:defRPr>
            </a:lvl1pPr>
          </a:lstStyle>
          <a:p>
            <a:pPr>
              <a:defRPr/>
            </a:pPr>
            <a:fld id="{7DEDF32C-B7C0-4D3B-8899-C8BA38CB663D}" type="datetimeFigureOut">
              <a:rPr lang="en-US"/>
              <a:pPr>
                <a:defRPr/>
              </a:pPr>
              <a:t>5/12/2023</a:t>
            </a:fld>
            <a:endParaRPr lang="en-US"/>
          </a:p>
        </p:txBody>
      </p:sp>
      <p:sp>
        <p:nvSpPr>
          <p:cNvPr id="4" name="Slide Image Placeholder 3"/>
          <p:cNvSpPr>
            <a:spLocks noGrp="1" noRot="1" noChangeAspect="1"/>
          </p:cNvSpPr>
          <p:nvPr>
            <p:ph type="sldImg" idx="2"/>
          </p:nvPr>
        </p:nvSpPr>
        <p:spPr>
          <a:xfrm>
            <a:off x="342900" y="695325"/>
            <a:ext cx="6172200" cy="3473450"/>
          </a:xfrm>
          <a:prstGeom prst="rect">
            <a:avLst/>
          </a:prstGeom>
          <a:noFill/>
          <a:ln w="12700">
            <a:solidFill>
              <a:prstClr val="black"/>
            </a:solidFill>
          </a:ln>
        </p:spPr>
        <p:txBody>
          <a:bodyPr vert="horz" lIns="92546" tIns="46273" rIns="92546" bIns="46273" rtlCol="0" anchor="ctr"/>
          <a:lstStyle/>
          <a:p>
            <a:pPr lvl="0"/>
            <a:endParaRPr lang="en-US" noProof="0"/>
          </a:p>
        </p:txBody>
      </p:sp>
      <p:sp>
        <p:nvSpPr>
          <p:cNvPr id="5" name="Notes Placeholder 4"/>
          <p:cNvSpPr>
            <a:spLocks noGrp="1"/>
          </p:cNvSpPr>
          <p:nvPr>
            <p:ph type="body" sz="quarter" idx="3"/>
          </p:nvPr>
        </p:nvSpPr>
        <p:spPr>
          <a:xfrm>
            <a:off x="685800" y="4402138"/>
            <a:ext cx="5486400" cy="4168775"/>
          </a:xfrm>
          <a:prstGeom prst="rect">
            <a:avLst/>
          </a:prstGeom>
        </p:spPr>
        <p:txBody>
          <a:bodyPr vert="horz" lIns="92546" tIns="46273" rIns="92546" bIns="4627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01100"/>
            <a:ext cx="2971800" cy="463550"/>
          </a:xfrm>
          <a:prstGeom prst="rect">
            <a:avLst/>
          </a:prstGeom>
        </p:spPr>
        <p:txBody>
          <a:bodyPr vert="horz" lIns="92546" tIns="46273" rIns="92546" bIns="46273"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801100"/>
            <a:ext cx="2971800" cy="463550"/>
          </a:xfrm>
          <a:prstGeom prst="rect">
            <a:avLst/>
          </a:prstGeom>
        </p:spPr>
        <p:txBody>
          <a:bodyPr vert="horz" wrap="square" lIns="92546" tIns="46273" rIns="92546" bIns="46273" numCol="1" anchor="b" anchorCtr="0" compatLnSpc="1">
            <a:prstTxWarp prst="textNoShape">
              <a:avLst/>
            </a:prstTxWarp>
          </a:bodyPr>
          <a:lstStyle>
            <a:lvl1pPr algn="r" eaLnBrk="1" hangingPunct="1">
              <a:defRPr sz="1200"/>
            </a:lvl1pPr>
          </a:lstStyle>
          <a:p>
            <a:pPr>
              <a:defRPr/>
            </a:pPr>
            <a:fld id="{7BE6D2D1-9FA8-42C2-98DB-1C9D9645FC3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a:t>
            </a:fld>
            <a:endParaRPr lang="en-US"/>
          </a:p>
        </p:txBody>
      </p:sp>
    </p:spTree>
    <p:extLst>
      <p:ext uri="{BB962C8B-B14F-4D97-AF65-F5344CB8AC3E}">
        <p14:creationId xmlns:p14="http://schemas.microsoft.com/office/powerpoint/2010/main" val="55983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24</a:t>
            </a:fld>
            <a:endParaRPr lang="en-US" altLang="en-US"/>
          </a:p>
        </p:txBody>
      </p:sp>
    </p:spTree>
    <p:extLst>
      <p:ext uri="{BB962C8B-B14F-4D97-AF65-F5344CB8AC3E}">
        <p14:creationId xmlns:p14="http://schemas.microsoft.com/office/powerpoint/2010/main" val="591183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27</a:t>
            </a:fld>
            <a:endParaRPr lang="en-US" altLang="en-US"/>
          </a:p>
        </p:txBody>
      </p:sp>
    </p:spTree>
    <p:extLst>
      <p:ext uri="{BB962C8B-B14F-4D97-AF65-F5344CB8AC3E}">
        <p14:creationId xmlns:p14="http://schemas.microsoft.com/office/powerpoint/2010/main" val="776695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32</a:t>
            </a:fld>
            <a:endParaRPr lang="en-US" altLang="en-US"/>
          </a:p>
        </p:txBody>
      </p:sp>
    </p:spTree>
    <p:extLst>
      <p:ext uri="{BB962C8B-B14F-4D97-AF65-F5344CB8AC3E}">
        <p14:creationId xmlns:p14="http://schemas.microsoft.com/office/powerpoint/2010/main" val="3566696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7E513A-D5CD-49C2-A479-060BE207EFE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26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0455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438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1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79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4</a:t>
            </a:fld>
            <a:endParaRPr lang="en-US" altLang="en-US"/>
          </a:p>
        </p:txBody>
      </p:sp>
    </p:spTree>
    <p:extLst>
      <p:ext uri="{BB962C8B-B14F-4D97-AF65-F5344CB8AC3E}">
        <p14:creationId xmlns:p14="http://schemas.microsoft.com/office/powerpoint/2010/main" val="3684074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6</a:t>
            </a:fld>
            <a:endParaRPr lang="en-US" altLang="en-US"/>
          </a:p>
        </p:txBody>
      </p:sp>
    </p:spTree>
    <p:extLst>
      <p:ext uri="{BB962C8B-B14F-4D97-AF65-F5344CB8AC3E}">
        <p14:creationId xmlns:p14="http://schemas.microsoft.com/office/powerpoint/2010/main" val="1525454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12</a:t>
            </a:fld>
            <a:endParaRPr lang="en-US" altLang="en-US"/>
          </a:p>
        </p:txBody>
      </p:sp>
    </p:spTree>
    <p:extLst>
      <p:ext uri="{BB962C8B-B14F-4D97-AF65-F5344CB8AC3E}">
        <p14:creationId xmlns:p14="http://schemas.microsoft.com/office/powerpoint/2010/main" val="2527571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18</a:t>
            </a:fld>
            <a:endParaRPr lang="en-US" altLang="en-US"/>
          </a:p>
        </p:txBody>
      </p:sp>
    </p:spTree>
    <p:extLst>
      <p:ext uri="{BB962C8B-B14F-4D97-AF65-F5344CB8AC3E}">
        <p14:creationId xmlns:p14="http://schemas.microsoft.com/office/powerpoint/2010/main" val="3243336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19</a:t>
            </a:fld>
            <a:endParaRPr lang="en-US" altLang="en-US"/>
          </a:p>
        </p:txBody>
      </p:sp>
    </p:spTree>
    <p:extLst>
      <p:ext uri="{BB962C8B-B14F-4D97-AF65-F5344CB8AC3E}">
        <p14:creationId xmlns:p14="http://schemas.microsoft.com/office/powerpoint/2010/main" val="320098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22</a:t>
            </a:fld>
            <a:endParaRPr lang="en-US" altLang="en-US"/>
          </a:p>
        </p:txBody>
      </p:sp>
    </p:spTree>
    <p:extLst>
      <p:ext uri="{BB962C8B-B14F-4D97-AF65-F5344CB8AC3E}">
        <p14:creationId xmlns:p14="http://schemas.microsoft.com/office/powerpoint/2010/main" val="3376092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r>
              <a:rPr lang="en-US" dirty="0"/>
              <a:t>JAN </a:t>
            </a:r>
            <a:r>
              <a:rPr lang="en-US" cap="none" dirty="0"/>
              <a:t>is a service of the U.S. Department of Labor’s Office of Disability Employment Policy/ODEP.</a:t>
            </a:r>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319558949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9721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5/12/2023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01972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p:txBody>
          <a:bodyPr/>
          <a:lstStyle>
            <a:lvl1pPr>
              <a:defRPr/>
            </a:lvl1pPr>
          </a:lstStyle>
          <a:p>
            <a:pPr>
              <a:defRPr/>
            </a:pPr>
            <a:fld id="{4D98D1BA-2478-40B5-9DFA-9E617D8EE9D1}" type="slidenum">
              <a:rPr lang="en-US" altLang="en-US"/>
              <a:pPr>
                <a:defRPr/>
              </a:pPr>
              <a:t>‹#›</a:t>
            </a:fld>
            <a:endParaRPr lang="en-US" altLang="en-US"/>
          </a:p>
        </p:txBody>
      </p:sp>
      <p:sp>
        <p:nvSpPr>
          <p:cNvPr id="6" name="Title Placeholder 11">
            <a:extLst>
              <a:ext uri="{FF2B5EF4-FFF2-40B4-BE49-F238E27FC236}">
                <a16:creationId xmlns:a16="http://schemas.microsoft.com/office/drawing/2014/main" id="{0D63D7AD-9997-4CF3-BF07-E73A14B4C668}"/>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1120719435"/>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1">
            <a:extLst>
              <a:ext uri="{FF2B5EF4-FFF2-40B4-BE49-F238E27FC236}">
                <a16:creationId xmlns:a16="http://schemas.microsoft.com/office/drawing/2014/main" id="{05210562-C19F-41A9-8738-4FE2939E26B6}"/>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2870414787"/>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233098004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4091917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5/12/2023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21928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4701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5/12/2023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02477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2348534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554928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3099510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5/12/2023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9271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37531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574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5/12/2023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09885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4147993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976653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8560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0180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
        <p:nvSpPr>
          <p:cNvPr id="13" name="Rectangle 12">
            <a:extLst>
              <a:ext uri="{FF2B5EF4-FFF2-40B4-BE49-F238E27FC236}">
                <a16:creationId xmlns:a16="http://schemas.microsoft.com/office/drawing/2014/main" id="{56A01ABA-1259-4FBA-AB98-29F59C386141}"/>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Title 1">
            <a:extLst>
              <a:ext uri="{FF2B5EF4-FFF2-40B4-BE49-F238E27FC236}">
                <a16:creationId xmlns:a16="http://schemas.microsoft.com/office/drawing/2014/main" id="{654D78FF-5F8E-4AA8-9278-F548291C4F3F}"/>
              </a:ext>
            </a:extLst>
          </p:cNvPr>
          <p:cNvSpPr>
            <a:spLocks noGrp="1"/>
          </p:cNvSpPr>
          <p:nvPr>
            <p:ph type="title"/>
          </p:nvPr>
        </p:nvSpPr>
        <p:spPr>
          <a:xfrm>
            <a:off x="581192" y="702156"/>
            <a:ext cx="11029616" cy="1013800"/>
          </a:xfrm>
        </p:spPr>
        <p:txBody>
          <a:bodyPr/>
          <a:lstStyle/>
          <a:p>
            <a:r>
              <a:rPr lang="en-US" dirty="0"/>
              <a:t>Click to edit Master title style</a:t>
            </a:r>
          </a:p>
        </p:txBody>
      </p:sp>
    </p:spTree>
    <p:extLst>
      <p:ext uri="{BB962C8B-B14F-4D97-AF65-F5344CB8AC3E}">
        <p14:creationId xmlns:p14="http://schemas.microsoft.com/office/powerpoint/2010/main" val="3239978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65086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3364029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776043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8165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4048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8784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1751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3096643569"/>
      </p:ext>
    </p:extLst>
  </p:cSld>
  <p:clrMapOvr>
    <a:masterClrMapping/>
  </p:clrMapOvr>
  <p:transition spd="slow">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2">
            <a:extLst>
              <a:ext uri="{FF2B5EF4-FFF2-40B4-BE49-F238E27FC236}">
                <a16:creationId xmlns:a16="http://schemas.microsoft.com/office/drawing/2014/main" id="{D0A023E5-6B51-4C57-AC47-7CE55839D36F}"/>
              </a:ext>
            </a:extLst>
          </p:cNvPr>
          <p:cNvSpPr>
            <a:spLocks noGrp="1"/>
          </p:cNvSpPr>
          <p:nvPr>
            <p:ph type="title"/>
          </p:nvPr>
        </p:nvSpPr>
        <p:spPr>
          <a:xfrm>
            <a:off x="838200" y="365126"/>
            <a:ext cx="7493000" cy="7842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013279902"/>
      </p:ext>
    </p:extLst>
  </p:cSld>
  <p:clrMapOvr>
    <a:masterClrMapping/>
  </p:clrMapOvr>
  <p:transition spd="slow">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p:txBody>
          <a:bodyPr/>
          <a:lstStyle>
            <a:lvl1pPr>
              <a:defRPr/>
            </a:lvl1pPr>
          </a:lstStyle>
          <a:p>
            <a:pPr>
              <a:defRPr/>
            </a:pPr>
            <a:fld id="{4D98D1BA-2478-40B5-9DFA-9E617D8EE9D1}" type="slidenum">
              <a:rPr lang="en-US" altLang="en-US"/>
              <a:pPr>
                <a:defRPr/>
              </a:pPr>
              <a:t>‹#›</a:t>
            </a:fld>
            <a:endParaRPr lang="en-US" altLang="en-US"/>
          </a:p>
        </p:txBody>
      </p:sp>
      <p:sp>
        <p:nvSpPr>
          <p:cNvPr id="6" name="Title Placeholder 2">
            <a:extLst>
              <a:ext uri="{FF2B5EF4-FFF2-40B4-BE49-F238E27FC236}">
                <a16:creationId xmlns:a16="http://schemas.microsoft.com/office/drawing/2014/main" id="{6A4C5A44-A8B8-4C61-8243-F4FD29451E48}"/>
              </a:ext>
            </a:extLst>
          </p:cNvPr>
          <p:cNvSpPr>
            <a:spLocks noGrp="1"/>
          </p:cNvSpPr>
          <p:nvPr>
            <p:ph type="title"/>
          </p:nvPr>
        </p:nvSpPr>
        <p:spPr>
          <a:xfrm>
            <a:off x="838200" y="365126"/>
            <a:ext cx="7493000" cy="7842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460685099"/>
      </p:ext>
    </p:extLst>
  </p:cSld>
  <p:clrMapOvr>
    <a:masterClrMapping/>
  </p:clrMapOvr>
  <p:transition spd="slow">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3BA45D9C-1A1C-4E51-A5FF-BDA1EAC58218}" type="slidenum">
              <a:rPr lang="en-US"/>
              <a:pPr>
                <a:defRPr/>
              </a:pPr>
              <a:t>‹#›</a:t>
            </a:fld>
            <a:endParaRPr lang="en-US"/>
          </a:p>
        </p:txBody>
      </p:sp>
    </p:spTree>
    <p:extLst>
      <p:ext uri="{BB962C8B-B14F-4D97-AF65-F5344CB8AC3E}">
        <p14:creationId xmlns:p14="http://schemas.microsoft.com/office/powerpoint/2010/main" val="2027581161"/>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6243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 </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 service of the U.S. Department of Labor’s Office of Disability Employment Policy/ODEP.</a:t>
            </a:r>
            <a:endParaRPr kumimoji="0" lang="en-US" sz="11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2870508777"/>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339170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78107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305490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B8E1A0-F19E-43ED-A9FD-BBBB6365A0B1}"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09845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3740256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2602526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A0697B2-505F-4AC8-8F94-72E521A0B74F}"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1A3260">
                    <a:lumMod val="75000"/>
                    <a:lumOff val="25000"/>
                  </a:srgbClr>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824606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FF899-93D7-4212-8D3F-0D755BDEB77C}"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122764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6496B-62A4-45AD-A174-D929C967C4CB}"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66301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B8E1A0-F19E-43ED-A9FD-BBBB6365A0B1}" type="datetime1">
              <a:rPr lang="en-US" smtClean="0"/>
              <a:t>5/12/2023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3590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32A0D10-1C02-40CB-A684-779709F45FE8}"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774923" y="5951811"/>
            <a:ext cx="789627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8601957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51A3B-A704-4583-9AF6-D9A8BC930992}"/>
              </a:ext>
            </a:extLst>
          </p:cNvPr>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1" descr="JAN Logo&#10;&#10;Practical Solutions&#10;Workplace Success">
            <a:extLst>
              <a:ext uri="{FF2B5EF4-FFF2-40B4-BE49-F238E27FC236}">
                <a16:creationId xmlns:a16="http://schemas.microsoft.com/office/drawing/2014/main" id="{43BB8CFB-0B8E-4BE5-9B67-E71F05EE14C2}"/>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a:extLst>
              <a:ext uri="{FF2B5EF4-FFF2-40B4-BE49-F238E27FC236}">
                <a16:creationId xmlns:a16="http://schemas.microsoft.com/office/drawing/2014/main" id="{E9015DF2-30C0-41ED-B2D3-6153D1126838}"/>
              </a:ext>
            </a:extLst>
          </p:cNvPr>
          <p:cNvSpPr>
            <a:spLocks noGrp="1"/>
          </p:cNvSpPr>
          <p:nvPr>
            <p:ph type="sldNum" sz="quarter" idx="10"/>
          </p:nvPr>
        </p:nvSpPr>
        <p:spPr/>
        <p:txBody>
          <a:bodyPr/>
          <a:lstStyle>
            <a:lvl1pPr>
              <a:defRPr smtClean="0"/>
            </a:lvl1pPr>
          </a:lstStyle>
          <a:p>
            <a:pPr>
              <a:defRPr/>
            </a:pPr>
            <a:fld id="{D79BA859-7205-4A87-ABA5-C9427B91D4FD}" type="slidenum">
              <a:rPr lang="en-US" altLang="en-US" smtClean="0"/>
              <a:pPr>
                <a:defRPr/>
              </a:pPr>
              <a:t>‹#›</a:t>
            </a:fld>
            <a:endParaRPr lang="en-US" altLang="en-US"/>
          </a:p>
        </p:txBody>
      </p:sp>
    </p:spTree>
    <p:extLst>
      <p:ext uri="{BB962C8B-B14F-4D97-AF65-F5344CB8AC3E}">
        <p14:creationId xmlns:p14="http://schemas.microsoft.com/office/powerpoint/2010/main" val="148335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5" name="Rectangle 4"/>
          <p:cNvSpPr/>
          <p:nvPr userDrawn="1"/>
        </p:nvSpPr>
        <p:spPr>
          <a:xfrm>
            <a:off x="1121665" y="1298449"/>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8" name="Title Placeholder 11">
            <a:extLst>
              <a:ext uri="{FF2B5EF4-FFF2-40B4-BE49-F238E27FC236}">
                <a16:creationId xmlns:a16="http://schemas.microsoft.com/office/drawing/2014/main" id="{9405C78C-4BEE-4572-B554-E293F0A46BC4}"/>
              </a:ext>
            </a:extLst>
          </p:cNvPr>
          <p:cNvSpPr>
            <a:spLocks noGrp="1"/>
          </p:cNvSpPr>
          <p:nvPr>
            <p:ph type="title"/>
          </p:nvPr>
        </p:nvSpPr>
        <p:spPr bwMode="auto">
          <a:xfrm>
            <a:off x="609600" y="377952"/>
            <a:ext cx="10871200" cy="7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lvl="0"/>
            <a:endParaRPr lang="en-US" altLang="en-US" dirty="0"/>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F5477F5D-25F0-4B95-920B-B3A7F705B3F8}" type="slidenum">
              <a:rPr lang="en-US" altLang="en-US"/>
              <a:pPr>
                <a:defRPr/>
              </a:pPr>
              <a:t>‹#›</a:t>
            </a:fld>
            <a:endParaRPr lang="en-US" altLang="en-US"/>
          </a:p>
        </p:txBody>
      </p:sp>
    </p:spTree>
    <p:extLst>
      <p:ext uri="{BB962C8B-B14F-4D97-AF65-F5344CB8AC3E}">
        <p14:creationId xmlns:p14="http://schemas.microsoft.com/office/powerpoint/2010/main" val="2922700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5A8A3B-9D6E-4867-A9FF-2BB7C1C013EB}"/>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4" name="Rectangle 3">
            <a:extLst>
              <a:ext uri="{FF2B5EF4-FFF2-40B4-BE49-F238E27FC236}">
                <a16:creationId xmlns:a16="http://schemas.microsoft.com/office/drawing/2014/main" id="{B0EE8395-143E-45DC-AD9E-6CEB3FD4C3B9}"/>
              </a:ext>
            </a:extLst>
          </p:cNvPr>
          <p:cNvSpPr/>
          <p:nvPr userDrawn="1"/>
        </p:nvSpPr>
        <p:spPr>
          <a:xfrm>
            <a:off x="1121834" y="129857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itle Placeholder 11"/>
          <p:cNvSpPr>
            <a:spLocks noGrp="1"/>
          </p:cNvSpPr>
          <p:nvPr>
            <p:ph type="title"/>
          </p:nvPr>
        </p:nvSpPr>
        <p:spPr bwMode="auto">
          <a:xfrm>
            <a:off x="609600" y="377952"/>
            <a:ext cx="10871200" cy="769204"/>
          </a:xfrm>
          <a:prstGeom prst="rect">
            <a:avLst/>
          </a:prstGeom>
          <a:noFill/>
          <a:ln>
            <a:noFill/>
          </a:ln>
        </p:spPr>
        <p:txBody>
          <a:bodyPr/>
          <a:lstStyle/>
          <a:p>
            <a:pPr lvl="0"/>
            <a:endParaRPr lang="en-US" altLang="en-US" dirty="0"/>
          </a:p>
        </p:txBody>
      </p:sp>
      <p:sp>
        <p:nvSpPr>
          <p:cNvPr id="5" name="Slide Number Placeholder 5">
            <a:extLst>
              <a:ext uri="{FF2B5EF4-FFF2-40B4-BE49-F238E27FC236}">
                <a16:creationId xmlns:a16="http://schemas.microsoft.com/office/drawing/2014/main" id="{AB5763C0-1C08-4237-A2C6-AA5EB9A6C9E1}"/>
              </a:ext>
            </a:extLst>
          </p:cNvPr>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316247E6-5F92-41C2-81A9-88475C39178D}" type="slidenum">
              <a:rPr lang="en-US" altLang="en-US"/>
              <a:pPr>
                <a:defRPr/>
              </a:pPr>
              <a:t>‹#›</a:t>
            </a:fld>
            <a:endParaRPr lang="en-US" altLang="en-US"/>
          </a:p>
        </p:txBody>
      </p:sp>
    </p:spTree>
    <p:extLst>
      <p:ext uri="{BB962C8B-B14F-4D97-AF65-F5344CB8AC3E}">
        <p14:creationId xmlns:p14="http://schemas.microsoft.com/office/powerpoint/2010/main" val="2325388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Tree>
    <p:extLst>
      <p:ext uri="{BB962C8B-B14F-4D97-AF65-F5344CB8AC3E}">
        <p14:creationId xmlns:p14="http://schemas.microsoft.com/office/powerpoint/2010/main" val="2538720833"/>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2070941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22345772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69854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853722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8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2838754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2689011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531855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268208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922371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19872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314079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1610111891"/>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167596307"/>
      </p:ext>
    </p:extLst>
  </p:cSld>
  <p:clrMapOvr>
    <a:masterClrMapping/>
  </p:clrMapOvr>
  <p:transition spd="slow">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473996520"/>
      </p:ext>
    </p:extLst>
  </p:cSld>
  <p:clrMapOvr>
    <a:masterClrMapping/>
  </p:clrMapOvr>
  <p:transition spd="slow">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4"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Transition</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0A5DC6D4-B4E9-4521-87C4-ADF1F2A553FD}" type="slidenum">
              <a:rPr lang="en-US" altLang="en-US"/>
              <a:pPr>
                <a:defRPr/>
              </a:pPr>
              <a:t>‹#›</a:t>
            </a:fld>
            <a:endParaRPr lang="en-US" altLang="en-US"/>
          </a:p>
        </p:txBody>
      </p:sp>
    </p:spTree>
    <p:extLst>
      <p:ext uri="{BB962C8B-B14F-4D97-AF65-F5344CB8AC3E}">
        <p14:creationId xmlns:p14="http://schemas.microsoft.com/office/powerpoint/2010/main" val="1221242185"/>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2609614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213397879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883258004"/>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2196669834"/>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BD216F98-6B7B-4838-A4A8-6CDB9FA09C1C}"/>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722542"/>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5/12/2023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987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412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5/12/2023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43045584"/>
      </p:ext>
    </p:extLst>
  </p:cSld>
  <p:clrMap bg1="lt1" tx1="dk1" bg2="lt2" tx2="dk2" accent1="accent1" accent2="accent2" accent3="accent3" accent4="accent4" accent5="accent5" accent6="accent6" hlink="hlink" folHlink="folHlink"/>
  <p:sldLayoutIdLst>
    <p:sldLayoutId id="2147490827" r:id="rId1"/>
    <p:sldLayoutId id="2147490828" r:id="rId2"/>
    <p:sldLayoutId id="2147490829" r:id="rId3"/>
    <p:sldLayoutId id="2147490830" r:id="rId4"/>
    <p:sldLayoutId id="2147490831" r:id="rId5"/>
    <p:sldLayoutId id="2147490832" r:id="rId6"/>
    <p:sldLayoutId id="2147490833" r:id="rId7"/>
    <p:sldLayoutId id="2147490834" r:id="rId8"/>
    <p:sldLayoutId id="2147490835" r:id="rId9"/>
    <p:sldLayoutId id="2147490836" r:id="rId10"/>
    <p:sldLayoutId id="2147490837" r:id="rId11"/>
    <p:sldLayoutId id="2147490838" r:id="rId12"/>
    <p:sldLayoutId id="2147490839" r:id="rId13"/>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5/12/2023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8332726"/>
      </p:ext>
    </p:extLst>
  </p:cSld>
  <p:clrMap bg1="lt1" tx1="dk1" bg2="lt2" tx2="dk2" accent1="accent1" accent2="accent2" accent3="accent3" accent4="accent4" accent5="accent5" accent6="accent6" hlink="hlink" folHlink="folHlink"/>
  <p:sldLayoutIdLst>
    <p:sldLayoutId id="2147490842" r:id="rId1"/>
    <p:sldLayoutId id="2147490843" r:id="rId2"/>
    <p:sldLayoutId id="2147490844" r:id="rId3"/>
    <p:sldLayoutId id="2147490845" r:id="rId4"/>
    <p:sldLayoutId id="2147490846" r:id="rId5"/>
    <p:sldLayoutId id="2147490847" r:id="rId6"/>
    <p:sldLayoutId id="2147490848" r:id="rId7"/>
    <p:sldLayoutId id="2147490849" r:id="rId8"/>
    <p:sldLayoutId id="2147490850" r:id="rId9"/>
    <p:sldLayoutId id="2147490851" r:id="rId10"/>
    <p:sldLayoutId id="2147490852"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16535975"/>
      </p:ext>
    </p:extLst>
  </p:cSld>
  <p:clrMap bg1="lt1" tx1="dk1" bg2="lt2" tx2="dk2" accent1="accent1" accent2="accent2" accent3="accent3" accent4="accent4" accent5="accent5" accent6="accent6" hlink="hlink" folHlink="folHlink"/>
  <p:sldLayoutIdLst>
    <p:sldLayoutId id="2147490854" r:id="rId1"/>
    <p:sldLayoutId id="2147490855" r:id="rId2"/>
    <p:sldLayoutId id="2147490856" r:id="rId3"/>
    <p:sldLayoutId id="2147490857" r:id="rId4"/>
    <p:sldLayoutId id="2147490858" r:id="rId5"/>
    <p:sldLayoutId id="2147490859" r:id="rId6"/>
    <p:sldLayoutId id="2147490860" r:id="rId7"/>
    <p:sldLayoutId id="2147490861" r:id="rId8"/>
    <p:sldLayoutId id="2147490862" r:id="rId9"/>
    <p:sldLayoutId id="2147490863" r:id="rId10"/>
    <p:sldLayoutId id="2147490864" r:id="rId11"/>
    <p:sldLayoutId id="2147490865" r:id="rId12"/>
    <p:sldLayoutId id="2147490866" r:id="rId13"/>
    <p:sldLayoutId id="2147490867" r:id="rId14"/>
    <p:sldLayoutId id="2147490868" r:id="rId15"/>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3CF577D-EFDE-449F-9698-CFCF570C9DB9}"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933951"/>
      </p:ext>
    </p:extLst>
  </p:cSld>
  <p:clrMap bg1="lt1" tx1="dk1" bg2="lt2" tx2="dk2" accent1="accent1" accent2="accent2" accent3="accent3" accent4="accent4" accent5="accent5" accent6="accent6" hlink="hlink" folHlink="folHlink"/>
  <p:sldLayoutIdLst>
    <p:sldLayoutId id="2147490870" r:id="rId1"/>
    <p:sldLayoutId id="2147490871" r:id="rId2"/>
    <p:sldLayoutId id="2147490872" r:id="rId3"/>
    <p:sldLayoutId id="2147490873" r:id="rId4"/>
    <p:sldLayoutId id="2147490874" r:id="rId5"/>
    <p:sldLayoutId id="2147490875" r:id="rId6"/>
    <p:sldLayoutId id="2147490876" r:id="rId7"/>
    <p:sldLayoutId id="2147490877" r:id="rId8"/>
    <p:sldLayoutId id="2147490878" r:id="rId9"/>
    <p:sldLayoutId id="2147490879" r:id="rId10"/>
    <p:sldLayoutId id="2147490880" r:id="rId11"/>
    <p:sldLayoutId id="2147490881" r:id="rId12"/>
    <p:sldLayoutId id="2147490882" r:id="rId13"/>
    <p:sldLayoutId id="2147490883" r:id="rId14"/>
    <p:sldLayoutId id="2147490884" r:id="rId15"/>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03422921"/>
      </p:ext>
    </p:extLst>
  </p:cSld>
  <p:clrMap bg1="lt1" tx1="dk1" bg2="lt2" tx2="dk2" accent1="accent1" accent2="accent2" accent3="accent3" accent4="accent4" accent5="accent5" accent6="accent6" hlink="hlink" folHlink="folHlink"/>
  <p:sldLayoutIdLst>
    <p:sldLayoutId id="2147490886" r:id="rId1"/>
    <p:sldLayoutId id="2147490887" r:id="rId2"/>
    <p:sldLayoutId id="2147490888" r:id="rId3"/>
    <p:sldLayoutId id="2147490889" r:id="rId4"/>
    <p:sldLayoutId id="2147490890" r:id="rId5"/>
    <p:sldLayoutId id="2147490891" r:id="rId6"/>
    <p:sldLayoutId id="2147490892" r:id="rId7"/>
    <p:sldLayoutId id="2147490893" r:id="rId8"/>
    <p:sldLayoutId id="2147490894" r:id="rId9"/>
    <p:sldLayoutId id="2147490895" r:id="rId10"/>
    <p:sldLayoutId id="2147490896" r:id="rId11"/>
    <p:sldLayoutId id="2147490897" r:id="rId12"/>
    <p:sldLayoutId id="2147490898" r:id="rId13"/>
    <p:sldLayoutId id="2147490899" r:id="rId14"/>
    <p:sldLayoutId id="2147490900" r:id="rId15"/>
    <p:sldLayoutId id="2147490901" r:id="rId16"/>
    <p:sldLayoutId id="2147490902" r:id="rId17"/>
    <p:sldLayoutId id="2147490903" r:id="rId18"/>
    <p:sldLayoutId id="2147490904" r:id="rId19"/>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saltovisual.blogspot.com/2018/01/the-cameraman-en-fotos.html"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freestock.com/free-photos/business-man-talking-phone-isolated-white-56229889"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icpedia.org/chalkboard/q/questions.html"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news.schoolsdo.org/2017/02/3-studies-show-poor-academic-results-for-vouchers/"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skjan.org/disabilities/Autism-Spectrum.cfm" TargetMode="External"/><Relationship Id="rId2" Type="http://schemas.openxmlformats.org/officeDocument/2006/relationships/hyperlink" Target="https://askjan.org/a-to-z.cfm" TargetMode="External"/><Relationship Id="rId1" Type="http://schemas.openxmlformats.org/officeDocument/2006/relationships/slideLayout" Target="../slideLayouts/slideLayout2.xml"/><Relationship Id="rId4" Type="http://schemas.openxmlformats.org/officeDocument/2006/relationships/hyperlink" Target="http://www.eeoc.gov/facts/performance-conduct.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picpedia.org/chalkboard/q/questions.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askjan.org/events/Trainings.cf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askjan.org/evaluationreg.cf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603F-415C-4735-A489-3C793DEF27EE}"/>
              </a:ext>
            </a:extLst>
          </p:cNvPr>
          <p:cNvSpPr>
            <a:spLocks noGrp="1"/>
          </p:cNvSpPr>
          <p:nvPr>
            <p:ph type="ctrTitle"/>
          </p:nvPr>
        </p:nvSpPr>
        <p:spPr>
          <a:xfrm>
            <a:off x="581188" y="1066800"/>
            <a:ext cx="10993549" cy="1475013"/>
          </a:xfrm>
        </p:spPr>
        <p:txBody>
          <a:bodyPr>
            <a:normAutofit/>
          </a:bodyPr>
          <a:lstStyle/>
          <a:p>
            <a:br>
              <a:rPr lang="en-US" sz="3200" dirty="0"/>
            </a:br>
            <a:r>
              <a:rPr lang="en-US" sz="2700" dirty="0"/>
              <a:t>Accommodation and Compliance Webcast Series:</a:t>
            </a:r>
            <a:br>
              <a:rPr lang="en-US" sz="2700" dirty="0"/>
            </a:br>
            <a:r>
              <a:rPr lang="en-US" sz="2700" dirty="0"/>
              <a:t>Accommodation solutions for Neurodivergent workers </a:t>
            </a:r>
            <a:endParaRPr lang="en-US" sz="3200" dirty="0"/>
          </a:p>
        </p:txBody>
      </p:sp>
      <p:sp>
        <p:nvSpPr>
          <p:cNvPr id="3" name="Subtitle 2">
            <a:extLst>
              <a:ext uri="{FF2B5EF4-FFF2-40B4-BE49-F238E27FC236}">
                <a16:creationId xmlns:a16="http://schemas.microsoft.com/office/drawing/2014/main" id="{773B7CA3-0060-4837-84FC-0E5575398655}"/>
              </a:ext>
            </a:extLst>
          </p:cNvPr>
          <p:cNvSpPr>
            <a:spLocks noGrp="1"/>
          </p:cNvSpPr>
          <p:nvPr>
            <p:ph type="subTitle" idx="1"/>
          </p:nvPr>
        </p:nvSpPr>
        <p:spPr>
          <a:xfrm>
            <a:off x="581188" y="2541813"/>
            <a:ext cx="10993546" cy="590321"/>
          </a:xfrm>
        </p:spPr>
        <p:txBody>
          <a:bodyPr>
            <a:normAutofit/>
          </a:bodyPr>
          <a:lstStyle/>
          <a:p>
            <a:r>
              <a:rPr lang="en-US" sz="1400" dirty="0">
                <a:solidFill>
                  <a:srgbClr val="002060"/>
                </a:solidFill>
              </a:rPr>
              <a:t>Melanie Whetzel, M.A., CBIS, Principal Consultant, Cognitive/Neurological Team Lead</a:t>
            </a:r>
          </a:p>
        </p:txBody>
      </p:sp>
      <p:sp>
        <p:nvSpPr>
          <p:cNvPr id="5" name="Footer Placeholder 4">
            <a:extLst>
              <a:ext uri="{FF2B5EF4-FFF2-40B4-BE49-F238E27FC236}">
                <a16:creationId xmlns:a16="http://schemas.microsoft.com/office/drawing/2014/main" id="{B14FD746-51A6-4CE2-91D6-110B346F61C7}"/>
              </a:ext>
            </a:extLst>
          </p:cNvPr>
          <p:cNvSpPr>
            <a:spLocks noGrp="1"/>
          </p:cNvSpPr>
          <p:nvPr>
            <p:ph type="ftr" sz="quarter" idx="11"/>
          </p:nvPr>
        </p:nvSpPr>
        <p:spPr/>
        <p:txBody>
          <a:bodyPr/>
          <a:lstStyle/>
          <a:p>
            <a:r>
              <a:rPr lang="en-US" sz="1400" dirty="0"/>
              <a:t>JAN </a:t>
            </a:r>
            <a:r>
              <a:rPr lang="en-US" sz="1400" cap="none" dirty="0"/>
              <a:t>is a service of the U.S. Department of Labor’s Office of Disability Employment Policy/ODEP.</a:t>
            </a:r>
            <a:endParaRPr lang="en-US" sz="1400" dirty="0"/>
          </a:p>
        </p:txBody>
      </p:sp>
    </p:spTree>
    <p:extLst>
      <p:ext uri="{BB962C8B-B14F-4D97-AF65-F5344CB8AC3E}">
        <p14:creationId xmlns:p14="http://schemas.microsoft.com/office/powerpoint/2010/main" val="183999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7DBC5-7E89-4ECF-A001-05966303604B}"/>
              </a:ext>
            </a:extLst>
          </p:cNvPr>
          <p:cNvSpPr>
            <a:spLocks noGrp="1"/>
          </p:cNvSpPr>
          <p:nvPr>
            <p:ph type="title"/>
          </p:nvPr>
        </p:nvSpPr>
        <p:spPr>
          <a:xfrm>
            <a:off x="581192" y="702156"/>
            <a:ext cx="11029616" cy="1013800"/>
          </a:xfrm>
        </p:spPr>
        <p:txBody>
          <a:bodyPr>
            <a:normAutofit/>
          </a:bodyPr>
          <a:lstStyle/>
          <a:p>
            <a:r>
              <a:rPr lang="en-US" dirty="0"/>
              <a:t>Why Disclose?</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75735" y="1977837"/>
            <a:ext cx="3683001" cy="4504267"/>
          </a:xfrm>
          <a:prstGeom prst="rect">
            <a:avLst/>
          </a:prstGeom>
        </p:spPr>
      </p:pic>
      <p:sp>
        <p:nvSpPr>
          <p:cNvPr id="2" name="Content Placeholder 1"/>
          <p:cNvSpPr>
            <a:spLocks noGrp="1"/>
          </p:cNvSpPr>
          <p:nvPr>
            <p:ph idx="1"/>
          </p:nvPr>
        </p:nvSpPr>
        <p:spPr>
          <a:xfrm>
            <a:off x="4475858" y="2180496"/>
            <a:ext cx="7140407" cy="3678303"/>
          </a:xfrm>
        </p:spPr>
        <p:txBody>
          <a:bodyPr>
            <a:normAutofit/>
          </a:bodyPr>
          <a:lstStyle/>
          <a:p>
            <a:pPr>
              <a:spcBef>
                <a:spcPts val="576"/>
              </a:spcBef>
              <a:spcAft>
                <a:spcPts val="1200"/>
              </a:spcAft>
              <a:buNone/>
              <a:defRPr/>
            </a:pPr>
            <a:r>
              <a:rPr lang="en-US" b="1" dirty="0">
                <a:cs typeface="Arial" charset="0"/>
              </a:rPr>
              <a:t>Why Disclose?</a:t>
            </a:r>
          </a:p>
          <a:p>
            <a:pPr>
              <a:spcBef>
                <a:spcPts val="576"/>
              </a:spcBef>
              <a:spcAft>
                <a:spcPts val="1200"/>
              </a:spcAft>
              <a:defRPr/>
            </a:pPr>
            <a:r>
              <a:rPr lang="en-US" dirty="0">
                <a:cs typeface="Arial" charset="0"/>
              </a:rPr>
              <a:t>To ask for job accommodations</a:t>
            </a:r>
          </a:p>
          <a:p>
            <a:pPr>
              <a:spcBef>
                <a:spcPts val="576"/>
              </a:spcBef>
              <a:spcAft>
                <a:spcPts val="1200"/>
              </a:spcAft>
              <a:defRPr/>
            </a:pPr>
            <a:r>
              <a:rPr lang="en-US" dirty="0">
                <a:cs typeface="Arial" charset="0"/>
              </a:rPr>
              <a:t>To receive benefits or privileges of employment</a:t>
            </a:r>
          </a:p>
          <a:p>
            <a:pPr>
              <a:spcBef>
                <a:spcPts val="576"/>
              </a:spcBef>
              <a:spcAft>
                <a:spcPts val="1200"/>
              </a:spcAft>
              <a:defRPr/>
            </a:pPr>
            <a:r>
              <a:rPr lang="en-US" dirty="0">
                <a:cs typeface="Arial" charset="0"/>
              </a:rPr>
              <a:t>To explain an unusual circumstance</a:t>
            </a:r>
          </a:p>
        </p:txBody>
      </p:sp>
      <p:sp>
        <p:nvSpPr>
          <p:cNvPr id="5" name="Slide Number Placeholder 3">
            <a:extLst>
              <a:ext uri="{FF2B5EF4-FFF2-40B4-BE49-F238E27FC236}">
                <a16:creationId xmlns:a16="http://schemas.microsoft.com/office/drawing/2014/main" id="{BBA2D91B-EABA-A506-10C6-1C32C56E2A84}"/>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33E70F-7A0F-43EB-8B2D-CF59DD49458A}"/>
              </a:ext>
            </a:extLst>
          </p:cNvPr>
          <p:cNvSpPr>
            <a:spLocks noGrp="1"/>
          </p:cNvSpPr>
          <p:nvPr>
            <p:ph type="title"/>
          </p:nvPr>
        </p:nvSpPr>
        <p:spPr>
          <a:xfrm>
            <a:off x="581192" y="702156"/>
            <a:ext cx="11029616" cy="1013800"/>
          </a:xfrm>
        </p:spPr>
        <p:txBody>
          <a:bodyPr>
            <a:normAutofit/>
          </a:bodyPr>
          <a:lstStyle/>
          <a:p>
            <a:r>
              <a:rPr lang="en-US" dirty="0"/>
              <a:t>Hiring</a:t>
            </a:r>
          </a:p>
        </p:txBody>
      </p:sp>
      <p:pic>
        <p:nvPicPr>
          <p:cNvPr id="5" name="Picture 4">
            <a:extLst>
              <a:ext uri="{FF2B5EF4-FFF2-40B4-BE49-F238E27FC236}">
                <a16:creationId xmlns:a16="http://schemas.microsoft.com/office/drawing/2014/main" id="{C864044D-F0E6-4CC8-92A3-1BB3E17BD15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225" y="2529423"/>
            <a:ext cx="4962525" cy="3312485"/>
          </a:xfrm>
          <a:prstGeom prst="rect">
            <a:avLst/>
          </a:prstGeom>
        </p:spPr>
      </p:pic>
      <p:sp>
        <p:nvSpPr>
          <p:cNvPr id="2" name="Content Placeholder 1"/>
          <p:cNvSpPr>
            <a:spLocks noGrp="1"/>
          </p:cNvSpPr>
          <p:nvPr>
            <p:ph idx="1"/>
          </p:nvPr>
        </p:nvSpPr>
        <p:spPr>
          <a:xfrm>
            <a:off x="6270812" y="2209800"/>
            <a:ext cx="5275001" cy="4045683"/>
          </a:xfrm>
        </p:spPr>
        <p:txBody>
          <a:bodyPr>
            <a:normAutofit fontScale="92500" lnSpcReduction="20000"/>
          </a:bodyPr>
          <a:lstStyle/>
          <a:p>
            <a:pPr marL="0" indent="0">
              <a:lnSpc>
                <a:spcPct val="90000"/>
              </a:lnSpc>
              <a:spcBef>
                <a:spcPts val="576"/>
              </a:spcBef>
              <a:spcAft>
                <a:spcPts val="1200"/>
              </a:spcAft>
              <a:buNone/>
              <a:defRPr/>
            </a:pPr>
            <a:r>
              <a:rPr lang="en-US" b="1" dirty="0"/>
              <a:t>Accommodations for Hiring</a:t>
            </a:r>
          </a:p>
          <a:p>
            <a:pPr>
              <a:lnSpc>
                <a:spcPct val="90000"/>
              </a:lnSpc>
              <a:spcBef>
                <a:spcPts val="576"/>
              </a:spcBef>
              <a:spcAft>
                <a:spcPts val="1200"/>
              </a:spcAft>
              <a:defRPr/>
            </a:pPr>
            <a:r>
              <a:rPr lang="en-US" b="0" dirty="0"/>
              <a:t>Fewer interviewers         </a:t>
            </a:r>
          </a:p>
          <a:p>
            <a:pPr>
              <a:lnSpc>
                <a:spcPct val="90000"/>
              </a:lnSpc>
              <a:spcBef>
                <a:spcPts val="576"/>
              </a:spcBef>
              <a:spcAft>
                <a:spcPts val="1200"/>
              </a:spcAft>
              <a:defRPr/>
            </a:pPr>
            <a:r>
              <a:rPr lang="en-US" b="0" dirty="0"/>
              <a:t>Demonstration of skills</a:t>
            </a:r>
          </a:p>
          <a:p>
            <a:pPr>
              <a:lnSpc>
                <a:spcPct val="90000"/>
              </a:lnSpc>
              <a:spcBef>
                <a:spcPts val="576"/>
              </a:spcBef>
              <a:spcAft>
                <a:spcPts val="1200"/>
              </a:spcAft>
              <a:defRPr/>
            </a:pPr>
            <a:r>
              <a:rPr lang="en-US" b="0" dirty="0"/>
              <a:t>Questions provided in advance</a:t>
            </a:r>
          </a:p>
          <a:p>
            <a:pPr>
              <a:lnSpc>
                <a:spcPct val="90000"/>
              </a:lnSpc>
              <a:spcBef>
                <a:spcPts val="576"/>
              </a:spcBef>
              <a:spcAft>
                <a:spcPts val="1200"/>
              </a:spcAft>
              <a:defRPr/>
            </a:pPr>
            <a:r>
              <a:rPr lang="en-US" b="0" dirty="0"/>
              <a:t>Instruction sheet/card to help</a:t>
            </a:r>
          </a:p>
          <a:p>
            <a:pPr>
              <a:lnSpc>
                <a:spcPct val="90000"/>
              </a:lnSpc>
              <a:spcBef>
                <a:spcPts val="576"/>
              </a:spcBef>
              <a:spcAft>
                <a:spcPts val="1200"/>
              </a:spcAft>
              <a:defRPr/>
            </a:pPr>
            <a:r>
              <a:rPr lang="en-US" b="0" dirty="0"/>
              <a:t>Job coach/parent as support</a:t>
            </a:r>
          </a:p>
          <a:p>
            <a:pPr>
              <a:lnSpc>
                <a:spcPct val="90000"/>
              </a:lnSpc>
              <a:spcBef>
                <a:spcPts val="576"/>
              </a:spcBef>
              <a:spcAft>
                <a:spcPts val="1200"/>
              </a:spcAft>
              <a:defRPr/>
            </a:pPr>
            <a:r>
              <a:rPr lang="en-US" b="0" dirty="0"/>
              <a:t>Informational interview first, </a:t>
            </a:r>
            <a:br>
              <a:rPr lang="en-US" b="0" dirty="0"/>
            </a:br>
            <a:r>
              <a:rPr lang="en-US" b="0" dirty="0"/>
              <a:t>by phone</a:t>
            </a:r>
          </a:p>
          <a:p>
            <a:pPr>
              <a:lnSpc>
                <a:spcPct val="90000"/>
              </a:lnSpc>
              <a:spcBef>
                <a:spcPts val="576"/>
              </a:spcBef>
              <a:spcAft>
                <a:spcPts val="1200"/>
              </a:spcAft>
              <a:defRPr/>
            </a:pPr>
            <a:r>
              <a:rPr lang="en-US" dirty="0"/>
              <a:t>Optimal time for interview</a:t>
            </a:r>
            <a:endParaRPr lang="en-US" b="0" dirty="0"/>
          </a:p>
        </p:txBody>
      </p:sp>
      <p:sp>
        <p:nvSpPr>
          <p:cNvPr id="4" name="Slide Number Placeholder 3">
            <a:extLst>
              <a:ext uri="{FF2B5EF4-FFF2-40B4-BE49-F238E27FC236}">
                <a16:creationId xmlns:a16="http://schemas.microsoft.com/office/drawing/2014/main" id="{AB3A11EF-B344-D7DF-3104-C4DEC0442160}"/>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95708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00DA5-72B3-4BE8-8CA1-146F0D3F3586}"/>
              </a:ext>
            </a:extLst>
          </p:cNvPr>
          <p:cNvSpPr>
            <a:spLocks noGrp="1"/>
          </p:cNvSpPr>
          <p:nvPr>
            <p:ph type="title"/>
          </p:nvPr>
        </p:nvSpPr>
        <p:spPr>
          <a:xfrm>
            <a:off x="581192" y="702156"/>
            <a:ext cx="11029616" cy="1013800"/>
          </a:xfrm>
        </p:spPr>
        <p:txBody>
          <a:bodyPr>
            <a:normAutofit/>
          </a:bodyPr>
          <a:lstStyle/>
          <a:p>
            <a:r>
              <a:rPr lang="en-US" dirty="0"/>
              <a:t>Fewer Interviewers </a:t>
            </a:r>
          </a:p>
        </p:txBody>
      </p:sp>
      <p:sp>
        <p:nvSpPr>
          <p:cNvPr id="2" name="Content Placeholder 1"/>
          <p:cNvSpPr>
            <a:spLocks noGrp="1"/>
          </p:cNvSpPr>
          <p:nvPr>
            <p:ph idx="1"/>
          </p:nvPr>
        </p:nvSpPr>
        <p:spPr>
          <a:xfrm>
            <a:off x="581192" y="2180496"/>
            <a:ext cx="7225075" cy="3678303"/>
          </a:xfrm>
        </p:spPr>
        <p:txBody>
          <a:bodyPr>
            <a:normAutofit/>
          </a:bodyPr>
          <a:lstStyle/>
          <a:p>
            <a:pPr marL="0" indent="0" defTabSz="685800">
              <a:spcBef>
                <a:spcPts val="576"/>
              </a:spcBef>
              <a:spcAft>
                <a:spcPts val="1200"/>
              </a:spcAft>
              <a:buNone/>
            </a:pPr>
            <a:r>
              <a:rPr lang="en-US" sz="2400" dirty="0"/>
              <a:t>A job applicant for a position in a prison working directly with the inmates asked to have the interview questions sent to him so he could submit the answers in writing in lieu of participating in an interview with multiple people. </a:t>
            </a:r>
            <a:endParaRPr lang="en-US" sz="2400" b="0" dirty="0"/>
          </a:p>
        </p:txBody>
      </p:sp>
      <p:pic>
        <p:nvPicPr>
          <p:cNvPr id="3" name="Picture 2">
            <a:extLst>
              <a:ext uri="{FF2B5EF4-FFF2-40B4-BE49-F238E27FC236}">
                <a16:creationId xmlns:a16="http://schemas.microsoft.com/office/drawing/2014/main" id="{00F785FB-9954-456E-8421-46CAA208B2F3}"/>
              </a:ext>
              <a:ext uri="{C183D7F6-B498-43B3-948B-1728B52AA6E4}">
                <adec:decorative xmlns:adec="http://schemas.microsoft.com/office/drawing/2017/decorative" val="1"/>
              </a:ext>
            </a:extLst>
          </p:cNvPr>
          <p:cNvPicPr>
            <a:picLocks noChangeAspect="1"/>
          </p:cNvPicPr>
          <p:nvPr/>
        </p:nvPicPr>
        <p:blipFill rotWithShape="1">
          <a:blip r:embed="rId3"/>
          <a:srcRect l="29969" r="14634" b="1"/>
          <a:stretch/>
        </p:blipFill>
        <p:spPr>
          <a:xfrm>
            <a:off x="8280256" y="1871133"/>
            <a:ext cx="3454544" cy="4224867"/>
          </a:xfrm>
          <a:prstGeom prst="rect">
            <a:avLst/>
          </a:prstGeom>
        </p:spPr>
      </p:pic>
      <p:sp>
        <p:nvSpPr>
          <p:cNvPr id="5" name="Slide Number Placeholder 3">
            <a:extLst>
              <a:ext uri="{FF2B5EF4-FFF2-40B4-BE49-F238E27FC236}">
                <a16:creationId xmlns:a16="http://schemas.microsoft.com/office/drawing/2014/main" id="{4AEC78FB-2F4F-1497-F7C2-D26005F44605}"/>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5030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CB766C-E69B-4E52-B6BB-C7E19CFE4662}"/>
              </a:ext>
            </a:extLst>
          </p:cNvPr>
          <p:cNvSpPr>
            <a:spLocks noGrp="1"/>
          </p:cNvSpPr>
          <p:nvPr>
            <p:ph type="title"/>
          </p:nvPr>
        </p:nvSpPr>
        <p:spPr>
          <a:xfrm>
            <a:off x="581192" y="702156"/>
            <a:ext cx="11029616" cy="1013800"/>
          </a:xfrm>
        </p:spPr>
        <p:txBody>
          <a:bodyPr>
            <a:normAutofit fontScale="90000"/>
          </a:bodyPr>
          <a:lstStyle/>
          <a:p>
            <a:br>
              <a:rPr lang="en-US" sz="2800" b="0" dirty="0"/>
            </a:br>
            <a:br>
              <a:rPr lang="en-US" sz="2800" b="0" dirty="0"/>
            </a:br>
            <a:br>
              <a:rPr lang="en-US" sz="2800" b="0" dirty="0"/>
            </a:br>
            <a:r>
              <a:rPr lang="en-US" sz="2800" b="0" dirty="0"/>
              <a:t>Demonstration of Skills</a:t>
            </a:r>
            <a:endParaRPr lang="en-US" dirty="0"/>
          </a:p>
        </p:txBody>
      </p:sp>
      <p:sp>
        <p:nvSpPr>
          <p:cNvPr id="38914" name="Content Placeholder 1"/>
          <p:cNvSpPr>
            <a:spLocks noGrp="1"/>
          </p:cNvSpPr>
          <p:nvPr>
            <p:ph idx="1"/>
          </p:nvPr>
        </p:nvSpPr>
        <p:spPr>
          <a:xfrm>
            <a:off x="4191001" y="2180496"/>
            <a:ext cx="7419806" cy="4045683"/>
          </a:xfrm>
        </p:spPr>
        <p:txBody>
          <a:bodyPr>
            <a:normAutofit/>
          </a:bodyPr>
          <a:lstStyle/>
          <a:p>
            <a:pPr marL="0" indent="0">
              <a:spcBef>
                <a:spcPts val="576"/>
              </a:spcBef>
              <a:spcAft>
                <a:spcPts val="1200"/>
              </a:spcAft>
              <a:buNone/>
              <a:defRPr/>
            </a:pPr>
            <a:endParaRPr lang="en-US" sz="2400" dirty="0">
              <a:effectLst/>
              <a:ea typeface="Calibri" panose="020F0502020204030204" pitchFamily="34" charset="0"/>
              <a:cs typeface="Times New Roman" panose="02020603050405020304" pitchFamily="18" charset="0"/>
            </a:endParaRPr>
          </a:p>
          <a:p>
            <a:pPr marL="0" indent="0">
              <a:spcBef>
                <a:spcPts val="576"/>
              </a:spcBef>
              <a:spcAft>
                <a:spcPts val="1200"/>
              </a:spcAft>
              <a:buNone/>
              <a:defRPr/>
            </a:pPr>
            <a:r>
              <a:rPr lang="en-US" sz="2400" dirty="0">
                <a:effectLst/>
                <a:ea typeface="Calibri" panose="020F0502020204030204" pitchFamily="34" charset="0"/>
                <a:cs typeface="Times New Roman" panose="02020603050405020304" pitchFamily="18" charset="0"/>
              </a:rPr>
              <a:t>Syd, interviewing for a job of camera operator, was asked many abstract questions during the interview that he considered irrelevant to his skill level and qualifications for the job. He asked if he could instead show the interviewer/employer his skills at using the camera. </a:t>
            </a:r>
            <a:endParaRPr lang="en-US" sz="2800" b="0" dirty="0"/>
          </a:p>
          <a:p>
            <a:pPr marL="0" indent="0">
              <a:spcBef>
                <a:spcPts val="576"/>
              </a:spcBef>
              <a:spcAft>
                <a:spcPts val="1200"/>
              </a:spcAft>
              <a:buNone/>
              <a:defRPr/>
            </a:pPr>
            <a:endParaRPr lang="en-US" altLang="en-US" b="0" dirty="0"/>
          </a:p>
        </p:txBody>
      </p:sp>
      <p:pic>
        <p:nvPicPr>
          <p:cNvPr id="3" name="Picture 2">
            <a:extLst>
              <a:ext uri="{FF2B5EF4-FFF2-40B4-BE49-F238E27FC236}">
                <a16:creationId xmlns:a16="http://schemas.microsoft.com/office/drawing/2014/main" id="{678222AA-40A7-A339-356F-FC3FCCB542E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1192" y="2177232"/>
            <a:ext cx="3238023" cy="3962399"/>
          </a:xfrm>
          <a:prstGeom prst="rect">
            <a:avLst/>
          </a:prstGeom>
        </p:spPr>
      </p:pic>
      <p:sp>
        <p:nvSpPr>
          <p:cNvPr id="2" name="Slide Number Placeholder 3">
            <a:extLst>
              <a:ext uri="{FF2B5EF4-FFF2-40B4-BE49-F238E27FC236}">
                <a16:creationId xmlns:a16="http://schemas.microsoft.com/office/drawing/2014/main" id="{D19494D6-7648-B2F8-F17D-E78F19E45EB6}"/>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215940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CD46DE-D18F-4C2D-BF00-7A610C00603C}"/>
              </a:ext>
            </a:extLst>
          </p:cNvPr>
          <p:cNvSpPr>
            <a:spLocks noGrp="1"/>
          </p:cNvSpPr>
          <p:nvPr>
            <p:ph type="title"/>
          </p:nvPr>
        </p:nvSpPr>
        <p:spPr>
          <a:xfrm>
            <a:off x="581192" y="702156"/>
            <a:ext cx="11029616" cy="1013800"/>
          </a:xfrm>
        </p:spPr>
        <p:txBody>
          <a:bodyPr>
            <a:normAutofit/>
          </a:bodyPr>
          <a:lstStyle/>
          <a:p>
            <a:br>
              <a:rPr lang="en-US" sz="2800" b="0" dirty="0"/>
            </a:br>
            <a:r>
              <a:rPr lang="en-US" sz="2800" b="0" dirty="0"/>
              <a:t>Questions Provided in Advance</a:t>
            </a:r>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5800" y="2553297"/>
            <a:ext cx="4962525" cy="3300080"/>
          </a:xfrm>
          <a:prstGeom prst="rect">
            <a:avLst/>
          </a:prstGeom>
        </p:spPr>
      </p:pic>
      <p:sp>
        <p:nvSpPr>
          <p:cNvPr id="38914" name="Content Placeholder 1"/>
          <p:cNvSpPr>
            <a:spLocks noGrp="1"/>
          </p:cNvSpPr>
          <p:nvPr>
            <p:ph idx="1"/>
          </p:nvPr>
        </p:nvSpPr>
        <p:spPr>
          <a:xfrm>
            <a:off x="6096001" y="2180496"/>
            <a:ext cx="5514806" cy="4045683"/>
          </a:xfrm>
        </p:spPr>
        <p:txBody>
          <a:bodyPr>
            <a:normAutofit/>
          </a:bodyPr>
          <a:lstStyle/>
          <a:p>
            <a:pPr marL="0" indent="0">
              <a:spcBef>
                <a:spcPts val="576"/>
              </a:spcBef>
              <a:spcAft>
                <a:spcPts val="1200"/>
              </a:spcAft>
              <a:buNone/>
            </a:pPr>
            <a:r>
              <a:rPr lang="en-US" altLang="en-US" sz="2400" b="0" dirty="0"/>
              <a:t>Hailey is applying for jobs and finds herself having difficulty when the interview questions require abstract thinking of scenarios she can recall from past employment or experiences. She requested a list of interview questions in advance and extended time during the interview to give her more time to process the information while formulating a response. </a:t>
            </a:r>
          </a:p>
        </p:txBody>
      </p:sp>
      <p:sp>
        <p:nvSpPr>
          <p:cNvPr id="4" name="Slide Number Placeholder 3">
            <a:extLst>
              <a:ext uri="{FF2B5EF4-FFF2-40B4-BE49-F238E27FC236}">
                <a16:creationId xmlns:a16="http://schemas.microsoft.com/office/drawing/2014/main" id="{C0788502-8BE6-7976-8701-40B27CDAA2C6}"/>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63398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90194D-FFBF-4F45-8538-B4F74E99528C}"/>
              </a:ext>
            </a:extLst>
          </p:cNvPr>
          <p:cNvSpPr>
            <a:spLocks noGrp="1"/>
          </p:cNvSpPr>
          <p:nvPr>
            <p:ph type="title"/>
          </p:nvPr>
        </p:nvSpPr>
        <p:spPr>
          <a:xfrm>
            <a:off x="581192" y="702156"/>
            <a:ext cx="11029616" cy="1013800"/>
          </a:xfrm>
        </p:spPr>
        <p:txBody>
          <a:bodyPr>
            <a:normAutofit/>
          </a:bodyPr>
          <a:lstStyle/>
          <a:p>
            <a:r>
              <a:rPr lang="en-US" dirty="0"/>
              <a:t>Instruction Sheet / Note card </a:t>
            </a:r>
          </a:p>
        </p:txBody>
      </p:sp>
      <p:sp>
        <p:nvSpPr>
          <p:cNvPr id="45064" name="Rectangle 45063">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DF9B33A-51FF-47E2-9CF0-2A2F6CC0F71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7225" y="2361056"/>
            <a:ext cx="3305175" cy="3649219"/>
          </a:xfrm>
          <a:prstGeom prst="rect">
            <a:avLst/>
          </a:prstGeom>
        </p:spPr>
      </p:pic>
      <p:sp>
        <p:nvSpPr>
          <p:cNvPr id="38914" name="Content Placeholder 1"/>
          <p:cNvSpPr>
            <a:spLocks noGrp="1"/>
          </p:cNvSpPr>
          <p:nvPr>
            <p:ph idx="1"/>
          </p:nvPr>
        </p:nvSpPr>
        <p:spPr>
          <a:xfrm>
            <a:off x="4505325" y="2180496"/>
            <a:ext cx="7105481" cy="4045683"/>
          </a:xfrm>
        </p:spPr>
        <p:txBody>
          <a:bodyPr>
            <a:normAutofit/>
          </a:bodyPr>
          <a:lstStyle/>
          <a:p>
            <a:pPr marL="0" indent="0">
              <a:buNone/>
              <a:defRPr/>
            </a:pPr>
            <a:r>
              <a:rPr lang="en-US" altLang="en-US" sz="2400" dirty="0"/>
              <a:t>Sylvia is a programmer who tends to tell too much information about herself and her love for computer languages. She wrote a brief biography about herself that included her education and experience with programming that she carries with her to refer to during interviews, so she doesn’t get too wordy and off track.</a:t>
            </a:r>
          </a:p>
        </p:txBody>
      </p:sp>
      <p:sp>
        <p:nvSpPr>
          <p:cNvPr id="2" name="Slide Number Placeholder 3">
            <a:extLst>
              <a:ext uri="{FF2B5EF4-FFF2-40B4-BE49-F238E27FC236}">
                <a16:creationId xmlns:a16="http://schemas.microsoft.com/office/drawing/2014/main" id="{35D7096A-6F38-A084-AB67-57EA8D50D1F8}"/>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248429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3AC9-7E3C-42B0-941E-F1C343E72382}"/>
              </a:ext>
            </a:extLst>
          </p:cNvPr>
          <p:cNvSpPr>
            <a:spLocks noGrp="1"/>
          </p:cNvSpPr>
          <p:nvPr>
            <p:ph type="title"/>
          </p:nvPr>
        </p:nvSpPr>
        <p:spPr/>
        <p:txBody>
          <a:bodyPr>
            <a:normAutofit/>
          </a:bodyPr>
          <a:lstStyle/>
          <a:p>
            <a:br>
              <a:rPr lang="en-US" dirty="0"/>
            </a:br>
            <a:r>
              <a:rPr lang="en-US" dirty="0"/>
              <a:t>Job Coach / Parent as support </a:t>
            </a:r>
          </a:p>
        </p:txBody>
      </p:sp>
      <p:sp>
        <p:nvSpPr>
          <p:cNvPr id="38914" name="Content Placeholder 1"/>
          <p:cNvSpPr>
            <a:spLocks noGrp="1"/>
          </p:cNvSpPr>
          <p:nvPr>
            <p:ph idx="1"/>
          </p:nvPr>
        </p:nvSpPr>
        <p:spPr>
          <a:xfrm>
            <a:off x="6096000" y="2180496"/>
            <a:ext cx="5514807" cy="3678303"/>
          </a:xfrm>
        </p:spPr>
        <p:txBody>
          <a:bodyPr>
            <a:normAutofit/>
          </a:bodyPr>
          <a:lstStyle/>
          <a:p>
            <a:pPr marL="0" indent="0">
              <a:buNone/>
              <a:defRPr/>
            </a:pPr>
            <a:r>
              <a:rPr lang="en-US" sz="2400" dirty="0"/>
              <a:t>Matthew is a candidate for a new job. He asks that his dad be allowed to support him in the interview, not as a mouthpiece, but to help him feel more comfortable in an unfamiliar situation and location so that he can respond in ways that better communicate his knowledge and experience.</a:t>
            </a:r>
          </a:p>
        </p:txBody>
      </p:sp>
      <p:pic>
        <p:nvPicPr>
          <p:cNvPr id="3" name="Picture 2">
            <a:extLst>
              <a:ext uri="{FF2B5EF4-FFF2-40B4-BE49-F238E27FC236}">
                <a16:creationId xmlns:a16="http://schemas.microsoft.com/office/drawing/2014/main" id="{410143D8-765E-68DC-8119-4672E857D2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1192" y="2266895"/>
            <a:ext cx="5261304" cy="3505504"/>
          </a:xfrm>
          <a:prstGeom prst="rect">
            <a:avLst/>
          </a:prstGeom>
        </p:spPr>
      </p:pic>
      <p:sp>
        <p:nvSpPr>
          <p:cNvPr id="4" name="Slide Number Placeholder 3">
            <a:extLst>
              <a:ext uri="{FF2B5EF4-FFF2-40B4-BE49-F238E27FC236}">
                <a16:creationId xmlns:a16="http://schemas.microsoft.com/office/drawing/2014/main" id="{7B081C1E-47DE-32B5-B8F2-681DD2D8D9D5}"/>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16</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11467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910B2D-4EB9-4ABB-805F-CDC4481420FD}"/>
              </a:ext>
            </a:extLst>
          </p:cNvPr>
          <p:cNvSpPr>
            <a:spLocks noGrp="1"/>
          </p:cNvSpPr>
          <p:nvPr>
            <p:ph type="title"/>
          </p:nvPr>
        </p:nvSpPr>
        <p:spPr>
          <a:xfrm>
            <a:off x="581192" y="702156"/>
            <a:ext cx="11029616" cy="1013800"/>
          </a:xfrm>
        </p:spPr>
        <p:txBody>
          <a:bodyPr>
            <a:normAutofit/>
          </a:bodyPr>
          <a:lstStyle/>
          <a:p>
            <a:br>
              <a:rPr lang="en-US" sz="2800" b="0" dirty="0"/>
            </a:br>
            <a:r>
              <a:rPr lang="en-US" sz="2800" b="0" dirty="0"/>
              <a:t>Informational Interview First, By phone</a:t>
            </a:r>
            <a:endParaRPr lang="en-US" dirty="0"/>
          </a:p>
        </p:txBody>
      </p:sp>
      <p:sp>
        <p:nvSpPr>
          <p:cNvPr id="38914" name="Content Placeholder 1"/>
          <p:cNvSpPr>
            <a:spLocks noGrp="1"/>
          </p:cNvSpPr>
          <p:nvPr>
            <p:ph idx="1"/>
          </p:nvPr>
        </p:nvSpPr>
        <p:spPr>
          <a:xfrm>
            <a:off x="595427" y="2180495"/>
            <a:ext cx="7938973" cy="3678303"/>
          </a:xfrm>
        </p:spPr>
        <p:txBody>
          <a:bodyPr>
            <a:normAutofit/>
          </a:bodyPr>
          <a:lstStyle/>
          <a:p>
            <a:pPr marL="0" indent="0">
              <a:spcBef>
                <a:spcPts val="576"/>
              </a:spcBef>
              <a:spcAft>
                <a:spcPts val="1200"/>
              </a:spcAft>
              <a:buNone/>
              <a:defRPr/>
            </a:pPr>
            <a:r>
              <a:rPr lang="en-US" sz="2400" b="0" dirty="0">
                <a:ea typeface="Calibri" panose="020F0502020204030204" pitchFamily="34" charset="0"/>
                <a:cs typeface="Times New Roman" panose="02020603050405020304" pitchFamily="18" charset="0"/>
              </a:rPr>
              <a:t>In order to help him analyze the work environment, Joshua asked for an informational interview by phone to help him determine if the job might be a good fit before he went any further in the process. </a:t>
            </a:r>
          </a:p>
          <a:p>
            <a:pPr marL="0" indent="0">
              <a:spcBef>
                <a:spcPts val="576"/>
              </a:spcBef>
              <a:spcAft>
                <a:spcPts val="1200"/>
              </a:spcAft>
              <a:buNone/>
              <a:defRPr/>
            </a:pPr>
            <a:r>
              <a:rPr lang="en-US" sz="2400" b="0" dirty="0">
                <a:ea typeface="Calibri" panose="020F0502020204030204" pitchFamily="34" charset="0"/>
                <a:cs typeface="Times New Roman" panose="02020603050405020304" pitchFamily="18" charset="0"/>
              </a:rPr>
              <a:t>This was also a great first step to help gain confidence and establish rapport before an in-person meet is required.</a:t>
            </a:r>
          </a:p>
        </p:txBody>
      </p:sp>
      <p:pic>
        <p:nvPicPr>
          <p:cNvPr id="5" name="Picture 4">
            <a:extLst>
              <a:ext uri="{FF2B5EF4-FFF2-40B4-BE49-F238E27FC236}">
                <a16:creationId xmlns:a16="http://schemas.microsoft.com/office/drawing/2014/main" id="{8C8E77DE-3DD3-AEE9-5018-6BEBD3939B8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03212" y="1969550"/>
            <a:ext cx="2514600" cy="3889248"/>
          </a:xfrm>
          <a:prstGeom prst="rect">
            <a:avLst/>
          </a:prstGeom>
        </p:spPr>
      </p:pic>
      <p:sp>
        <p:nvSpPr>
          <p:cNvPr id="2" name="Slide Number Placeholder 3">
            <a:extLst>
              <a:ext uri="{FF2B5EF4-FFF2-40B4-BE49-F238E27FC236}">
                <a16:creationId xmlns:a16="http://schemas.microsoft.com/office/drawing/2014/main" id="{D816F070-BFB2-5F9B-27D3-CB4970316EDE}"/>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47760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0F73C8-F740-4CDD-864D-65BBA9E5573A}"/>
              </a:ext>
            </a:extLst>
          </p:cNvPr>
          <p:cNvSpPr>
            <a:spLocks noGrp="1"/>
          </p:cNvSpPr>
          <p:nvPr>
            <p:ph type="title"/>
          </p:nvPr>
        </p:nvSpPr>
        <p:spPr>
          <a:xfrm>
            <a:off x="581192" y="702156"/>
            <a:ext cx="11029616" cy="1013800"/>
          </a:xfrm>
        </p:spPr>
        <p:txBody>
          <a:bodyPr>
            <a:normAutofit/>
          </a:bodyPr>
          <a:lstStyle/>
          <a:p>
            <a:r>
              <a:rPr lang="en-US" dirty="0"/>
              <a:t>Optimal Time for interview </a:t>
            </a:r>
          </a:p>
        </p:txBody>
      </p:sp>
      <p:sp>
        <p:nvSpPr>
          <p:cNvPr id="38919" name="Rectangle 38918">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7180D2B-6AE4-4AC6-8AAA-99F044397DF2}"/>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
          <a:stretch/>
        </p:blipFill>
        <p:spPr>
          <a:xfrm>
            <a:off x="657225" y="2361056"/>
            <a:ext cx="4962525" cy="3649219"/>
          </a:xfrm>
          <a:prstGeom prst="rect">
            <a:avLst/>
          </a:prstGeom>
        </p:spPr>
      </p:pic>
      <p:sp>
        <p:nvSpPr>
          <p:cNvPr id="38914" name="Content Placeholder 1"/>
          <p:cNvSpPr>
            <a:spLocks noGrp="1"/>
          </p:cNvSpPr>
          <p:nvPr>
            <p:ph idx="1"/>
          </p:nvPr>
        </p:nvSpPr>
        <p:spPr>
          <a:xfrm>
            <a:off x="6096001" y="2180496"/>
            <a:ext cx="5514806" cy="4045683"/>
          </a:xfrm>
        </p:spPr>
        <p:txBody>
          <a:bodyPr>
            <a:normAutofit/>
          </a:bodyPr>
          <a:lstStyle/>
          <a:p>
            <a:pPr marL="0" indent="0">
              <a:spcBef>
                <a:spcPts val="576"/>
              </a:spcBef>
              <a:spcAft>
                <a:spcPts val="1200"/>
              </a:spcAft>
              <a:buNone/>
            </a:pPr>
            <a:r>
              <a:rPr lang="en-US" sz="2400" b="0" dirty="0">
                <a:ea typeface="Calibri" panose="020F0502020204030204" pitchFamily="34" charset="0"/>
              </a:rPr>
              <a:t>A school psychologist interviewing for a new position prefers an early morning appointment where he can best represent himself as he has more energy and concentration at that time. If given the choice of several appointment times, the applicant may not have to disclose his disability at this stage and request the early time slot.</a:t>
            </a:r>
          </a:p>
        </p:txBody>
      </p:sp>
      <p:sp>
        <p:nvSpPr>
          <p:cNvPr id="2" name="Slide Number Placeholder 3">
            <a:extLst>
              <a:ext uri="{FF2B5EF4-FFF2-40B4-BE49-F238E27FC236}">
                <a16:creationId xmlns:a16="http://schemas.microsoft.com/office/drawing/2014/main" id="{42D99096-FAED-4CA9-7704-1A59D365F5E5}"/>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32031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B82FE4-7F3E-6A7F-CDCC-7E9CDE13368B}"/>
              </a:ext>
            </a:extLst>
          </p:cNvPr>
          <p:cNvSpPr>
            <a:spLocks noGrp="1"/>
          </p:cNvSpPr>
          <p:nvPr>
            <p:ph type="title"/>
          </p:nvPr>
        </p:nvSpPr>
        <p:spPr>
          <a:xfrm>
            <a:off x="581192" y="-1013800"/>
            <a:ext cx="11029616" cy="1013800"/>
          </a:xfrm>
        </p:spPr>
        <p:txBody>
          <a:bodyPr vert="horz" lIns="91440" tIns="45720" rIns="91440" bIns="45720" rtlCol="0" anchor="b">
            <a:normAutofit/>
          </a:bodyPr>
          <a:lstStyle/>
          <a:p>
            <a:r>
              <a:rPr lang="en-US" dirty="0"/>
              <a:t>Questions</a:t>
            </a:r>
          </a:p>
        </p:txBody>
      </p:sp>
      <p:pic>
        <p:nvPicPr>
          <p:cNvPr id="6" name="Content Placeholder 5">
            <a:extLst>
              <a:ext uri="{FF2B5EF4-FFF2-40B4-BE49-F238E27FC236}">
                <a16:creationId xmlns:a16="http://schemas.microsoft.com/office/drawing/2014/main" id="{53F2436D-2F41-4A81-A05F-541DA71F9A8D}"/>
              </a:ext>
              <a:ext uri="{C183D7F6-B498-43B3-948B-1728B52AA6E4}">
                <adec:decorative xmlns:adec="http://schemas.microsoft.com/office/drawing/2017/decorative" val="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2290" y="-59425"/>
            <a:ext cx="12191980" cy="6857990"/>
          </a:xfrm>
          <a:prstGeom prst="rect">
            <a:avLst/>
          </a:prstGeom>
        </p:spPr>
      </p:pic>
      <p:sp>
        <p:nvSpPr>
          <p:cNvPr id="2" name="Slide Number Placeholder 3">
            <a:extLst>
              <a:ext uri="{FF2B5EF4-FFF2-40B4-BE49-F238E27FC236}">
                <a16:creationId xmlns:a16="http://schemas.microsoft.com/office/drawing/2014/main" id="{F3AD8F5D-DD5D-71C1-1784-FD889089908B}"/>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en-US" sz="1600"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121699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a:t>
            </a:r>
          </a:p>
        </p:txBody>
      </p:sp>
      <p:graphicFrame>
        <p:nvGraphicFramePr>
          <p:cNvPr id="8" name="Content Placeholder 2" descr="Technical Difficulties&#10;Q&amp;A option at the bottom of the screen&#10;800-526-7234 or 877-781-9403 (TTY) - or Live Chat at AskJAN.org&#10;Frequently Asked Questions (FAQ)&#10;https://AskJAN.org/Training/JAN-Webcast-Frequently-Asked-Questions.cfm&#10;Questions for Presenters&#10;Q&amp;A option at the bottom of the screen">
            <a:extLst>
              <a:ext uri="{FF2B5EF4-FFF2-40B4-BE49-F238E27FC236}">
                <a16:creationId xmlns:a16="http://schemas.microsoft.com/office/drawing/2014/main" id="{4EBCF884-6B8F-417E-9493-91071CE480E5}"/>
              </a:ext>
            </a:extLst>
          </p:cNvPr>
          <p:cNvGraphicFramePr>
            <a:graphicFrameLocks noGrp="1"/>
          </p:cNvGraphicFramePr>
          <p:nvPr>
            <p:ph idx="1"/>
            <p:extLst>
              <p:ext uri="{D42A27DB-BD31-4B8C-83A1-F6EECF244321}">
                <p14:modId xmlns:p14="http://schemas.microsoft.com/office/powerpoint/2010/main" val="3572448289"/>
              </p:ext>
            </p:extLst>
          </p:nvPr>
        </p:nvGraphicFramePr>
        <p:xfrm>
          <a:off x="581025" y="1998663"/>
          <a:ext cx="11029950" cy="402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80F80EE7-A690-73CA-90B0-4BA646D84DAC}"/>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138389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A1D7C-4C85-45B4-97D4-C4FE6B637196}"/>
              </a:ext>
            </a:extLst>
          </p:cNvPr>
          <p:cNvSpPr>
            <a:spLocks noGrp="1"/>
          </p:cNvSpPr>
          <p:nvPr>
            <p:ph type="title"/>
          </p:nvPr>
        </p:nvSpPr>
        <p:spPr/>
        <p:txBody>
          <a:bodyPr>
            <a:normAutofit/>
          </a:bodyPr>
          <a:lstStyle/>
          <a:p>
            <a:r>
              <a:rPr lang="en-US" dirty="0"/>
              <a:t>Succeeding and Advancement</a:t>
            </a:r>
          </a:p>
        </p:txBody>
      </p:sp>
      <p:sp>
        <p:nvSpPr>
          <p:cNvPr id="121859" name="Content Placeholder 2"/>
          <p:cNvSpPr>
            <a:spLocks noGrp="1"/>
          </p:cNvSpPr>
          <p:nvPr>
            <p:ph idx="1"/>
          </p:nvPr>
        </p:nvSpPr>
        <p:spPr>
          <a:xfrm>
            <a:off x="581192" y="1969743"/>
            <a:ext cx="11029615" cy="4616404"/>
          </a:xfrm>
        </p:spPr>
        <p:txBody>
          <a:bodyPr>
            <a:noAutofit/>
          </a:bodyPr>
          <a:lstStyle/>
          <a:p>
            <a:pPr marL="0" indent="0" defTabSz="685800">
              <a:lnSpc>
                <a:spcPct val="120000"/>
              </a:lnSpc>
              <a:spcBef>
                <a:spcPts val="576"/>
              </a:spcBef>
              <a:spcAft>
                <a:spcPts val="0"/>
              </a:spcAft>
              <a:buNone/>
            </a:pPr>
            <a:r>
              <a:rPr lang="en-US" sz="2400" b="1" dirty="0"/>
              <a:t>Accommodations for Succeeding and Advancing</a:t>
            </a:r>
          </a:p>
          <a:p>
            <a:pPr>
              <a:lnSpc>
                <a:spcPct val="120000"/>
              </a:lnSpc>
              <a:spcBef>
                <a:spcPts val="576"/>
              </a:spcBef>
              <a:spcAft>
                <a:spcPts val="0"/>
              </a:spcAft>
            </a:pPr>
            <a:r>
              <a:rPr lang="en-US" altLang="en-US" sz="2000" dirty="0"/>
              <a:t>Mentoring</a:t>
            </a:r>
          </a:p>
          <a:p>
            <a:pPr>
              <a:lnSpc>
                <a:spcPct val="120000"/>
              </a:lnSpc>
              <a:spcBef>
                <a:spcPts val="576"/>
              </a:spcBef>
              <a:spcAft>
                <a:spcPts val="0"/>
              </a:spcAft>
            </a:pPr>
            <a:r>
              <a:rPr lang="en-US" altLang="en-US" sz="2000" dirty="0"/>
              <a:t>Support animal</a:t>
            </a:r>
          </a:p>
          <a:p>
            <a:pPr>
              <a:lnSpc>
                <a:spcPct val="120000"/>
              </a:lnSpc>
              <a:spcBef>
                <a:spcPts val="576"/>
              </a:spcBef>
              <a:spcAft>
                <a:spcPts val="0"/>
              </a:spcAft>
            </a:pPr>
            <a:r>
              <a:rPr lang="en-US" altLang="en-US" sz="2000" dirty="0"/>
              <a:t>Working remotely</a:t>
            </a:r>
          </a:p>
          <a:p>
            <a:pPr>
              <a:lnSpc>
                <a:spcPct val="120000"/>
              </a:lnSpc>
              <a:spcBef>
                <a:spcPts val="576"/>
              </a:spcBef>
              <a:spcAft>
                <a:spcPts val="0"/>
              </a:spcAft>
            </a:pPr>
            <a:r>
              <a:rPr lang="en-US" altLang="en-US" sz="2000" dirty="0"/>
              <a:t>Job restructuring</a:t>
            </a:r>
          </a:p>
          <a:p>
            <a:pPr>
              <a:lnSpc>
                <a:spcPct val="120000"/>
              </a:lnSpc>
              <a:spcBef>
                <a:spcPts val="576"/>
              </a:spcBef>
              <a:spcAft>
                <a:spcPts val="0"/>
              </a:spcAft>
            </a:pPr>
            <a:r>
              <a:rPr lang="en-US" altLang="en-US" sz="2000" dirty="0"/>
              <a:t>Modifying policies </a:t>
            </a:r>
          </a:p>
          <a:p>
            <a:pPr>
              <a:lnSpc>
                <a:spcPct val="120000"/>
              </a:lnSpc>
              <a:spcBef>
                <a:spcPts val="576"/>
              </a:spcBef>
              <a:spcAft>
                <a:spcPts val="0"/>
              </a:spcAft>
            </a:pPr>
            <a:r>
              <a:rPr lang="en-US" altLang="en-US" sz="2000" dirty="0"/>
              <a:t>Modifying schedules</a:t>
            </a:r>
          </a:p>
          <a:p>
            <a:pPr>
              <a:lnSpc>
                <a:spcPct val="120000"/>
              </a:lnSpc>
              <a:spcBef>
                <a:spcPts val="576"/>
              </a:spcBef>
              <a:spcAft>
                <a:spcPts val="0"/>
              </a:spcAft>
            </a:pPr>
            <a:r>
              <a:rPr lang="en-US" altLang="en-US" sz="2000" dirty="0"/>
              <a:t>Reassignment</a:t>
            </a:r>
          </a:p>
          <a:p>
            <a:pPr>
              <a:lnSpc>
                <a:spcPct val="120000"/>
              </a:lnSpc>
              <a:spcBef>
                <a:spcPts val="576"/>
              </a:spcBef>
              <a:spcAft>
                <a:spcPts val="0"/>
              </a:spcAft>
            </a:pPr>
            <a:r>
              <a:rPr lang="en-US" sz="2000" dirty="0"/>
              <a:t>Employee Assistance Program (EAP)</a:t>
            </a:r>
          </a:p>
          <a:p>
            <a:pPr>
              <a:lnSpc>
                <a:spcPct val="120000"/>
              </a:lnSpc>
              <a:spcBef>
                <a:spcPts val="576"/>
              </a:spcBef>
              <a:spcAft>
                <a:spcPts val="0"/>
              </a:spcAft>
            </a:pPr>
            <a:r>
              <a:rPr lang="en-US" altLang="en-US" sz="2000" dirty="0"/>
              <a:t>Ensure continuous f</a:t>
            </a:r>
            <a:r>
              <a:rPr lang="en-US" sz="2000" dirty="0"/>
              <a:t>eedback from manager</a:t>
            </a:r>
          </a:p>
          <a:p>
            <a:pPr>
              <a:lnSpc>
                <a:spcPct val="120000"/>
              </a:lnSpc>
              <a:spcBef>
                <a:spcPts val="576"/>
              </a:spcBef>
            </a:pPr>
            <a:r>
              <a:rPr lang="en-US" altLang="en-US" sz="2000" dirty="0"/>
              <a:t>Ensure opportunities to participate in training </a:t>
            </a:r>
          </a:p>
        </p:txBody>
      </p:sp>
      <p:pic>
        <p:nvPicPr>
          <p:cNvPr id="3" name="Picture 2">
            <a:extLst>
              <a:ext uri="{FF2B5EF4-FFF2-40B4-BE49-F238E27FC236}">
                <a16:creationId xmlns:a16="http://schemas.microsoft.com/office/drawing/2014/main" id="{CFBA3426-1C67-71AA-242B-337EE19D3F1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16548" y="2133600"/>
            <a:ext cx="3594259" cy="3584301"/>
          </a:xfrm>
          <a:prstGeom prst="rect">
            <a:avLst/>
          </a:prstGeom>
        </p:spPr>
      </p:pic>
      <p:sp>
        <p:nvSpPr>
          <p:cNvPr id="4" name="Slide Number Placeholder 3">
            <a:extLst>
              <a:ext uri="{FF2B5EF4-FFF2-40B4-BE49-F238E27FC236}">
                <a16:creationId xmlns:a16="http://schemas.microsoft.com/office/drawing/2014/main" id="{9CBA5936-3B60-004E-1C30-1B343798CB55}"/>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745424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89528-092D-439B-AA7E-B23A1F0533D5}"/>
              </a:ext>
            </a:extLst>
          </p:cNvPr>
          <p:cNvSpPr>
            <a:spLocks noGrp="1"/>
          </p:cNvSpPr>
          <p:nvPr>
            <p:ph type="title"/>
          </p:nvPr>
        </p:nvSpPr>
        <p:spPr>
          <a:xfrm>
            <a:off x="581192" y="702156"/>
            <a:ext cx="11029616" cy="1013800"/>
          </a:xfrm>
        </p:spPr>
        <p:txBody>
          <a:bodyPr>
            <a:normAutofit/>
          </a:bodyPr>
          <a:lstStyle/>
          <a:p>
            <a:r>
              <a:rPr lang="en-US" dirty="0"/>
              <a:t>Mentor / Job coach / support person</a:t>
            </a:r>
          </a:p>
        </p:txBody>
      </p:sp>
      <p:sp>
        <p:nvSpPr>
          <p:cNvPr id="38914" name="Content Placeholder 1"/>
          <p:cNvSpPr>
            <a:spLocks noGrp="1"/>
          </p:cNvSpPr>
          <p:nvPr>
            <p:ph idx="1"/>
          </p:nvPr>
        </p:nvSpPr>
        <p:spPr>
          <a:xfrm>
            <a:off x="3810000" y="2004656"/>
            <a:ext cx="7419809" cy="4220304"/>
          </a:xfrm>
        </p:spPr>
        <p:txBody>
          <a:bodyPr>
            <a:normAutofit/>
          </a:bodyPr>
          <a:lstStyle/>
          <a:p>
            <a:pPr marL="0" indent="0">
              <a:spcAft>
                <a:spcPts val="1200"/>
              </a:spcAft>
              <a:buNone/>
            </a:pPr>
            <a:r>
              <a:rPr lang="en-US" altLang="en-US" sz="2400" b="0" dirty="0"/>
              <a:t>Milly had a successful history of working in retail but was returning to work after being out for many years due to her disability. She requested a job coach, as she felt her social skills were lacking not only due to her disability, but also because she had been home for so long. </a:t>
            </a:r>
          </a:p>
        </p:txBody>
      </p:sp>
      <p:pic>
        <p:nvPicPr>
          <p:cNvPr id="4" name="Picture 3">
            <a:extLst>
              <a:ext uri="{FF2B5EF4-FFF2-40B4-BE49-F238E27FC236}">
                <a16:creationId xmlns:a16="http://schemas.microsoft.com/office/drawing/2014/main" id="{3BA7A264-6BC8-AE6A-0244-049FFD3EB72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81190" y="2004656"/>
            <a:ext cx="3000209" cy="4151188"/>
          </a:xfrm>
          <a:prstGeom prst="rect">
            <a:avLst/>
          </a:prstGeom>
        </p:spPr>
      </p:pic>
      <p:sp>
        <p:nvSpPr>
          <p:cNvPr id="2" name="Slide Number Placeholder 3">
            <a:extLst>
              <a:ext uri="{FF2B5EF4-FFF2-40B4-BE49-F238E27FC236}">
                <a16:creationId xmlns:a16="http://schemas.microsoft.com/office/drawing/2014/main" id="{B05426A8-3330-2872-AE78-28081DF2A8C7}"/>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71665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5721-F97A-4144-BD61-DDBAA6BBE832}"/>
              </a:ext>
            </a:extLst>
          </p:cNvPr>
          <p:cNvSpPr>
            <a:spLocks noGrp="1"/>
          </p:cNvSpPr>
          <p:nvPr>
            <p:ph type="title"/>
          </p:nvPr>
        </p:nvSpPr>
        <p:spPr>
          <a:xfrm>
            <a:off x="581192" y="702156"/>
            <a:ext cx="11029616" cy="1013800"/>
          </a:xfrm>
        </p:spPr>
        <p:txBody>
          <a:bodyPr>
            <a:normAutofit/>
          </a:bodyPr>
          <a:lstStyle/>
          <a:p>
            <a:r>
              <a:rPr lang="en-US" dirty="0"/>
              <a:t>Support Animal </a:t>
            </a:r>
          </a:p>
        </p:txBody>
      </p:sp>
      <p:sp>
        <p:nvSpPr>
          <p:cNvPr id="38914" name="Content Placeholder 1"/>
          <p:cNvSpPr>
            <a:spLocks noGrp="1"/>
          </p:cNvSpPr>
          <p:nvPr>
            <p:ph idx="1"/>
          </p:nvPr>
        </p:nvSpPr>
        <p:spPr>
          <a:xfrm>
            <a:off x="581192" y="2180496"/>
            <a:ext cx="7191208" cy="3678303"/>
          </a:xfrm>
        </p:spPr>
        <p:txBody>
          <a:bodyPr>
            <a:normAutofit/>
          </a:bodyPr>
          <a:lstStyle/>
          <a:p>
            <a:pPr marL="0" indent="0">
              <a:buNone/>
            </a:pPr>
            <a:r>
              <a:rPr lang="en-US" altLang="en-US" sz="2400" b="0" dirty="0"/>
              <a:t>Jules requested to bring her new support animal to the office to help her with the stress associated with her recent promotion to a new division with more advanced job duties, procedures, and new coworkers.  </a:t>
            </a:r>
          </a:p>
        </p:txBody>
      </p:sp>
      <p:pic>
        <p:nvPicPr>
          <p:cNvPr id="4" name="Picture 3">
            <a:extLst>
              <a:ext uri="{FF2B5EF4-FFF2-40B4-BE49-F238E27FC236}">
                <a16:creationId xmlns:a16="http://schemas.microsoft.com/office/drawing/2014/main" id="{EF7BD88D-E9A7-101F-D04E-25D11E06660D}"/>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229600" y="1871133"/>
            <a:ext cx="3505200" cy="4100435"/>
          </a:xfrm>
          <a:prstGeom prst="rect">
            <a:avLst/>
          </a:prstGeom>
        </p:spPr>
      </p:pic>
      <p:sp>
        <p:nvSpPr>
          <p:cNvPr id="3" name="Slide Number Placeholder 3">
            <a:extLst>
              <a:ext uri="{FF2B5EF4-FFF2-40B4-BE49-F238E27FC236}">
                <a16:creationId xmlns:a16="http://schemas.microsoft.com/office/drawing/2014/main" id="{766C26D2-4D7E-7F99-3DCD-57FD5BB8D917}"/>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20214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485E1-095F-4252-9FC9-563772D70617}"/>
              </a:ext>
            </a:extLst>
          </p:cNvPr>
          <p:cNvSpPr>
            <a:spLocks noGrp="1"/>
          </p:cNvSpPr>
          <p:nvPr>
            <p:ph type="title"/>
          </p:nvPr>
        </p:nvSpPr>
        <p:spPr/>
        <p:txBody>
          <a:bodyPr>
            <a:normAutofit/>
          </a:bodyPr>
          <a:lstStyle/>
          <a:p>
            <a:r>
              <a:rPr lang="en-US" dirty="0"/>
              <a:t>Working remotely </a:t>
            </a:r>
          </a:p>
        </p:txBody>
      </p:sp>
      <p:sp>
        <p:nvSpPr>
          <p:cNvPr id="2" name="Content Placeholder 1"/>
          <p:cNvSpPr>
            <a:spLocks noGrp="1"/>
          </p:cNvSpPr>
          <p:nvPr>
            <p:ph idx="1"/>
          </p:nvPr>
        </p:nvSpPr>
        <p:spPr>
          <a:xfrm>
            <a:off x="4191001" y="2180496"/>
            <a:ext cx="7086600" cy="3678303"/>
          </a:xfrm>
        </p:spPr>
        <p:txBody>
          <a:bodyPr>
            <a:normAutofit/>
          </a:bodyPr>
          <a:lstStyle/>
          <a:p>
            <a:pPr marL="0" indent="0" defTabSz="685800">
              <a:spcBef>
                <a:spcPts val="576"/>
              </a:spcBef>
              <a:buNone/>
            </a:pPr>
            <a:r>
              <a:rPr lang="en-US" sz="2400" dirty="0"/>
              <a:t>Jack is a reporter who has difficulty with sensory overload while working in a crowded, busy, noisy, and very bright newsroom. He asked for the accommodation of working from home when he was on deadline. </a:t>
            </a:r>
          </a:p>
        </p:txBody>
      </p:sp>
      <p:pic>
        <p:nvPicPr>
          <p:cNvPr id="3" name="Picture 2">
            <a:extLst>
              <a:ext uri="{FF2B5EF4-FFF2-40B4-BE49-F238E27FC236}">
                <a16:creationId xmlns:a16="http://schemas.microsoft.com/office/drawing/2014/main" id="{93B080D3-8C3B-93C6-0800-8E8B3B993C6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1192" y="1977310"/>
            <a:ext cx="3340898" cy="4084674"/>
          </a:xfrm>
          <a:prstGeom prst="rect">
            <a:avLst/>
          </a:prstGeom>
        </p:spPr>
      </p:pic>
      <p:sp>
        <p:nvSpPr>
          <p:cNvPr id="5" name="Slide Number Placeholder 3">
            <a:extLst>
              <a:ext uri="{FF2B5EF4-FFF2-40B4-BE49-F238E27FC236}">
                <a16:creationId xmlns:a16="http://schemas.microsoft.com/office/drawing/2014/main" id="{7AC91F72-172A-72B5-6143-9622FBA0CE82}"/>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540042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00DA5-72B3-4BE8-8CA1-146F0D3F3586}"/>
              </a:ext>
            </a:extLst>
          </p:cNvPr>
          <p:cNvSpPr>
            <a:spLocks noGrp="1"/>
          </p:cNvSpPr>
          <p:nvPr>
            <p:ph type="title"/>
          </p:nvPr>
        </p:nvSpPr>
        <p:spPr>
          <a:xfrm>
            <a:off x="581192" y="702156"/>
            <a:ext cx="11029616" cy="1013800"/>
          </a:xfrm>
        </p:spPr>
        <p:txBody>
          <a:bodyPr>
            <a:normAutofit/>
          </a:bodyPr>
          <a:lstStyle/>
          <a:p>
            <a:br>
              <a:rPr lang="en-US" altLang="en-US"/>
            </a:br>
            <a:r>
              <a:rPr lang="en-US" altLang="en-US"/>
              <a:t>Job restructuring </a:t>
            </a:r>
            <a:endParaRPr lang="en-US" dirty="0"/>
          </a:p>
        </p:txBody>
      </p:sp>
      <p:sp>
        <p:nvSpPr>
          <p:cNvPr id="13" name="Rectangle 12">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95EA4B1-83F4-D87A-780D-1CFECDB082F0}"/>
              </a:ext>
              <a:ext uri="{C183D7F6-B498-43B3-948B-1728B52AA6E4}">
                <adec:decorative xmlns:adec="http://schemas.microsoft.com/office/drawing/2017/decorative" val="1"/>
              </a:ext>
            </a:extLst>
          </p:cNvPr>
          <p:cNvPicPr>
            <a:picLocks noChangeAspect="1"/>
          </p:cNvPicPr>
          <p:nvPr/>
        </p:nvPicPr>
        <p:blipFill rotWithShape="1">
          <a:blip r:embed="rId3"/>
          <a:srcRect l="9228" r="-4" b="-4"/>
          <a:stretch/>
        </p:blipFill>
        <p:spPr>
          <a:xfrm>
            <a:off x="657225" y="2361056"/>
            <a:ext cx="4962525" cy="3649219"/>
          </a:xfrm>
          <a:prstGeom prst="rect">
            <a:avLst/>
          </a:prstGeom>
        </p:spPr>
      </p:pic>
      <p:sp>
        <p:nvSpPr>
          <p:cNvPr id="2" name="Content Placeholder 1"/>
          <p:cNvSpPr>
            <a:spLocks noGrp="1"/>
          </p:cNvSpPr>
          <p:nvPr>
            <p:ph idx="1"/>
          </p:nvPr>
        </p:nvSpPr>
        <p:spPr>
          <a:xfrm>
            <a:off x="6095999" y="2180496"/>
            <a:ext cx="5649467" cy="4045683"/>
          </a:xfrm>
        </p:spPr>
        <p:txBody>
          <a:bodyPr>
            <a:normAutofit/>
          </a:bodyPr>
          <a:lstStyle/>
          <a:p>
            <a:pPr marL="0" indent="0" defTabSz="685800">
              <a:spcBef>
                <a:spcPts val="576"/>
              </a:spcBef>
              <a:spcAft>
                <a:spcPts val="1200"/>
              </a:spcAft>
              <a:buNone/>
            </a:pPr>
            <a:r>
              <a:rPr lang="en-US" sz="2400" b="0" dirty="0"/>
              <a:t>An employer required that all employees work a rotating schedule, which included time at a customer service window. Becker, an employee on the autism spectrum who experiences significant </a:t>
            </a:r>
            <a:r>
              <a:rPr lang="en-US" sz="2400" b="0"/>
              <a:t>social anxiety, </a:t>
            </a:r>
            <a:r>
              <a:rPr lang="en-US" sz="2400" b="0" dirty="0"/>
              <a:t>asked to be excused from the window duty because of difficulty interacting with strangers. </a:t>
            </a:r>
          </a:p>
        </p:txBody>
      </p:sp>
      <p:sp>
        <p:nvSpPr>
          <p:cNvPr id="3" name="Slide Number Placeholder 3">
            <a:extLst>
              <a:ext uri="{FF2B5EF4-FFF2-40B4-BE49-F238E27FC236}">
                <a16:creationId xmlns:a16="http://schemas.microsoft.com/office/drawing/2014/main" id="{E9837D6D-A15D-0298-28AB-B72CDA2160CA}"/>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496309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485E1-095F-4252-9FC9-563772D70617}"/>
              </a:ext>
            </a:extLst>
          </p:cNvPr>
          <p:cNvSpPr>
            <a:spLocks noGrp="1"/>
          </p:cNvSpPr>
          <p:nvPr>
            <p:ph type="title"/>
          </p:nvPr>
        </p:nvSpPr>
        <p:spPr>
          <a:xfrm>
            <a:off x="581192" y="702156"/>
            <a:ext cx="11029616" cy="1013800"/>
          </a:xfrm>
        </p:spPr>
        <p:txBody>
          <a:bodyPr>
            <a:normAutofit/>
          </a:bodyPr>
          <a:lstStyle/>
          <a:p>
            <a:r>
              <a:rPr lang="en-US" dirty="0"/>
              <a:t>Modifying Policies   </a:t>
            </a:r>
          </a:p>
        </p:txBody>
      </p:sp>
      <p:sp>
        <p:nvSpPr>
          <p:cNvPr id="2" name="Content Placeholder 1"/>
          <p:cNvSpPr>
            <a:spLocks noGrp="1"/>
          </p:cNvSpPr>
          <p:nvPr>
            <p:ph idx="1"/>
          </p:nvPr>
        </p:nvSpPr>
        <p:spPr>
          <a:xfrm>
            <a:off x="4191001" y="2180496"/>
            <a:ext cx="7419806" cy="4045683"/>
          </a:xfrm>
        </p:spPr>
        <p:txBody>
          <a:bodyPr>
            <a:normAutofit/>
          </a:bodyPr>
          <a:lstStyle/>
          <a:p>
            <a:pPr marL="0" indent="0" defTabSz="685800">
              <a:spcBef>
                <a:spcPts val="576"/>
              </a:spcBef>
              <a:buNone/>
            </a:pPr>
            <a:r>
              <a:rPr lang="en-US" sz="2400" dirty="0"/>
              <a:t>Lea became overly stressed when asked questions by her coworkers that she felt pressured to answer. She often reacted with anger, usually slamming her fist on her desk and shouting for others to leave her alone. After being pulled into a second disciplinary meeting with her supervisor, Lea disclosed and asked for assistance in handling stress levels at work.</a:t>
            </a:r>
          </a:p>
          <a:p>
            <a:pPr marL="0" indent="0" defTabSz="685800">
              <a:spcBef>
                <a:spcPts val="576"/>
              </a:spcBef>
              <a:buNone/>
            </a:pPr>
            <a:r>
              <a:rPr lang="en-US" sz="2400" dirty="0"/>
              <a:t>*Bonus</a:t>
            </a:r>
          </a:p>
        </p:txBody>
      </p:sp>
      <p:pic>
        <p:nvPicPr>
          <p:cNvPr id="5" name="Picture 4">
            <a:extLst>
              <a:ext uri="{FF2B5EF4-FFF2-40B4-BE49-F238E27FC236}">
                <a16:creationId xmlns:a16="http://schemas.microsoft.com/office/drawing/2014/main" id="{FBEEAC0F-4674-FE7C-ED71-8655B0A530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1192" y="2009753"/>
            <a:ext cx="3206774" cy="3920068"/>
          </a:xfrm>
          <a:prstGeom prst="rect">
            <a:avLst/>
          </a:prstGeom>
        </p:spPr>
      </p:pic>
      <p:sp>
        <p:nvSpPr>
          <p:cNvPr id="3" name="Slide Number Placeholder 3">
            <a:extLst>
              <a:ext uri="{FF2B5EF4-FFF2-40B4-BE49-F238E27FC236}">
                <a16:creationId xmlns:a16="http://schemas.microsoft.com/office/drawing/2014/main" id="{41E4CE5E-AFB3-4CC3-3ACA-24693B241B3A}"/>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41266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485E1-095F-4252-9FC9-563772D70617}"/>
              </a:ext>
            </a:extLst>
          </p:cNvPr>
          <p:cNvSpPr>
            <a:spLocks noGrp="1"/>
          </p:cNvSpPr>
          <p:nvPr>
            <p:ph type="title"/>
          </p:nvPr>
        </p:nvSpPr>
        <p:spPr/>
        <p:txBody>
          <a:bodyPr>
            <a:normAutofit/>
          </a:bodyPr>
          <a:lstStyle/>
          <a:p>
            <a:r>
              <a:rPr lang="en-US" dirty="0"/>
              <a:t>Modifying Schedules  </a:t>
            </a:r>
          </a:p>
        </p:txBody>
      </p:sp>
      <p:sp>
        <p:nvSpPr>
          <p:cNvPr id="2" name="Content Placeholder 1"/>
          <p:cNvSpPr>
            <a:spLocks noGrp="1"/>
          </p:cNvSpPr>
          <p:nvPr>
            <p:ph idx="1"/>
          </p:nvPr>
        </p:nvSpPr>
        <p:spPr>
          <a:xfrm>
            <a:off x="5791200" y="2180496"/>
            <a:ext cx="5819607" cy="3678303"/>
          </a:xfrm>
        </p:spPr>
        <p:txBody>
          <a:bodyPr>
            <a:normAutofit/>
          </a:bodyPr>
          <a:lstStyle/>
          <a:p>
            <a:pPr marL="0" indent="0" defTabSz="685800">
              <a:spcBef>
                <a:spcPts val="576"/>
              </a:spcBef>
              <a:buNone/>
            </a:pPr>
            <a:r>
              <a:rPr lang="en-US" sz="2400" dirty="0"/>
              <a:t>Nigel is a case manager who has difficulty getting his required documentation completed. He works in a cubicle in a noisy open area that limits his ability to focus and concentrate. With no private space available, he feels a change in the set office hours may help. </a:t>
            </a:r>
          </a:p>
        </p:txBody>
      </p:sp>
      <p:pic>
        <p:nvPicPr>
          <p:cNvPr id="3" name="Picture 2">
            <a:extLst>
              <a:ext uri="{FF2B5EF4-FFF2-40B4-BE49-F238E27FC236}">
                <a16:creationId xmlns:a16="http://schemas.microsoft.com/office/drawing/2014/main" id="{D94496B1-F4D6-802A-021A-3B8F705D797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1192" y="2185901"/>
            <a:ext cx="4962574" cy="3651821"/>
          </a:xfrm>
          <a:prstGeom prst="rect">
            <a:avLst/>
          </a:prstGeom>
        </p:spPr>
      </p:pic>
      <p:sp>
        <p:nvSpPr>
          <p:cNvPr id="5" name="Slide Number Placeholder 3">
            <a:extLst>
              <a:ext uri="{FF2B5EF4-FFF2-40B4-BE49-F238E27FC236}">
                <a16:creationId xmlns:a16="http://schemas.microsoft.com/office/drawing/2014/main" id="{859EE2D1-644A-1D4F-A628-34001079A2E7}"/>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26</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042713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485E1-095F-4252-9FC9-563772D70617}"/>
              </a:ext>
            </a:extLst>
          </p:cNvPr>
          <p:cNvSpPr>
            <a:spLocks noGrp="1"/>
          </p:cNvSpPr>
          <p:nvPr>
            <p:ph type="title"/>
          </p:nvPr>
        </p:nvSpPr>
        <p:spPr>
          <a:xfrm>
            <a:off x="581192" y="702156"/>
            <a:ext cx="11029616" cy="1013800"/>
          </a:xfrm>
        </p:spPr>
        <p:txBody>
          <a:bodyPr>
            <a:normAutofit/>
          </a:bodyPr>
          <a:lstStyle/>
          <a:p>
            <a:r>
              <a:rPr lang="en-US" dirty="0"/>
              <a:t>Reassignment  </a:t>
            </a:r>
          </a:p>
        </p:txBody>
      </p:sp>
      <p:sp>
        <p:nvSpPr>
          <p:cNvPr id="2" name="Content Placeholder 1"/>
          <p:cNvSpPr>
            <a:spLocks noGrp="1"/>
          </p:cNvSpPr>
          <p:nvPr>
            <p:ph idx="1"/>
          </p:nvPr>
        </p:nvSpPr>
        <p:spPr>
          <a:xfrm>
            <a:off x="581192" y="2180496"/>
            <a:ext cx="7343608" cy="3678303"/>
          </a:xfrm>
        </p:spPr>
        <p:txBody>
          <a:bodyPr>
            <a:normAutofit/>
          </a:bodyPr>
          <a:lstStyle/>
          <a:p>
            <a:pPr marL="0" indent="0" defTabSz="685800">
              <a:spcBef>
                <a:spcPts val="576"/>
              </a:spcBef>
              <a:buNone/>
            </a:pPr>
            <a:r>
              <a:rPr lang="en-US" sz="2400" dirty="0"/>
              <a:t>Due to communication issues related to her disability, an employee had difficulty getting along with her supervisor and requested a reassignment. The employer asked JAN how to determine if this would be the best solution. </a:t>
            </a:r>
          </a:p>
        </p:txBody>
      </p:sp>
      <p:pic>
        <p:nvPicPr>
          <p:cNvPr id="3" name="Picture 2">
            <a:extLst>
              <a:ext uri="{FF2B5EF4-FFF2-40B4-BE49-F238E27FC236}">
                <a16:creationId xmlns:a16="http://schemas.microsoft.com/office/drawing/2014/main" id="{579BAF07-4112-611A-EB60-CB9331726B02}"/>
              </a:ext>
              <a:ext uri="{C183D7F6-B498-43B3-948B-1728B52AA6E4}">
                <adec:decorative xmlns:adec="http://schemas.microsoft.com/office/drawing/2017/decorative" val="1"/>
              </a:ext>
            </a:extLst>
          </p:cNvPr>
          <p:cNvPicPr>
            <a:picLocks noChangeAspect="1"/>
          </p:cNvPicPr>
          <p:nvPr/>
        </p:nvPicPr>
        <p:blipFill rotWithShape="1">
          <a:blip r:embed="rId3"/>
          <a:srcRect l="4963" r="4690" b="3"/>
          <a:stretch/>
        </p:blipFill>
        <p:spPr>
          <a:xfrm>
            <a:off x="8596241" y="2012996"/>
            <a:ext cx="3124200" cy="3820860"/>
          </a:xfrm>
          <a:prstGeom prst="rect">
            <a:avLst/>
          </a:prstGeom>
        </p:spPr>
      </p:pic>
      <p:sp>
        <p:nvSpPr>
          <p:cNvPr id="5" name="Slide Number Placeholder 3">
            <a:extLst>
              <a:ext uri="{FF2B5EF4-FFF2-40B4-BE49-F238E27FC236}">
                <a16:creationId xmlns:a16="http://schemas.microsoft.com/office/drawing/2014/main" id="{56D61FF5-9A51-432D-56BE-C3D0167BEF75}"/>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23168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C8EE-4FA7-4155-B5AD-C161298444DA}"/>
              </a:ext>
            </a:extLst>
          </p:cNvPr>
          <p:cNvSpPr>
            <a:spLocks noGrp="1"/>
          </p:cNvSpPr>
          <p:nvPr>
            <p:ph type="title"/>
          </p:nvPr>
        </p:nvSpPr>
        <p:spPr/>
        <p:txBody>
          <a:bodyPr>
            <a:normAutofit/>
          </a:bodyPr>
          <a:lstStyle/>
          <a:p>
            <a:r>
              <a:rPr lang="en-US" dirty="0"/>
              <a:t>Employee assistance program (EAP) </a:t>
            </a:r>
          </a:p>
        </p:txBody>
      </p:sp>
      <p:sp>
        <p:nvSpPr>
          <p:cNvPr id="48130" name="Content Placeholder 1"/>
          <p:cNvSpPr>
            <a:spLocks noGrp="1"/>
          </p:cNvSpPr>
          <p:nvPr>
            <p:ph idx="1"/>
          </p:nvPr>
        </p:nvSpPr>
        <p:spPr>
          <a:xfrm>
            <a:off x="3657600" y="2180496"/>
            <a:ext cx="7953207" cy="3678303"/>
          </a:xfrm>
        </p:spPr>
        <p:txBody>
          <a:bodyPr>
            <a:normAutofit/>
          </a:bodyPr>
          <a:lstStyle/>
          <a:p>
            <a:pPr marL="0" indent="0">
              <a:buNone/>
            </a:pPr>
            <a:r>
              <a:rPr lang="en-US" altLang="en-US" sz="2400" b="0" dirty="0"/>
              <a:t>JJ had difficulty handling change in the workplace and had punched his arm through a wall several times when he hadn’t been warned ahead of time that adjustments would need to be made. He asked for written notification of changes at least 24 hours in advance. </a:t>
            </a:r>
          </a:p>
        </p:txBody>
      </p:sp>
      <p:pic>
        <p:nvPicPr>
          <p:cNvPr id="3" name="Picture 2">
            <a:extLst>
              <a:ext uri="{FF2B5EF4-FFF2-40B4-BE49-F238E27FC236}">
                <a16:creationId xmlns:a16="http://schemas.microsoft.com/office/drawing/2014/main" id="{D3BB9D03-AD11-8251-7994-DDB85A900A9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1192" y="1998648"/>
            <a:ext cx="2706859" cy="4041998"/>
          </a:xfrm>
          <a:prstGeom prst="rect">
            <a:avLst/>
          </a:prstGeom>
        </p:spPr>
      </p:pic>
      <p:sp>
        <p:nvSpPr>
          <p:cNvPr id="4" name="Slide Number Placeholder 3">
            <a:extLst>
              <a:ext uri="{FF2B5EF4-FFF2-40B4-BE49-F238E27FC236}">
                <a16:creationId xmlns:a16="http://schemas.microsoft.com/office/drawing/2014/main" id="{EEEA46D6-9713-1F59-C7C3-8F217DCB50D0}"/>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795427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CC4F-41FB-4349-90B8-DEB6EBC4782E}"/>
              </a:ext>
            </a:extLst>
          </p:cNvPr>
          <p:cNvSpPr>
            <a:spLocks noGrp="1"/>
          </p:cNvSpPr>
          <p:nvPr>
            <p:ph type="title"/>
          </p:nvPr>
        </p:nvSpPr>
        <p:spPr/>
        <p:txBody>
          <a:bodyPr/>
          <a:lstStyle/>
          <a:p>
            <a:br>
              <a:rPr lang="en-US" dirty="0"/>
            </a:br>
            <a:r>
              <a:rPr lang="en-US" dirty="0"/>
              <a:t>ensure continuous feedback from manager</a:t>
            </a:r>
          </a:p>
        </p:txBody>
      </p:sp>
      <p:sp>
        <p:nvSpPr>
          <p:cNvPr id="50178" name="Content Placeholder 1"/>
          <p:cNvSpPr>
            <a:spLocks noGrp="1"/>
          </p:cNvSpPr>
          <p:nvPr>
            <p:ph idx="1"/>
          </p:nvPr>
        </p:nvSpPr>
        <p:spPr>
          <a:xfrm>
            <a:off x="581192" y="2180496"/>
            <a:ext cx="7572207" cy="3678303"/>
          </a:xfrm>
        </p:spPr>
        <p:txBody>
          <a:bodyPr>
            <a:normAutofit/>
          </a:bodyPr>
          <a:lstStyle/>
          <a:p>
            <a:pPr marL="0" indent="0" defTabSz="685800">
              <a:lnSpc>
                <a:spcPct val="90000"/>
              </a:lnSpc>
              <a:spcBef>
                <a:spcPts val="576"/>
              </a:spcBef>
              <a:buNone/>
            </a:pPr>
            <a:r>
              <a:rPr lang="en-US" sz="2400" b="0" dirty="0">
                <a:ea typeface="Calibri" panose="020F0502020204030204" pitchFamily="34" charset="0"/>
              </a:rPr>
              <a:t>Ty was very skilled at resolving IT problems but had difficulty with organization and remembering multiple tasks and information gained in meetings. As he began to take on a lead role, he knew he needed assistance.</a:t>
            </a:r>
            <a:endParaRPr lang="en-US" b="0" dirty="0">
              <a:ea typeface="Calibri" panose="020F0502020204030204" pitchFamily="34" charset="0"/>
            </a:endParaRPr>
          </a:p>
        </p:txBody>
      </p:sp>
      <p:pic>
        <p:nvPicPr>
          <p:cNvPr id="3" name="Picture 2">
            <a:extLst>
              <a:ext uri="{FF2B5EF4-FFF2-40B4-BE49-F238E27FC236}">
                <a16:creationId xmlns:a16="http://schemas.microsoft.com/office/drawing/2014/main" id="{D97560C7-31C7-16CA-98C1-7D398E92F14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23702" y="2014765"/>
            <a:ext cx="3116194" cy="3844034"/>
          </a:xfrm>
          <a:prstGeom prst="rect">
            <a:avLst/>
          </a:prstGeom>
        </p:spPr>
      </p:pic>
      <p:sp>
        <p:nvSpPr>
          <p:cNvPr id="4" name="Slide Number Placeholder 3">
            <a:extLst>
              <a:ext uri="{FF2B5EF4-FFF2-40B4-BE49-F238E27FC236}">
                <a16:creationId xmlns:a16="http://schemas.microsoft.com/office/drawing/2014/main" id="{463C81B8-43CD-B9DD-4177-3AAC74121C2B}"/>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845413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 2</a:t>
            </a:r>
          </a:p>
        </p:txBody>
      </p:sp>
      <p:graphicFrame>
        <p:nvGraphicFramePr>
          <p:cNvPr id="8" name="Content Placeholder 2" descr="PPT Slides&#10;Click the link included in the webcast login email you received&#10;Captioning&#10;Use the closed caption (CC) option or StreamText link shared in the webcast chat&#10;Transcript will be available wit webcast archive">
            <a:extLst>
              <a:ext uri="{FF2B5EF4-FFF2-40B4-BE49-F238E27FC236}">
                <a16:creationId xmlns:a16="http://schemas.microsoft.com/office/drawing/2014/main" id="{4EBCF884-6B8F-417E-9493-91071CE480E5}"/>
              </a:ext>
            </a:extLst>
          </p:cNvPr>
          <p:cNvGraphicFramePr>
            <a:graphicFrameLocks noGrp="1"/>
          </p:cNvGraphicFramePr>
          <p:nvPr>
            <p:ph idx="1"/>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D9AAF92-986E-FC5C-4BD2-1A6B94E1180C}"/>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334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1D867-EFD0-4849-B3F6-B4A540B333AB}"/>
              </a:ext>
            </a:extLst>
          </p:cNvPr>
          <p:cNvSpPr>
            <a:spLocks noGrp="1"/>
          </p:cNvSpPr>
          <p:nvPr>
            <p:ph type="title"/>
          </p:nvPr>
        </p:nvSpPr>
        <p:spPr>
          <a:xfrm>
            <a:off x="581192" y="702156"/>
            <a:ext cx="11029616" cy="1013800"/>
          </a:xfrm>
        </p:spPr>
        <p:txBody>
          <a:bodyPr>
            <a:normAutofit/>
          </a:bodyPr>
          <a:lstStyle/>
          <a:p>
            <a:br>
              <a:rPr lang="en-US" altLang="en-US" sz="2800" dirty="0"/>
            </a:br>
            <a:r>
              <a:rPr lang="en-US" altLang="en-US" sz="2800" dirty="0"/>
              <a:t>ensure opportunities to participate in training</a:t>
            </a:r>
            <a:endParaRPr lang="en-US" dirty="0"/>
          </a:p>
        </p:txBody>
      </p:sp>
      <p:pic>
        <p:nvPicPr>
          <p:cNvPr id="6" name="Picture 5">
            <a:extLst>
              <a:ext uri="{FF2B5EF4-FFF2-40B4-BE49-F238E27FC236}">
                <a16:creationId xmlns:a16="http://schemas.microsoft.com/office/drawing/2014/main" id="{65718DDD-3E79-4639-9E53-07A30D50186B}"/>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 b="-4"/>
          <a:stretch/>
        </p:blipFill>
        <p:spPr>
          <a:xfrm>
            <a:off x="685800" y="2378727"/>
            <a:ext cx="4876799" cy="3649219"/>
          </a:xfrm>
          <a:prstGeom prst="rect">
            <a:avLst/>
          </a:prstGeom>
        </p:spPr>
      </p:pic>
      <p:sp>
        <p:nvSpPr>
          <p:cNvPr id="48130" name="Content Placeholder 1"/>
          <p:cNvSpPr>
            <a:spLocks noGrp="1"/>
          </p:cNvSpPr>
          <p:nvPr>
            <p:ph idx="1"/>
          </p:nvPr>
        </p:nvSpPr>
        <p:spPr>
          <a:xfrm>
            <a:off x="5863032" y="2180494"/>
            <a:ext cx="5591007" cy="4045683"/>
          </a:xfrm>
        </p:spPr>
        <p:txBody>
          <a:bodyPr>
            <a:normAutofit/>
          </a:bodyPr>
          <a:lstStyle/>
          <a:p>
            <a:pPr marL="0" indent="0" defTabSz="685800">
              <a:spcBef>
                <a:spcPts val="576"/>
              </a:spcBef>
              <a:spcAft>
                <a:spcPts val="1200"/>
              </a:spcAft>
              <a:buNone/>
            </a:pPr>
            <a:r>
              <a:rPr lang="en-US" sz="2400" dirty="0">
                <a:ea typeface="Calibri" panose="020F0502020204030204" pitchFamily="34" charset="0"/>
              </a:rPr>
              <a:t>Dom requested the ability to participate in the upcoming mandatory in-person training sessions from home, as being in a large group is difficult for him and hampers his ability to pay attention and learn. </a:t>
            </a:r>
          </a:p>
        </p:txBody>
      </p:sp>
      <p:sp>
        <p:nvSpPr>
          <p:cNvPr id="3" name="Slide Number Placeholder 3">
            <a:extLst>
              <a:ext uri="{FF2B5EF4-FFF2-40B4-BE49-F238E27FC236}">
                <a16:creationId xmlns:a16="http://schemas.microsoft.com/office/drawing/2014/main" id="{E3D30593-D3E0-2CF1-144E-EFF5B909D4A1}"/>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09585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ECD8-E051-4A86-8220-65FD6B71BC68}"/>
              </a:ext>
            </a:extLst>
          </p:cNvPr>
          <p:cNvSpPr>
            <a:spLocks noGrp="1"/>
          </p:cNvSpPr>
          <p:nvPr>
            <p:ph type="title"/>
          </p:nvPr>
        </p:nvSpPr>
        <p:spPr/>
        <p:txBody>
          <a:bodyPr/>
          <a:lstStyle/>
          <a:p>
            <a:r>
              <a:rPr lang="en-US" dirty="0"/>
              <a:t>Resources</a:t>
            </a:r>
          </a:p>
        </p:txBody>
      </p:sp>
      <p:sp>
        <p:nvSpPr>
          <p:cNvPr id="86018" name="Content Placeholder 1"/>
          <p:cNvSpPr>
            <a:spLocks noGrp="1"/>
          </p:cNvSpPr>
          <p:nvPr>
            <p:ph idx="1"/>
          </p:nvPr>
        </p:nvSpPr>
        <p:spPr/>
        <p:txBody>
          <a:bodyPr>
            <a:normAutofit/>
          </a:bodyPr>
          <a:lstStyle/>
          <a:p>
            <a:pPr indent="0"/>
            <a:endParaRPr lang="en-US" altLang="en-US" dirty="0"/>
          </a:p>
          <a:p>
            <a:pPr>
              <a:spcBef>
                <a:spcPts val="576"/>
              </a:spcBef>
              <a:spcAft>
                <a:spcPts val="1200"/>
              </a:spcAft>
            </a:pPr>
            <a:r>
              <a:rPr lang="en-US" sz="2800" dirty="0">
                <a:solidFill>
                  <a:srgbClr val="0070C0"/>
                </a:solidFill>
                <a:hlinkClick r:id="rId2">
                  <a:extLst>
                    <a:ext uri="{A12FA001-AC4F-418D-AE19-62706E023703}">
                      <ahyp:hlinkClr xmlns:ahyp="http://schemas.microsoft.com/office/drawing/2018/hyperlinkcolor" val="tx"/>
                    </a:ext>
                  </a:extLst>
                </a:hlinkClick>
              </a:rPr>
              <a:t>A to Z of Disabilities and Accommodations</a:t>
            </a:r>
            <a:endParaRPr lang="en-US" sz="2800" dirty="0">
              <a:solidFill>
                <a:srgbClr val="0070C0"/>
              </a:solidFill>
            </a:endParaRPr>
          </a:p>
          <a:p>
            <a:pPr>
              <a:spcBef>
                <a:spcPts val="576"/>
              </a:spcBef>
              <a:spcAft>
                <a:spcPts val="1200"/>
              </a:spcAft>
            </a:pPr>
            <a:r>
              <a:rPr lang="en-US" sz="2800" dirty="0">
                <a:solidFill>
                  <a:srgbClr val="0070C0"/>
                </a:solidFill>
                <a:hlinkClick r:id="rId3">
                  <a:extLst>
                    <a:ext uri="{A12FA001-AC4F-418D-AE19-62706E023703}">
                      <ahyp:hlinkClr xmlns:ahyp="http://schemas.microsoft.com/office/drawing/2018/hyperlinkcolor" val="tx"/>
                    </a:ext>
                  </a:extLst>
                </a:hlinkClick>
              </a:rPr>
              <a:t>Accommodation and Compliance: Autism Spectrum</a:t>
            </a:r>
            <a:r>
              <a:rPr lang="en-US" sz="2800" dirty="0">
                <a:solidFill>
                  <a:srgbClr val="4590B8"/>
                </a:solidFill>
                <a:hlinkClick r:id="rId3">
                  <a:extLst>
                    <a:ext uri="{A12FA001-AC4F-418D-AE19-62706E023703}">
                      <ahyp:hlinkClr xmlns:ahyp="http://schemas.microsoft.com/office/drawing/2018/hyperlinkcolor" val="tx"/>
                    </a:ext>
                  </a:extLst>
                </a:hlinkClick>
              </a:rPr>
              <a:t> </a:t>
            </a:r>
            <a:endParaRPr lang="en-US" sz="2800" dirty="0"/>
          </a:p>
          <a:p>
            <a:pPr>
              <a:spcBef>
                <a:spcPts val="576"/>
              </a:spcBef>
              <a:spcAft>
                <a:spcPts val="1200"/>
              </a:spcAft>
            </a:pPr>
            <a:r>
              <a:rPr lang="en-US" sz="2800" dirty="0"/>
              <a:t>Equal Employment Opportunity Commission (EEOC) </a:t>
            </a:r>
            <a:br>
              <a:rPr lang="en-US" sz="2800" dirty="0"/>
            </a:br>
            <a:r>
              <a:rPr lang="en-US" sz="2800" dirty="0">
                <a:solidFill>
                  <a:srgbClr val="0070C0"/>
                </a:solidFill>
                <a:hlinkClick r:id="rId4">
                  <a:extLst>
                    <a:ext uri="{A12FA001-AC4F-418D-AE19-62706E023703}">
                      <ahyp:hlinkClr xmlns:ahyp="http://schemas.microsoft.com/office/drawing/2018/hyperlinkcolor" val="tx"/>
                    </a:ext>
                  </a:extLst>
                </a:hlinkClick>
              </a:rPr>
              <a:t>Applying Performance and Conduct Standards to Employees </a:t>
            </a:r>
            <a:br>
              <a:rPr lang="en-US" sz="2800" dirty="0">
                <a:solidFill>
                  <a:srgbClr val="0070C0"/>
                </a:solidFill>
                <a:hlinkClick r:id="rId4">
                  <a:extLst>
                    <a:ext uri="{A12FA001-AC4F-418D-AE19-62706E023703}">
                      <ahyp:hlinkClr xmlns:ahyp="http://schemas.microsoft.com/office/drawing/2018/hyperlinkcolor" val="tx"/>
                    </a:ext>
                  </a:extLst>
                </a:hlinkClick>
              </a:rPr>
            </a:br>
            <a:r>
              <a:rPr lang="en-US" sz="2800" dirty="0">
                <a:solidFill>
                  <a:srgbClr val="0070C0"/>
                </a:solidFill>
                <a:hlinkClick r:id="rId4">
                  <a:extLst>
                    <a:ext uri="{A12FA001-AC4F-418D-AE19-62706E023703}">
                      <ahyp:hlinkClr xmlns:ahyp="http://schemas.microsoft.com/office/drawing/2018/hyperlinkcolor" val="tx"/>
                    </a:ext>
                  </a:extLst>
                </a:hlinkClick>
              </a:rPr>
              <a:t>with Disabilities</a:t>
            </a:r>
          </a:p>
          <a:p>
            <a:pPr indent="0">
              <a:buNone/>
            </a:pPr>
            <a:endParaRPr lang="en-US" altLang="en-US" dirty="0"/>
          </a:p>
        </p:txBody>
      </p:sp>
      <p:sp>
        <p:nvSpPr>
          <p:cNvPr id="3" name="Slide Number Placeholder 3">
            <a:extLst>
              <a:ext uri="{FF2B5EF4-FFF2-40B4-BE49-F238E27FC236}">
                <a16:creationId xmlns:a16="http://schemas.microsoft.com/office/drawing/2014/main" id="{D41F610A-6AC6-6528-9EF7-938BCC3EF39D}"/>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31354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1D5B-4E9D-25F6-F8C1-911640938ABD}"/>
              </a:ext>
            </a:extLst>
          </p:cNvPr>
          <p:cNvSpPr>
            <a:spLocks noGrp="1"/>
          </p:cNvSpPr>
          <p:nvPr>
            <p:ph type="title" idx="4294967295"/>
          </p:nvPr>
        </p:nvSpPr>
        <p:spPr>
          <a:xfrm>
            <a:off x="581192" y="-1189554"/>
            <a:ext cx="11029616" cy="1189554"/>
          </a:xfrm>
        </p:spPr>
        <p:txBody>
          <a:bodyPr vert="horz" lIns="91440" tIns="45720" rIns="91440" bIns="45720" rtlCol="0" anchor="b">
            <a:normAutofit/>
          </a:bodyPr>
          <a:lstStyle/>
          <a:p>
            <a:r>
              <a:rPr lang="en-US" dirty="0"/>
              <a:t>Questions (2)</a:t>
            </a:r>
          </a:p>
        </p:txBody>
      </p:sp>
      <p:pic>
        <p:nvPicPr>
          <p:cNvPr id="6" name="Content Placeholder 5">
            <a:extLst>
              <a:ext uri="{FF2B5EF4-FFF2-40B4-BE49-F238E27FC236}">
                <a16:creationId xmlns:a16="http://schemas.microsoft.com/office/drawing/2014/main" id="{53F2436D-2F41-4A81-A05F-541DA71F9A8D}"/>
              </a:ext>
              <a:ext uri="{C183D7F6-B498-43B3-948B-1728B52AA6E4}">
                <adec:decorative xmlns:adec="http://schemas.microsoft.com/office/drawing/2017/decorative" val="1"/>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0" y="0"/>
            <a:ext cx="12192000" cy="6858000"/>
          </a:xfrm>
          <a:prstGeom prst="rect">
            <a:avLst/>
          </a:prstGeom>
        </p:spPr>
      </p:pic>
      <p:sp>
        <p:nvSpPr>
          <p:cNvPr id="3" name="Slide Number Placeholder 3">
            <a:extLst>
              <a:ext uri="{FF2B5EF4-FFF2-40B4-BE49-F238E27FC236}">
                <a16:creationId xmlns:a16="http://schemas.microsoft.com/office/drawing/2014/main" id="{3029BB7D-0ECB-8E17-742B-D81A223B24BB}"/>
              </a:ext>
            </a:extLst>
          </p:cNvPr>
          <p:cNvSpPr txBox="1">
            <a:spLocks/>
          </p:cNvSpPr>
          <p:nvPr/>
        </p:nvSpPr>
        <p:spPr>
          <a:xfrm>
            <a:off x="10692959" y="61893"/>
            <a:ext cx="1052508" cy="365125"/>
          </a:xfrm>
          <a:prstGeom prst="rect">
            <a:avLst/>
          </a:prstGeom>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457200" eaLnBrk="1" fontAlgn="auto" hangingPunct="1">
              <a:spcBef>
                <a:spcPts val="0"/>
              </a:spcBef>
              <a:spcAft>
                <a:spcPts val="600"/>
              </a:spcAft>
              <a:defRPr/>
            </a:pPr>
            <a:fld id="{D57F1E4F-1CFF-5643-939E-217C01CDF565}" type="slidenum">
              <a:rPr lang="en-US" sz="1600" smtClean="0">
                <a:solidFill>
                  <a:schemeClr val="accent1"/>
                </a:solidFill>
                <a:latin typeface="Arial Nova" panose="020B0504020202020204" pitchFamily="34" charset="0"/>
              </a:rPr>
              <a:pPr algn="r" defTabSz="457200" eaLnBrk="1" fontAlgn="auto" hangingPunct="1">
                <a:spcBef>
                  <a:spcPts val="0"/>
                </a:spcBef>
                <a:spcAft>
                  <a:spcPts val="600"/>
                </a:spcAft>
                <a:defRPr/>
              </a:pPr>
              <a:t>32</a:t>
            </a:fld>
            <a:endParaRPr lang="en-US" sz="1600" dirty="0">
              <a:solidFill>
                <a:schemeClr val="accent1"/>
              </a:solidFill>
              <a:latin typeface="Arial Nova" panose="020B0504020202020204" pitchFamily="34" charset="0"/>
            </a:endParaRPr>
          </a:p>
        </p:txBody>
      </p:sp>
    </p:spTree>
    <p:extLst>
      <p:ext uri="{BB962C8B-B14F-4D97-AF65-F5344CB8AC3E}">
        <p14:creationId xmlns:p14="http://schemas.microsoft.com/office/powerpoint/2010/main" val="2806850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4DBE07-7554-4BA4-9DEE-42727B0586FC}"/>
              </a:ext>
            </a:extLst>
          </p:cNvPr>
          <p:cNvSpPr>
            <a:spLocks noGrp="1"/>
          </p:cNvSpPr>
          <p:nvPr>
            <p:ph type="title"/>
          </p:nvPr>
        </p:nvSpPr>
        <p:spPr>
          <a:xfrm>
            <a:off x="581192" y="702156"/>
            <a:ext cx="11029616" cy="1013800"/>
          </a:xfrm>
        </p:spPr>
        <p:txBody>
          <a:bodyPr>
            <a:noAutofit/>
          </a:bodyPr>
          <a:lstStyle/>
          <a:p>
            <a:r>
              <a:rPr kumimoji="0" lang="en-US" sz="2400" b="0" i="0" u="none" strike="noStrike" kern="1200" cap="all" spc="0" normalizeH="0" baseline="0" noProof="0" dirty="0">
                <a:ln>
                  <a:noFill/>
                </a:ln>
                <a:effectLst/>
                <a:uLnTx/>
                <a:uFillTx/>
                <a:latin typeface="Gill Sans MT" panose="020B0502020104020203"/>
                <a:ea typeface="+mj-ea"/>
                <a:cs typeface="+mj-cs"/>
              </a:rPr>
              <a:t>Thank you for attending </a:t>
            </a:r>
            <a:br>
              <a:rPr kumimoji="0" lang="en-US" sz="2400" b="0" i="0" u="none" strike="noStrike" kern="1200" cap="all" spc="0" normalizeH="0" baseline="0" noProof="0" dirty="0">
                <a:ln>
                  <a:noFill/>
                </a:ln>
                <a:effectLst/>
                <a:uLnTx/>
                <a:uFillTx/>
                <a:latin typeface="Gill Sans MT" panose="020B0502020104020203"/>
                <a:ea typeface="+mj-ea"/>
                <a:cs typeface="+mj-cs"/>
              </a:rPr>
            </a:br>
            <a:r>
              <a:rPr kumimoji="0" lang="en-US" sz="2400" b="0" i="0" u="none" strike="noStrike" kern="1200" cap="all" spc="0" normalizeH="0" baseline="0" noProof="0" dirty="0">
                <a:ln>
                  <a:noFill/>
                </a:ln>
                <a:effectLst/>
                <a:uLnTx/>
                <a:uFillTx/>
                <a:latin typeface="Gill Sans MT" panose="020B0502020104020203"/>
                <a:ea typeface="+mj-ea"/>
                <a:cs typeface="+mj-cs"/>
              </a:rPr>
              <a:t>“</a:t>
            </a:r>
            <a:r>
              <a:rPr lang="en-US" sz="2400" dirty="0"/>
              <a:t>Accommodation solutions for Neurodivergent workers ”</a:t>
            </a:r>
          </a:p>
        </p:txBody>
      </p:sp>
      <p:pic>
        <p:nvPicPr>
          <p:cNvPr id="3" name="Picture 2">
            <a:extLst>
              <a:ext uri="{FF2B5EF4-FFF2-40B4-BE49-F238E27FC236}">
                <a16:creationId xmlns:a16="http://schemas.microsoft.com/office/drawing/2014/main" id="{7B6F75EF-26B5-48C3-8D20-BD19F8ACD15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2"/>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D3CE4224-980D-4573-AC6E-A18872ED11B1}"/>
              </a:ext>
            </a:extLst>
          </p:cNvPr>
          <p:cNvSpPr>
            <a:spLocks noGrp="1"/>
          </p:cNvSpPr>
          <p:nvPr>
            <p:ph idx="1"/>
          </p:nvPr>
        </p:nvSpPr>
        <p:spPr>
          <a:xfrm>
            <a:off x="6335805" y="2180496"/>
            <a:ext cx="5275001" cy="4045683"/>
          </a:xfrm>
        </p:spPr>
        <p:txBody>
          <a:bodyPr>
            <a:normAutofit/>
          </a:bodyPr>
          <a:lstStyle/>
          <a:p>
            <a:pPr marL="0" indent="0" algn="ctr">
              <a:spcAft>
                <a:spcPts val="1800"/>
              </a:spcAft>
              <a:buClr>
                <a:srgbClr val="4590B8"/>
              </a:buClr>
              <a:buNone/>
              <a:defRPr/>
            </a:pPr>
            <a:r>
              <a:rPr kumimoji="0" lang="en-US"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Next JAN Webcast:</a:t>
            </a:r>
            <a:br>
              <a:rPr kumimoji="0" lang="en-US"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br>
            <a:r>
              <a:rPr kumimoji="0" lang="en-US" sz="2400" i="0" u="none" strike="noStrike" kern="1200" cap="none" spc="0" normalizeH="0" baseline="0" noProof="0" dirty="0">
                <a:ln>
                  <a:noFill/>
                </a:ln>
                <a:solidFill>
                  <a:srgbClr val="002060"/>
                </a:solidFill>
                <a:effectLst/>
                <a:uLnTx/>
                <a:uFillTx/>
                <a:cs typeface="+mn-cs"/>
              </a:rPr>
              <a:t>“</a:t>
            </a:r>
            <a:r>
              <a:rPr lang="en-US" sz="2400" i="0" dirty="0">
                <a:solidFill>
                  <a:srgbClr val="002060"/>
                </a:solidFill>
                <a:effectLst/>
              </a:rPr>
              <a:t>Accommodation Solutions for</a:t>
            </a:r>
            <a:br>
              <a:rPr lang="en-US" sz="2400" i="0" dirty="0">
                <a:solidFill>
                  <a:srgbClr val="002060"/>
                </a:solidFill>
                <a:effectLst/>
              </a:rPr>
            </a:br>
            <a:r>
              <a:rPr lang="en-US" sz="2400" i="0" dirty="0">
                <a:solidFill>
                  <a:srgbClr val="002060"/>
                </a:solidFill>
                <a:effectLst/>
              </a:rPr>
              <a:t>Fine Motor Limitations</a:t>
            </a:r>
            <a:r>
              <a:rPr kumimoji="0" lang="en-US" sz="2400" i="0" u="none" strike="noStrike" kern="1200" cap="none" spc="0" normalizeH="0" baseline="0" noProof="0" dirty="0">
                <a:ln>
                  <a:noFill/>
                </a:ln>
                <a:solidFill>
                  <a:srgbClr val="002060"/>
                </a:solidFill>
                <a:effectLst/>
                <a:uLnTx/>
                <a:uFillTx/>
                <a:cs typeface="+mn-cs"/>
              </a:rPr>
              <a:t>”</a:t>
            </a:r>
            <a:br>
              <a:rPr kumimoji="0" lang="en-US" sz="2400" i="0" u="none" strike="noStrike" kern="1200" cap="none" spc="0" normalizeH="0" baseline="0" noProof="0" dirty="0">
                <a:ln>
                  <a:noFill/>
                </a:ln>
                <a:solidFill>
                  <a:srgbClr val="002060"/>
                </a:solidFill>
                <a:effectLst/>
                <a:uLnTx/>
                <a:uFillTx/>
                <a:cs typeface="+mn-cs"/>
              </a:rPr>
            </a:br>
            <a:r>
              <a:rPr kumimoji="0" lang="en-US" sz="2400" i="0" u="none" strike="noStrike" kern="1200" cap="none" spc="0" normalizeH="0" baseline="0" noProof="0" dirty="0">
                <a:ln>
                  <a:noFill/>
                </a:ln>
                <a:solidFill>
                  <a:srgbClr val="002060"/>
                </a:solidFill>
                <a:effectLst/>
                <a:uLnTx/>
                <a:uFillTx/>
                <a:cs typeface="+mn-cs"/>
              </a:rPr>
              <a:t>Thursday, May 11 @ 2:00 p.m. ET</a:t>
            </a: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r>
              <a:rPr lang="en-US" sz="2200" dirty="0">
                <a:cs typeface="+mn-cs"/>
              </a:rPr>
              <a:t>JAN Training Events &amp; Resources</a:t>
            </a:r>
            <a:br>
              <a:rPr lang="en-US" sz="2200" dirty="0">
                <a:cs typeface="+mn-cs"/>
              </a:rPr>
            </a:br>
            <a:r>
              <a:rPr lang="en-US" sz="2200" dirty="0">
                <a:solidFill>
                  <a:srgbClr val="0070C0"/>
                </a:solidFill>
                <a:cs typeface="+mn-cs"/>
                <a:hlinkClick r:id="rId4">
                  <a:extLst>
                    <a:ext uri="{A12FA001-AC4F-418D-AE19-62706E023703}">
                      <ahyp:hlinkClr xmlns:ahyp="http://schemas.microsoft.com/office/drawing/2018/hyperlinkcolor" val="tx"/>
                    </a:ext>
                  </a:extLst>
                </a:hlinkClick>
              </a:rPr>
              <a:t>AskJAN.org/Events/</a:t>
            </a:r>
            <a:r>
              <a:rPr lang="en-US" sz="2200" dirty="0" err="1">
                <a:solidFill>
                  <a:srgbClr val="0070C0"/>
                </a:solidFill>
                <a:cs typeface="+mn-cs"/>
                <a:hlinkClick r:id="rId4">
                  <a:extLst>
                    <a:ext uri="{A12FA001-AC4F-418D-AE19-62706E023703}">
                      <ahyp:hlinkClr xmlns:ahyp="http://schemas.microsoft.com/office/drawing/2018/hyperlinkcolor" val="tx"/>
                    </a:ext>
                  </a:extLst>
                </a:hlinkClick>
              </a:rPr>
              <a:t>Trainings.cfm</a:t>
            </a:r>
            <a:endParaRPr lang="en-US" sz="2200" dirty="0">
              <a:solidFill>
                <a:srgbClr val="0070C0"/>
              </a:solidFill>
              <a:cs typeface="+mn-cs"/>
            </a:endParaRP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sz="2400" dirty="0">
              <a:cs typeface="+mn-cs"/>
            </a:endParaRPr>
          </a:p>
          <a:p>
            <a:pPr marL="0" marR="0" lvl="0" indent="0"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dirty="0"/>
          </a:p>
        </p:txBody>
      </p:sp>
      <p:pic>
        <p:nvPicPr>
          <p:cNvPr id="4" name="Picture 3" descr="HRCI 2022&#10;HRCI.org">
            <a:extLst>
              <a:ext uri="{FF2B5EF4-FFF2-40B4-BE49-F238E27FC236}">
                <a16:creationId xmlns:a16="http://schemas.microsoft.com/office/drawing/2014/main" id="{13FD1DDC-777C-4CC8-9FEE-776D7CA79090}"/>
              </a:ext>
            </a:extLst>
          </p:cNvPr>
          <p:cNvPicPr>
            <a:picLocks noChangeAspect="1"/>
          </p:cNvPicPr>
          <p:nvPr/>
        </p:nvPicPr>
        <p:blipFill>
          <a:blip r:embed="rId5"/>
          <a:stretch>
            <a:fillRect/>
          </a:stretch>
        </p:blipFill>
        <p:spPr>
          <a:xfrm>
            <a:off x="8346922" y="4980915"/>
            <a:ext cx="1252765" cy="1245264"/>
          </a:xfrm>
          <a:prstGeom prst="rect">
            <a:avLst/>
          </a:prstGeom>
        </p:spPr>
      </p:pic>
      <p:sp>
        <p:nvSpPr>
          <p:cNvPr id="5" name="Slide Number Placeholder 3">
            <a:extLst>
              <a:ext uri="{FF2B5EF4-FFF2-40B4-BE49-F238E27FC236}">
                <a16:creationId xmlns:a16="http://schemas.microsoft.com/office/drawing/2014/main" id="{8AC897EE-A024-3642-C7F1-41C4ED77BD72}"/>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51406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5C11-5A22-40CE-9324-89514DD81903}"/>
              </a:ext>
            </a:extLst>
          </p:cNvPr>
          <p:cNvSpPr>
            <a:spLocks noGrp="1"/>
          </p:cNvSpPr>
          <p:nvPr>
            <p:ph type="title"/>
          </p:nvPr>
        </p:nvSpPr>
        <p:spPr>
          <a:xfrm>
            <a:off x="581192" y="702156"/>
            <a:ext cx="11029616" cy="1013800"/>
          </a:xfrm>
        </p:spPr>
        <p:txBody>
          <a:bodyPr>
            <a:normAutofit/>
          </a:bodyPr>
          <a:lstStyle/>
          <a:p>
            <a:r>
              <a:rPr lang="en-US" dirty="0"/>
              <a:t>How do I claim the HR CEU?</a:t>
            </a:r>
          </a:p>
        </p:txBody>
      </p:sp>
      <p:sp>
        <p:nvSpPr>
          <p:cNvPr id="3" name="Content Placeholder 2">
            <a:extLst>
              <a:ext uri="{FF2B5EF4-FFF2-40B4-BE49-F238E27FC236}">
                <a16:creationId xmlns:a16="http://schemas.microsoft.com/office/drawing/2014/main" id="{1BE8543D-5F6D-40E3-A8F4-BA219D0175DB}"/>
              </a:ext>
              <a:ext uri="{C183D7F6-B498-43B3-948B-1728B52AA6E4}">
                <adec:decorative xmlns:adec="http://schemas.microsoft.com/office/drawing/2017/decorative" val="0"/>
              </a:ext>
            </a:extLst>
          </p:cNvPr>
          <p:cNvSpPr>
            <a:spLocks noGrp="1"/>
          </p:cNvSpPr>
          <p:nvPr>
            <p:ph idx="1"/>
          </p:nvPr>
        </p:nvSpPr>
        <p:spPr>
          <a:xfrm>
            <a:off x="6335805" y="2180496"/>
            <a:ext cx="5275001" cy="4045683"/>
          </a:xfrm>
        </p:spPr>
        <p:txBody>
          <a:bodyPr>
            <a:normAutofit/>
          </a:bodyPr>
          <a:lstStyle/>
          <a:p>
            <a:pPr marL="457200" indent="-457200">
              <a:buFont typeface="+mj-lt"/>
              <a:buAutoNum type="arabicPeriod"/>
            </a:pPr>
            <a:r>
              <a:rPr lang="en-US" sz="2400" dirty="0"/>
              <a:t>Don’t close the JAN webcast browser</a:t>
            </a:r>
          </a:p>
          <a:p>
            <a:pPr marL="457200" indent="-457200">
              <a:buFont typeface="+mj-lt"/>
              <a:buAutoNum type="arabicPeriod"/>
            </a:pPr>
            <a:r>
              <a:rPr lang="en-US" sz="2400" dirty="0"/>
              <a:t>Complete the webcast evaluation </a:t>
            </a:r>
            <a:br>
              <a:rPr lang="en-US" sz="2400" dirty="0"/>
            </a:br>
            <a:r>
              <a:rPr lang="en-US" sz="2400" dirty="0"/>
              <a:t>in new window </a:t>
            </a:r>
          </a:p>
          <a:p>
            <a:pPr marL="457200" indent="-457200">
              <a:buFont typeface="+mj-lt"/>
              <a:buAutoNum type="arabicPeriod"/>
            </a:pPr>
            <a:r>
              <a:rPr lang="en-US" sz="2400" dirty="0"/>
              <a:t>Click on “View your certificate of completion.”</a:t>
            </a:r>
          </a:p>
          <a:p>
            <a:pPr marL="0" indent="0">
              <a:buNone/>
            </a:pPr>
            <a:r>
              <a:rPr lang="en-US" sz="2400" dirty="0"/>
              <a:t>Or go to </a:t>
            </a:r>
            <a:r>
              <a:rPr lang="en-US" sz="2200" u="sng" dirty="0">
                <a:solidFill>
                  <a:srgbClr val="0070C0"/>
                </a:solidFill>
                <a:effectLst/>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AskJAN.org/</a:t>
            </a:r>
            <a:r>
              <a:rPr lang="en-US" sz="2200" u="sng" dirty="0" err="1">
                <a:solidFill>
                  <a:srgbClr val="0070C0"/>
                </a:solidFill>
                <a:effectLst/>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EvaluationReg.cfm</a:t>
            </a:r>
            <a:endParaRPr lang="en-US" sz="2200" dirty="0">
              <a:solidFill>
                <a:srgbClr val="0070C0"/>
              </a:solidFill>
            </a:endParaRPr>
          </a:p>
        </p:txBody>
      </p:sp>
      <p:pic>
        <p:nvPicPr>
          <p:cNvPr id="6" name="Picture 5">
            <a:extLst>
              <a:ext uri="{FF2B5EF4-FFF2-40B4-BE49-F238E27FC236}">
                <a16:creationId xmlns:a16="http://schemas.microsoft.com/office/drawing/2014/main" id="{D6187E47-05DB-4A50-B670-532212BFD26B}"/>
              </a:ext>
              <a:ext uri="{C183D7F6-B498-43B3-948B-1728B52AA6E4}">
                <adec:decorative xmlns:adec="http://schemas.microsoft.com/office/drawing/2017/decorative" val="1"/>
              </a:ext>
            </a:extLst>
          </p:cNvPr>
          <p:cNvPicPr>
            <a:picLocks noChangeAspect="1"/>
          </p:cNvPicPr>
          <p:nvPr/>
        </p:nvPicPr>
        <p:blipFill rotWithShape="1">
          <a:blip r:embed="rId4"/>
          <a:srcRect t="22622"/>
          <a:stretch/>
        </p:blipFill>
        <p:spPr>
          <a:xfrm>
            <a:off x="581192" y="2739324"/>
            <a:ext cx="5514808" cy="2928026"/>
          </a:xfrm>
          <a:prstGeom prst="rect">
            <a:avLst/>
          </a:prstGeom>
        </p:spPr>
      </p:pic>
      <p:sp>
        <p:nvSpPr>
          <p:cNvPr id="5" name="Slide Number Placeholder 3">
            <a:extLst>
              <a:ext uri="{FF2B5EF4-FFF2-40B4-BE49-F238E27FC236}">
                <a16:creationId xmlns:a16="http://schemas.microsoft.com/office/drawing/2014/main" id="{3D13BFEF-A456-B2ED-EC4E-E05AE7A34684}"/>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540192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E1FB-2AD0-4329-9CB0-82A282F19E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Contact JAN for More Information</a:t>
            </a:r>
          </a:p>
        </p:txBody>
      </p:sp>
      <p:graphicFrame>
        <p:nvGraphicFramePr>
          <p:cNvPr id="6" name="Content Placeholder 2" descr="Visit AskJAN.org&#10;Call 800.526.7234 or 877.781.9403 TTY&#10;JAN Live Chat @AskJAN.org&#10;Submit JAN On Demand Inquiry @AskJAN.org/JANonDemand.cfm&#10;Email JAN@AskJAN.org&#10;Social Media: Facebook - Job Accommodation Network&#10;Twitter - @JANatJAN&#10;">
            <a:extLst>
              <a:ext uri="{FF2B5EF4-FFF2-40B4-BE49-F238E27FC236}">
                <a16:creationId xmlns:a16="http://schemas.microsoft.com/office/drawing/2014/main" id="{99C05778-86A8-41CC-94DD-691AA4044245}"/>
              </a:ext>
            </a:extLst>
          </p:cNvPr>
          <p:cNvGraphicFramePr>
            <a:graphicFrameLocks noGrp="1"/>
          </p:cNvGraphicFramePr>
          <p:nvPr>
            <p:ph idx="1"/>
          </p:nvPr>
        </p:nvGraphicFramePr>
        <p:xfrm>
          <a:off x="581025" y="2181225"/>
          <a:ext cx="11029950" cy="3740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a:extLst>
              <a:ext uri="{FF2B5EF4-FFF2-40B4-BE49-F238E27FC236}">
                <a16:creationId xmlns:a16="http://schemas.microsoft.com/office/drawing/2014/main" id="{52D72F04-0BBD-8443-782F-FE2A027EBD7A}"/>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901844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C51781-0F2C-4230-A4A9-02A5BBDA0BC6}"/>
              </a:ext>
            </a:extLst>
          </p:cNvPr>
          <p:cNvSpPr>
            <a:spLocks noGrp="1"/>
          </p:cNvSpPr>
          <p:nvPr>
            <p:ph type="title"/>
          </p:nvPr>
        </p:nvSpPr>
        <p:spPr/>
        <p:txBody>
          <a:bodyPr/>
          <a:lstStyle/>
          <a:p>
            <a:r>
              <a:rPr lang="en-US" dirty="0"/>
              <a:t>What is Neurodiversity?</a:t>
            </a:r>
          </a:p>
        </p:txBody>
      </p:sp>
      <p:sp>
        <p:nvSpPr>
          <p:cNvPr id="5" name="Content Placeholder 4">
            <a:extLst>
              <a:ext uri="{FF2B5EF4-FFF2-40B4-BE49-F238E27FC236}">
                <a16:creationId xmlns:a16="http://schemas.microsoft.com/office/drawing/2014/main" id="{F5FDB5B0-A2D8-4D4E-B9F3-84C084EBFB85}"/>
              </a:ext>
            </a:extLst>
          </p:cNvPr>
          <p:cNvSpPr>
            <a:spLocks noGrp="1"/>
          </p:cNvSpPr>
          <p:nvPr>
            <p:ph idx="1"/>
          </p:nvPr>
        </p:nvSpPr>
        <p:spPr>
          <a:xfrm>
            <a:off x="581191" y="1992367"/>
            <a:ext cx="11029615" cy="3641244"/>
          </a:xfrm>
        </p:spPr>
        <p:txBody>
          <a:bodyPr/>
          <a:lstStyle/>
          <a:p>
            <a:pPr marL="0" indent="0" defTabSz="914400" eaLnBrk="0" fontAlgn="base" hangingPunct="0">
              <a:lnSpc>
                <a:spcPct val="107000"/>
              </a:lnSpc>
              <a:spcBef>
                <a:spcPts val="576"/>
              </a:spcBef>
              <a:buClrTx/>
              <a:buSzTx/>
              <a:buNone/>
              <a:defRPr/>
            </a:pPr>
            <a:r>
              <a:rPr lang="en-US" sz="2600" b="1" dirty="0">
                <a:ea typeface="Calibri" panose="020F0502020204030204" pitchFamily="34" charset="0"/>
                <a:cs typeface="Times New Roman" panose="02020603050405020304" pitchFamily="18" charset="0"/>
              </a:rPr>
              <a:t>Neurodiversity</a:t>
            </a:r>
            <a:r>
              <a:rPr lang="en-US" sz="2600" dirty="0">
                <a:ea typeface="Calibri" panose="020F0502020204030204" pitchFamily="34" charset="0"/>
                <a:cs typeface="Times New Roman" panose="02020603050405020304" pitchFamily="18" charset="0"/>
              </a:rPr>
              <a:t> is the range of differences in individual brain function, usually regarded as a normal variation in the human population, including:</a:t>
            </a:r>
          </a:p>
          <a:p>
            <a:pPr lvl="1" defTabSz="914400" eaLnBrk="0" fontAlgn="base" hangingPunct="0">
              <a:lnSpc>
                <a:spcPct val="107000"/>
              </a:lnSpc>
              <a:spcBef>
                <a:spcPts val="576"/>
              </a:spcBef>
              <a:buClrTx/>
              <a:buSzTx/>
              <a:defRPr/>
            </a:pPr>
            <a:r>
              <a:rPr lang="en-US" dirty="0">
                <a:ea typeface="Calibri" panose="020F0502020204030204" pitchFamily="34" charset="0"/>
                <a:cs typeface="Times New Roman" panose="02020603050405020304" pitchFamily="18" charset="0"/>
              </a:rPr>
              <a:t>learning</a:t>
            </a:r>
          </a:p>
          <a:p>
            <a:pPr lvl="1" defTabSz="914400" eaLnBrk="0" fontAlgn="base" hangingPunct="0">
              <a:lnSpc>
                <a:spcPct val="107000"/>
              </a:lnSpc>
              <a:spcBef>
                <a:spcPts val="576"/>
              </a:spcBef>
              <a:buClrTx/>
              <a:buSzTx/>
              <a:defRPr/>
            </a:pPr>
            <a:r>
              <a:rPr lang="en-US" dirty="0">
                <a:ea typeface="Calibri" panose="020F0502020204030204" pitchFamily="34" charset="0"/>
                <a:cs typeface="Times New Roman" panose="02020603050405020304" pitchFamily="18" charset="0"/>
              </a:rPr>
              <a:t>information processing</a:t>
            </a:r>
          </a:p>
          <a:p>
            <a:pPr lvl="1" defTabSz="914400" eaLnBrk="0" fontAlgn="base" hangingPunct="0">
              <a:lnSpc>
                <a:spcPct val="107000"/>
              </a:lnSpc>
              <a:spcBef>
                <a:spcPts val="576"/>
              </a:spcBef>
              <a:buClrTx/>
              <a:buSzTx/>
              <a:defRPr/>
            </a:pPr>
            <a:r>
              <a:rPr lang="en-US" dirty="0">
                <a:ea typeface="Calibri" panose="020F0502020204030204" pitchFamily="34" charset="0"/>
                <a:cs typeface="Times New Roman" panose="02020603050405020304" pitchFamily="18" charset="0"/>
              </a:rPr>
              <a:t>thinking</a:t>
            </a:r>
          </a:p>
          <a:p>
            <a:pPr lvl="1" defTabSz="914400" eaLnBrk="0" fontAlgn="base" hangingPunct="0">
              <a:lnSpc>
                <a:spcPct val="107000"/>
              </a:lnSpc>
              <a:spcBef>
                <a:spcPts val="576"/>
              </a:spcBef>
              <a:buClrTx/>
              <a:buSzTx/>
              <a:defRPr/>
            </a:pPr>
            <a:r>
              <a:rPr lang="en-US" dirty="0">
                <a:ea typeface="Calibri" panose="020F0502020204030204" pitchFamily="34" charset="0"/>
                <a:cs typeface="Times New Roman" panose="02020603050405020304" pitchFamily="18" charset="0"/>
              </a:rPr>
              <a:t>behavior traits </a:t>
            </a:r>
          </a:p>
        </p:txBody>
      </p:sp>
      <p:sp>
        <p:nvSpPr>
          <p:cNvPr id="2" name="Slide Number Placeholder 3">
            <a:extLst>
              <a:ext uri="{FF2B5EF4-FFF2-40B4-BE49-F238E27FC236}">
                <a16:creationId xmlns:a16="http://schemas.microsoft.com/office/drawing/2014/main" id="{32A0322A-CC65-9337-858D-A1F4BCCFCC19}"/>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945149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278BE9-A1CD-4741-8444-42FB850CD2F5}"/>
              </a:ext>
            </a:extLst>
          </p:cNvPr>
          <p:cNvSpPr>
            <a:spLocks noGrp="1"/>
          </p:cNvSpPr>
          <p:nvPr>
            <p:ph type="title"/>
          </p:nvPr>
        </p:nvSpPr>
        <p:spPr>
          <a:xfrm>
            <a:off x="581192" y="702156"/>
            <a:ext cx="11029616" cy="1013800"/>
          </a:xfrm>
        </p:spPr>
        <p:txBody>
          <a:bodyPr>
            <a:normAutofit/>
          </a:bodyPr>
          <a:lstStyle/>
          <a:p>
            <a:r>
              <a:rPr lang="en-US" dirty="0"/>
              <a:t>Neurodiversity (2)</a:t>
            </a:r>
          </a:p>
        </p:txBody>
      </p:sp>
      <p:sp>
        <p:nvSpPr>
          <p:cNvPr id="15" name="Rectangle 12">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D29F978-513B-42A3-B75F-CFD5D38B05C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57225" y="2361056"/>
            <a:ext cx="3305175" cy="3649219"/>
          </a:xfrm>
          <a:prstGeom prst="rect">
            <a:avLst/>
          </a:prstGeom>
        </p:spPr>
      </p:pic>
      <p:sp>
        <p:nvSpPr>
          <p:cNvPr id="5" name="Content Placeholder 4">
            <a:extLst>
              <a:ext uri="{FF2B5EF4-FFF2-40B4-BE49-F238E27FC236}">
                <a16:creationId xmlns:a16="http://schemas.microsoft.com/office/drawing/2014/main" id="{10D3CEDB-356E-43CE-8C6C-10AAD2421D54}"/>
              </a:ext>
            </a:extLst>
          </p:cNvPr>
          <p:cNvSpPr>
            <a:spLocks noGrp="1"/>
          </p:cNvSpPr>
          <p:nvPr>
            <p:ph idx="1"/>
          </p:nvPr>
        </p:nvSpPr>
        <p:spPr>
          <a:xfrm>
            <a:off x="4505325" y="2180496"/>
            <a:ext cx="7105481" cy="4045683"/>
          </a:xfrm>
        </p:spPr>
        <p:txBody>
          <a:bodyPr>
            <a:normAutofit/>
          </a:bodyPr>
          <a:lstStyle/>
          <a:p>
            <a:pPr marL="0" indent="0" defTabSz="914400" eaLnBrk="0" fontAlgn="base" hangingPunct="0">
              <a:spcBef>
                <a:spcPts val="576"/>
              </a:spcBef>
              <a:spcAft>
                <a:spcPts val="1200"/>
              </a:spcAft>
              <a:buClrTx/>
              <a:buSzTx/>
              <a:buNone/>
              <a:defRPr/>
            </a:pPr>
            <a:r>
              <a:rPr lang="en-US" sz="2400" dirty="0">
                <a:ea typeface="Calibri" panose="020F0502020204030204" pitchFamily="34" charset="0"/>
                <a:cs typeface="Times New Roman" panose="02020603050405020304" pitchFamily="18" charset="0"/>
              </a:rPr>
              <a:t>Although the term </a:t>
            </a:r>
            <a:r>
              <a:rPr lang="en-US" sz="2400" b="1" dirty="0">
                <a:ea typeface="Calibri" panose="020F0502020204030204" pitchFamily="34" charset="0"/>
                <a:cs typeface="Times New Roman" panose="02020603050405020304" pitchFamily="18" charset="0"/>
              </a:rPr>
              <a:t>neurodiversity</a:t>
            </a:r>
            <a:r>
              <a:rPr lang="en-US" sz="2400" dirty="0">
                <a:ea typeface="Calibri" panose="020F0502020204030204" pitchFamily="34" charset="0"/>
                <a:cs typeface="Times New Roman" panose="02020603050405020304" pitchFamily="18" charset="0"/>
              </a:rPr>
              <a:t> is especially used in the context of autism spectrum disorders, other cognitive/neurological disabilities can be included: </a:t>
            </a:r>
          </a:p>
          <a:p>
            <a:pPr defTabSz="914400" eaLnBrk="0" fontAlgn="base" hangingPunct="0">
              <a:spcBef>
                <a:spcPts val="576"/>
              </a:spcBef>
              <a:spcAft>
                <a:spcPts val="1200"/>
              </a:spcAft>
              <a:buClrTx/>
              <a:buSzTx/>
              <a:defRPr/>
            </a:pPr>
            <a:r>
              <a:rPr lang="en-US" sz="2400" dirty="0">
                <a:ea typeface="Calibri" panose="020F0502020204030204" pitchFamily="34" charset="0"/>
                <a:cs typeface="Times New Roman" panose="02020603050405020304" pitchFamily="18" charset="0"/>
              </a:rPr>
              <a:t>attention deficit/hyperactivity disorder</a:t>
            </a:r>
          </a:p>
          <a:p>
            <a:pPr defTabSz="914400" eaLnBrk="0" fontAlgn="base" hangingPunct="0">
              <a:spcBef>
                <a:spcPts val="576"/>
              </a:spcBef>
              <a:spcAft>
                <a:spcPts val="1200"/>
              </a:spcAft>
              <a:buClrTx/>
              <a:buSzTx/>
              <a:defRPr/>
            </a:pPr>
            <a:r>
              <a:rPr lang="en-US" sz="2400" dirty="0">
                <a:ea typeface="Calibri" panose="020F0502020204030204" pitchFamily="34" charset="0"/>
                <a:cs typeface="Times New Roman" panose="02020603050405020304" pitchFamily="18" charset="0"/>
              </a:rPr>
              <a:t>mental health conditions</a:t>
            </a:r>
          </a:p>
          <a:p>
            <a:pPr defTabSz="914400" eaLnBrk="0" fontAlgn="base" hangingPunct="0">
              <a:spcBef>
                <a:spcPts val="576"/>
              </a:spcBef>
              <a:spcAft>
                <a:spcPts val="1200"/>
              </a:spcAft>
              <a:buClrTx/>
              <a:buSzTx/>
              <a:defRPr/>
            </a:pPr>
            <a:r>
              <a:rPr lang="en-US" sz="2400" dirty="0">
                <a:ea typeface="Calibri" panose="020F0502020204030204" pitchFamily="34" charset="0"/>
                <a:cs typeface="Times New Roman" panose="02020603050405020304" pitchFamily="18" charset="0"/>
              </a:rPr>
              <a:t>intellectual and learning disabilities</a:t>
            </a:r>
            <a:endParaRPr lang="en-US" sz="2400" dirty="0">
              <a:cs typeface="+mn-cs"/>
            </a:endParaRPr>
          </a:p>
        </p:txBody>
      </p:sp>
      <p:sp>
        <p:nvSpPr>
          <p:cNvPr id="2" name="Slide Number Placeholder 3">
            <a:extLst>
              <a:ext uri="{FF2B5EF4-FFF2-40B4-BE49-F238E27FC236}">
                <a16:creationId xmlns:a16="http://schemas.microsoft.com/office/drawing/2014/main" id="{751BE7B6-175C-B2A3-A12C-B836FC61129C}"/>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48849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37" name="Rectangle 52236">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grpSp>
        <p:nvGrpSpPr>
          <p:cNvPr id="52239" name="Group 52238">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52240" name="Rectangle 52239">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52241" name="Rectangle 52240">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00E01487-E98B-4380-9863-8C8F590D294C}"/>
              </a:ext>
            </a:extLst>
          </p:cNvPr>
          <p:cNvSpPr>
            <a:spLocks noGrp="1"/>
          </p:cNvSpPr>
          <p:nvPr>
            <p:ph type="title"/>
          </p:nvPr>
        </p:nvSpPr>
        <p:spPr>
          <a:xfrm>
            <a:off x="584200" y="1006956"/>
            <a:ext cx="3412067" cy="1372177"/>
          </a:xfrm>
        </p:spPr>
        <p:txBody>
          <a:bodyPr anchor="ctr">
            <a:normAutofit/>
          </a:bodyPr>
          <a:lstStyle/>
          <a:p>
            <a:r>
              <a:rPr lang="en-US" dirty="0"/>
              <a:t>Common Limitations</a:t>
            </a:r>
          </a:p>
        </p:txBody>
      </p:sp>
      <p:sp>
        <p:nvSpPr>
          <p:cNvPr id="7" name="Slide Number Placeholder 3">
            <a:extLst>
              <a:ext uri="{FF2B5EF4-FFF2-40B4-BE49-F238E27FC236}">
                <a16:creationId xmlns:a16="http://schemas.microsoft.com/office/drawing/2014/main" id="{00E032D1-5E67-4E51-AA97-E6833B0CF4FE}"/>
              </a:ext>
            </a:extLst>
          </p:cNvPr>
          <p:cNvSpPr>
            <a:spLocks noGrp="1"/>
          </p:cNvSpPr>
          <p:nvPr>
            <p:ph type="sldNum" sz="quarter" idx="12"/>
          </p:nvPr>
        </p:nvSpPr>
        <p:spPr>
          <a:xfrm>
            <a:off x="3454400" y="766071"/>
            <a:ext cx="544874"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solidFill>
                  <a:schemeClr val="bg1"/>
                </a:solidFill>
                <a:effectLst/>
                <a:uLnTx/>
                <a:uFillTx/>
                <a:latin typeface="Arial Nova" panose="020B0504020202020204" pitchFamily="34" charset="0"/>
              </a:rPr>
              <a:pPr marL="0" marR="0" lvl="0" indent="0" defTabSz="457200" rtl="0" eaLnBrk="1" fontAlgn="auto" latinLnBrk="0" hangingPunct="1">
                <a:spcBef>
                  <a:spcPts val="0"/>
                </a:spcBef>
                <a:spcAft>
                  <a:spcPts val="600"/>
                </a:spcAft>
                <a:buClrTx/>
                <a:buSzTx/>
                <a:buFontTx/>
                <a:buNone/>
                <a:tabLst/>
                <a:defRPr/>
              </a:pPr>
              <a:t>6</a:t>
            </a:fld>
            <a:endParaRPr kumimoji="0" lang="en-US" b="0" i="0" u="none" strike="noStrike" kern="1200" cap="none" spc="0" normalizeH="0" baseline="0" noProof="0" dirty="0">
              <a:ln>
                <a:noFill/>
              </a:ln>
              <a:solidFill>
                <a:schemeClr val="bg1"/>
              </a:solidFill>
              <a:effectLst/>
              <a:uLnTx/>
              <a:uFillTx/>
              <a:latin typeface="Arial Nova" panose="020B0504020202020204" pitchFamily="34" charset="0"/>
            </a:endParaRPr>
          </a:p>
        </p:txBody>
      </p:sp>
      <p:sp>
        <p:nvSpPr>
          <p:cNvPr id="52226" name="Content Placeholder 2"/>
          <p:cNvSpPr>
            <a:spLocks noGrp="1"/>
          </p:cNvSpPr>
          <p:nvPr>
            <p:ph idx="1"/>
          </p:nvPr>
        </p:nvSpPr>
        <p:spPr>
          <a:xfrm>
            <a:off x="581193" y="2438399"/>
            <a:ext cx="3415074" cy="3564467"/>
          </a:xfrm>
        </p:spPr>
        <p:txBody>
          <a:bodyPr>
            <a:normAutofit/>
          </a:bodyPr>
          <a:lstStyle/>
          <a:p>
            <a:pPr>
              <a:lnSpc>
                <a:spcPct val="90000"/>
              </a:lnSpc>
              <a:spcBef>
                <a:spcPts val="576"/>
              </a:spcBef>
              <a:buClr>
                <a:schemeClr val="bg1"/>
              </a:buClr>
              <a:defRPr/>
            </a:pPr>
            <a:r>
              <a:rPr lang="en-US" sz="1800" b="0" dirty="0">
                <a:solidFill>
                  <a:schemeClr val="bg1"/>
                </a:solidFill>
                <a:latin typeface="Arial" charset="0"/>
                <a:cs typeface="Arial" charset="0"/>
              </a:rPr>
              <a:t>Social Skills</a:t>
            </a:r>
            <a:endParaRPr lang="en-US" altLang="en-US" sz="1800" b="0" dirty="0">
              <a:solidFill>
                <a:schemeClr val="bg1"/>
              </a:solidFill>
            </a:endParaRPr>
          </a:p>
          <a:p>
            <a:pPr>
              <a:lnSpc>
                <a:spcPct val="90000"/>
              </a:lnSpc>
              <a:spcBef>
                <a:spcPts val="576"/>
              </a:spcBef>
              <a:buClr>
                <a:schemeClr val="bg1"/>
              </a:buClr>
              <a:defRPr/>
            </a:pPr>
            <a:r>
              <a:rPr lang="en-US" sz="1800" b="0" dirty="0">
                <a:solidFill>
                  <a:schemeClr val="bg1"/>
                </a:solidFill>
                <a:latin typeface="Arial" charset="0"/>
                <a:cs typeface="Arial" charset="0"/>
              </a:rPr>
              <a:t>Organization</a:t>
            </a:r>
          </a:p>
          <a:p>
            <a:pPr>
              <a:lnSpc>
                <a:spcPct val="90000"/>
              </a:lnSpc>
              <a:spcBef>
                <a:spcPts val="576"/>
              </a:spcBef>
              <a:buClr>
                <a:schemeClr val="bg1"/>
              </a:buClr>
              <a:defRPr/>
            </a:pPr>
            <a:r>
              <a:rPr lang="en-US" sz="1800" b="0" dirty="0">
                <a:solidFill>
                  <a:schemeClr val="bg1"/>
                </a:solidFill>
                <a:latin typeface="Arial" charset="0"/>
                <a:cs typeface="Arial" charset="0"/>
              </a:rPr>
              <a:t>Concentration</a:t>
            </a:r>
          </a:p>
          <a:p>
            <a:pPr>
              <a:lnSpc>
                <a:spcPct val="90000"/>
              </a:lnSpc>
              <a:spcBef>
                <a:spcPts val="576"/>
              </a:spcBef>
              <a:buClr>
                <a:schemeClr val="bg1"/>
              </a:buClr>
              <a:defRPr/>
            </a:pPr>
            <a:r>
              <a:rPr lang="en-US" sz="1800" b="0" dirty="0">
                <a:solidFill>
                  <a:schemeClr val="bg1"/>
                </a:solidFill>
                <a:latin typeface="Arial" charset="0"/>
                <a:cs typeface="Arial" charset="0"/>
              </a:rPr>
              <a:t>Sensory Issues</a:t>
            </a:r>
          </a:p>
          <a:p>
            <a:pPr>
              <a:lnSpc>
                <a:spcPct val="90000"/>
              </a:lnSpc>
              <a:spcBef>
                <a:spcPts val="576"/>
              </a:spcBef>
              <a:buClr>
                <a:schemeClr val="bg1"/>
              </a:buClr>
              <a:defRPr/>
            </a:pPr>
            <a:r>
              <a:rPr lang="en-US" sz="1800" b="0" dirty="0">
                <a:solidFill>
                  <a:schemeClr val="bg1"/>
                </a:solidFill>
                <a:latin typeface="Arial" charset="0"/>
                <a:cs typeface="Arial" charset="0"/>
              </a:rPr>
              <a:t>Issues of Change</a:t>
            </a:r>
          </a:p>
          <a:p>
            <a:pPr>
              <a:lnSpc>
                <a:spcPct val="90000"/>
              </a:lnSpc>
              <a:spcBef>
                <a:spcPts val="576"/>
              </a:spcBef>
              <a:buClr>
                <a:schemeClr val="bg1"/>
              </a:buClr>
              <a:defRPr/>
            </a:pPr>
            <a:r>
              <a:rPr lang="en-US" sz="1800" b="0" dirty="0">
                <a:solidFill>
                  <a:schemeClr val="bg1"/>
                </a:solidFill>
                <a:latin typeface="Arial" charset="0"/>
                <a:cs typeface="Arial" charset="0"/>
              </a:rPr>
              <a:t>Time Management</a:t>
            </a:r>
          </a:p>
          <a:p>
            <a:pPr>
              <a:lnSpc>
                <a:spcPct val="90000"/>
              </a:lnSpc>
              <a:spcBef>
                <a:spcPts val="576"/>
              </a:spcBef>
              <a:buClr>
                <a:schemeClr val="bg1"/>
              </a:buClr>
              <a:defRPr/>
            </a:pPr>
            <a:r>
              <a:rPr lang="en-US" sz="1800" b="0" dirty="0">
                <a:solidFill>
                  <a:schemeClr val="bg1"/>
                </a:solidFill>
                <a:latin typeface="Arial" charset="0"/>
                <a:cs typeface="Arial" charset="0"/>
              </a:rPr>
              <a:t>Stress Management</a:t>
            </a:r>
            <a:endParaRPr lang="en-US" altLang="en-US" sz="1800" b="0" dirty="0">
              <a:solidFill>
                <a:schemeClr val="bg1"/>
              </a:solidFill>
            </a:endParaRPr>
          </a:p>
          <a:p>
            <a:pPr>
              <a:lnSpc>
                <a:spcPct val="90000"/>
              </a:lnSpc>
              <a:spcBef>
                <a:spcPts val="576"/>
              </a:spcBef>
              <a:buClr>
                <a:schemeClr val="bg1"/>
              </a:buClr>
            </a:pPr>
            <a:r>
              <a:rPr lang="en-US" altLang="en-US" sz="1800" b="0" dirty="0">
                <a:solidFill>
                  <a:schemeClr val="bg1"/>
                </a:solidFill>
              </a:rPr>
              <a:t>Coworker Interaction</a:t>
            </a:r>
          </a:p>
          <a:p>
            <a:pPr>
              <a:lnSpc>
                <a:spcPct val="90000"/>
              </a:lnSpc>
              <a:spcBef>
                <a:spcPts val="576"/>
              </a:spcBef>
              <a:buClr>
                <a:schemeClr val="bg1"/>
              </a:buClr>
            </a:pPr>
            <a:r>
              <a:rPr lang="en-US" altLang="en-US" sz="1800" b="0" dirty="0">
                <a:solidFill>
                  <a:schemeClr val="bg1"/>
                </a:solidFill>
              </a:rPr>
              <a:t>Speaking/Communicating</a:t>
            </a:r>
          </a:p>
        </p:txBody>
      </p:sp>
    </p:spTree>
    <p:extLst>
      <p:ext uri="{BB962C8B-B14F-4D97-AF65-F5344CB8AC3E}">
        <p14:creationId xmlns:p14="http://schemas.microsoft.com/office/powerpoint/2010/main" val="1065708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title" idx="4294967295"/>
          </p:nvPr>
        </p:nvSpPr>
        <p:spPr>
          <a:xfrm>
            <a:off x="581025" y="2181225"/>
            <a:ext cx="11029950" cy="36782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kumimoji="0" lang="en-US" altLang="en-US" sz="4000"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Arial" panose="020B0604020202020204" pitchFamily="34" charset="0"/>
              </a:rPr>
              <a:t>NEURODIVERSITY AND THE ADA</a:t>
            </a:r>
          </a:p>
        </p:txBody>
      </p:sp>
      <p:sp>
        <p:nvSpPr>
          <p:cNvPr id="3" name="Slide Number Placeholder 3">
            <a:extLst>
              <a:ext uri="{FF2B5EF4-FFF2-40B4-BE49-F238E27FC236}">
                <a16:creationId xmlns:a16="http://schemas.microsoft.com/office/drawing/2014/main" id="{1E20BE8F-E743-D014-C537-5CA7CD130521}"/>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46629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3BC52-D570-49A2-AB73-F39DFD4F5EE8}"/>
              </a:ext>
            </a:extLst>
          </p:cNvPr>
          <p:cNvSpPr>
            <a:spLocks noGrp="1"/>
          </p:cNvSpPr>
          <p:nvPr>
            <p:ph type="title"/>
          </p:nvPr>
        </p:nvSpPr>
        <p:spPr>
          <a:xfrm>
            <a:off x="581192" y="702156"/>
            <a:ext cx="11029616" cy="1013800"/>
          </a:xfrm>
        </p:spPr>
        <p:txBody>
          <a:bodyPr>
            <a:normAutofit/>
          </a:bodyPr>
          <a:lstStyle/>
          <a:p>
            <a:r>
              <a:rPr lang="en-US" dirty="0"/>
              <a:t>Definition of Disability</a:t>
            </a:r>
          </a:p>
        </p:txBody>
      </p:sp>
      <p:pic>
        <p:nvPicPr>
          <p:cNvPr id="35844" name="Picture 1">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57225" y="2533078"/>
            <a:ext cx="3305175" cy="3305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Content Placeholder 4"/>
          <p:cNvSpPr>
            <a:spLocks noGrp="1"/>
          </p:cNvSpPr>
          <p:nvPr>
            <p:ph idx="1"/>
          </p:nvPr>
        </p:nvSpPr>
        <p:spPr>
          <a:xfrm>
            <a:off x="4505325" y="2180496"/>
            <a:ext cx="7105481" cy="4045683"/>
          </a:xfrm>
        </p:spPr>
        <p:txBody>
          <a:bodyPr>
            <a:normAutofit/>
          </a:bodyPr>
          <a:lstStyle/>
          <a:p>
            <a:pPr marL="0" indent="0">
              <a:spcBef>
                <a:spcPts val="576"/>
              </a:spcBef>
              <a:buNone/>
              <a:defRPr/>
            </a:pPr>
            <a:r>
              <a:rPr lang="en-US" b="1" kern="0" dirty="0"/>
              <a:t>An individual has a disability under the ADA if he or she:</a:t>
            </a:r>
          </a:p>
          <a:p>
            <a:pPr marL="838588" lvl="1" indent="-342900">
              <a:spcBef>
                <a:spcPts val="576"/>
              </a:spcBef>
              <a:buClr>
                <a:srgbClr val="002060"/>
              </a:buClr>
              <a:buSzPct val="110000"/>
              <a:defRPr/>
            </a:pPr>
            <a:r>
              <a:rPr lang="en-US" kern="0" dirty="0">
                <a:latin typeface="Arial Nova" panose="020B0504020202020204" pitchFamily="34" charset="0"/>
              </a:rPr>
              <a:t>has a physical or mental impairment which substantially limits one or more major life activities;</a:t>
            </a:r>
          </a:p>
          <a:p>
            <a:pPr marL="838588" lvl="1" indent="-342900">
              <a:spcBef>
                <a:spcPts val="576"/>
              </a:spcBef>
              <a:buClr>
                <a:srgbClr val="002060"/>
              </a:buClr>
              <a:buSzPct val="110000"/>
              <a:defRPr/>
            </a:pPr>
            <a:r>
              <a:rPr lang="en-US" kern="0" dirty="0">
                <a:latin typeface="Arial Nova" panose="020B0504020202020204" pitchFamily="34" charset="0"/>
              </a:rPr>
              <a:t>has a record of such an impairment; or</a:t>
            </a:r>
          </a:p>
          <a:p>
            <a:pPr marL="838588" lvl="1" indent="-342900">
              <a:spcBef>
                <a:spcPts val="576"/>
              </a:spcBef>
              <a:buClr>
                <a:srgbClr val="002060"/>
              </a:buClr>
              <a:buSzPct val="110000"/>
              <a:defRPr/>
            </a:pPr>
            <a:r>
              <a:rPr lang="en-US" kern="0" dirty="0">
                <a:latin typeface="Arial Nova" panose="020B0504020202020204" pitchFamily="34" charset="0"/>
              </a:rPr>
              <a:t>is regarded as having an impairment.</a:t>
            </a:r>
          </a:p>
        </p:txBody>
      </p:sp>
      <p:sp>
        <p:nvSpPr>
          <p:cNvPr id="3" name="Slide Number Placeholder 3">
            <a:extLst>
              <a:ext uri="{FF2B5EF4-FFF2-40B4-BE49-F238E27FC236}">
                <a16:creationId xmlns:a16="http://schemas.microsoft.com/office/drawing/2014/main" id="{C12B7B96-BBF8-4469-B517-E6DA410CD842}"/>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0A762-383E-4C79-B8C2-E1F00E49A1B5}"/>
              </a:ext>
            </a:extLst>
          </p:cNvPr>
          <p:cNvSpPr>
            <a:spLocks noGrp="1"/>
          </p:cNvSpPr>
          <p:nvPr>
            <p:ph type="title"/>
          </p:nvPr>
        </p:nvSpPr>
        <p:spPr/>
        <p:txBody>
          <a:bodyPr/>
          <a:lstStyle/>
          <a:p>
            <a:r>
              <a:rPr lang="en-US" dirty="0"/>
              <a:t>Disability Disclosure</a:t>
            </a:r>
          </a:p>
        </p:txBody>
      </p:sp>
      <p:sp>
        <p:nvSpPr>
          <p:cNvPr id="2" name="Content Placeholder 1"/>
          <p:cNvSpPr>
            <a:spLocks noGrp="1"/>
          </p:cNvSpPr>
          <p:nvPr>
            <p:ph idx="1"/>
          </p:nvPr>
        </p:nvSpPr>
        <p:spPr>
          <a:xfrm>
            <a:off x="581192" y="2180496"/>
            <a:ext cx="11029615" cy="3763104"/>
          </a:xfrm>
        </p:spPr>
        <p:txBody>
          <a:bodyPr>
            <a:normAutofit/>
          </a:bodyPr>
          <a:lstStyle/>
          <a:p>
            <a:pPr marL="0" indent="0">
              <a:spcAft>
                <a:spcPts val="1200"/>
              </a:spcAft>
              <a:buNone/>
              <a:defRPr/>
            </a:pPr>
            <a:r>
              <a:rPr lang="en-US" sz="2400" b="1" dirty="0"/>
              <a:t>Disclosure</a:t>
            </a:r>
            <a:r>
              <a:rPr lang="en-US" sz="2400" dirty="0"/>
              <a:t> </a:t>
            </a:r>
            <a:r>
              <a:rPr lang="en-US" sz="2400" b="0" dirty="0"/>
              <a:t>is when you give out specific, personal information about your disability. </a:t>
            </a:r>
          </a:p>
          <a:p>
            <a:pPr marL="0" indent="0">
              <a:spcAft>
                <a:spcPts val="1200"/>
              </a:spcAft>
              <a:buNone/>
              <a:defRPr/>
            </a:pPr>
            <a:r>
              <a:rPr lang="en-US" sz="2400" b="1" dirty="0"/>
              <a:t>Important to provide:</a:t>
            </a:r>
          </a:p>
          <a:p>
            <a:pPr marL="514350" indent="-514350">
              <a:spcAft>
                <a:spcPts val="1200"/>
              </a:spcAft>
              <a:buFont typeface="+mj-lt"/>
              <a:buAutoNum type="arabicParenR"/>
              <a:defRPr/>
            </a:pPr>
            <a:r>
              <a:rPr lang="en-US" sz="2400" b="0" dirty="0"/>
              <a:t>The nature of the disability</a:t>
            </a:r>
          </a:p>
          <a:p>
            <a:pPr marL="514350" indent="-514350">
              <a:spcAft>
                <a:spcPts val="1200"/>
              </a:spcAft>
              <a:buFont typeface="+mj-lt"/>
              <a:buAutoNum type="arabicParenR"/>
              <a:defRPr/>
            </a:pPr>
            <a:r>
              <a:rPr lang="en-US" sz="2400" b="0" dirty="0"/>
              <a:t>The limitations, or how the disability affects your capacity to learn and/or perform the job effectively</a:t>
            </a:r>
          </a:p>
          <a:p>
            <a:pPr marL="514350" indent="-514350">
              <a:spcAft>
                <a:spcPts val="1200"/>
              </a:spcAft>
              <a:buFont typeface="+mj-lt"/>
              <a:buAutoNum type="arabicParenR"/>
              <a:defRPr/>
            </a:pPr>
            <a:r>
              <a:rPr lang="en-US" sz="2400" b="0" dirty="0"/>
              <a:t>Accommodations you will need in order to do the job</a:t>
            </a:r>
          </a:p>
        </p:txBody>
      </p:sp>
      <p:sp>
        <p:nvSpPr>
          <p:cNvPr id="4" name="Slide Number Placeholder 3">
            <a:extLst>
              <a:ext uri="{FF2B5EF4-FFF2-40B4-BE49-F238E27FC236}">
                <a16:creationId xmlns:a16="http://schemas.microsoft.com/office/drawing/2014/main" id="{ED78571D-D787-40EA-BC0A-FA2ABBE08A24}"/>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j8+DQo8Y29uZmlndXJhdGlvbj4NCgk8YnJhbmRpbmc+DQoJCTx1aWZvbnQgbmFtZT0iRk9OVF9OT1RFU19URVhUIiB2YWx1ZT0iQXJpYWwsMTgsZmFsc2UsZmFsc2UsZmFsc2UiLz4NCgk8L2JyYW5kaW5nPg0KCTxjb2xvcnM+DQoJCTx1aWNvbG9yIG5hbWU9InByaW1hcnkiIHZhbHVlPSIweDAwMkM1RiIvPg0KCQk8dWljb2xvciBuYW1lPSJnbG93IiB2YWx1ZT0iMHgwMDk2REIiLz4NCgkJPHVpY29sb3IgbmFtZT0idGV4dCIgdmFsdWU9IjB4RkZGRkZGIi8+DQoJCTx1aWNvbG9yIG5hbWU9ImxpZ2h0IiB2YWx1ZT0iMHg0ODQ4NDgiLz4NCgkJPHVpY29sb3IgbmFtZT0ic2hhZG93IiB2YWx1ZT0iMHgwMDAwMDAiLz4NCgkJPHVpY29sb3IgbmFtZT0iYmFja2dyb3VuZCIgdmFsdWU9IjB4MDAyQzVGIi8+DQoJPC9jb2xvcnM+DQoJPGxheW91dD4NCgkJPHVpc2hvdyBuYW1lPSJwcmVzZW50YXRpb250aXRsZSIgdmFsdWU9InRydWUiLz4NCgkJPHVpc2hvdyBuYW1lPSJwcmVzZW50ZXJwaG90byIgdmFsdWU9ImZhbHNlIi8+DQoJCTx1aXNob3cgbmFtZT0icHJlc2VudGVybmFtZSIgdmFsdWU9ImZhbHNlIi8+DQoJCTx1aXNob3cgbmFtZT0icHJlc2VudGVydGl0bGUiIHZhbHVlPSJmYWxzZSIvPg0KCQk8dWlzaG93IG5hbWU9InByZXNlbnRlcmVtYWlsIiB2YWx1ZT0iZmFsc2UiLz4NCgkJPHVpc2hvdyBuYW1lPSJwcmVzZW50ZXJiaW8iIHZhbHVlPSJmYWxzZSIvPg0KCQk8dWlzaG93IG5hbWU9ImNvbXBhbnlsb2dvIiB2YWx1ZT0iZmFsc2UiLz4NCgkJPHVpc2hvdyBuYW1lPSJzaWRlYmFyIiB2YWx1ZT0idHJ1ZSIvPg0KCQk8dWlzaG93IG5hbWU9Im91dGxpbmUiIHZhbHVlPSJmYWxzZSIvPg0KCQk8dWlzaG93IG5hbWU9InRodW1ibmFpbCIgdmFsdWU9ImZhbHNlIi8+DQoJCTx1aXNob3cgbmFtZT0ibm90ZXMiIHZhbHVlPSJ0cnVlIi8+DQoJCTx1aXNob3cgbmFtZT0ic2VhcmNoIiB2YWx1ZT0iZmFsc2UiLz4NCgkJPHVpc2hvdyBuYW1lPSJxdWl6IiB2YWx1ZT0iZmFsc2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ZmFsc2UiLz4NCgkJPHVpc2hvdyBuYW1lPSJhbHdheXNTY3J1bmNoIiB2YWx1ZT0idHJ1ZSIvPg0KCQk8dWlzaG93IG5hbWU9ImluaXRpYWxkaXNwbGF5bW9kZWlzbm9ybWFsIiB2YWx1ZT0idHJ1ZSIvPg0KCQk8dWlyZXBsYWNlIG5hbWU9ImxvZ28iIHZhbHVlPSIiLz4NCgkJPHVpcmVwbGFjZSBuYW1lPSJiZ2ltYWdlIiB2YWx1ZT0iIi8+DQoJCTx1aXJlcGxhY2UgbmFtZT0iaW5pdGlhbHRhYiIgdmFsdWU9Im5vdGVzIi8+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NhcHRpb25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DQoNCk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DQoNCi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NCg0K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DQoNCu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DQoJCTx1aXRleHQgbmFtZT0iV0FSTklOR01TR19NU0dTVFJJTkciIHZhbHVlPSJCdSBTxLFuYXZkYSBkZW5lbm1lbWnFnyBzb3J1bGFyIHZhci4NCg0KRXZldCBzZcOnZW5lxJ9pbmkgdMSxa2xhdMSxcnNhbsSxeiBTxLFuYXZkYW4gw6fEsWthY2Frc8SxbsSxei4gU8SxbmF2YSBkZXZhbSBldG1layBpw6dpbiBIYXnEsXIgc2XDp2VuZcSfaW5pIHTEsWtsYXTEsW4uIi8+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DQoJCTx1aXRleHQgbmFtZT0iTVVURSIgdmFsdWU9IlNlc3NpeiIvPg0KCQk8dWl0ZXh0IG5hbWU9IkRPQ1dSQVBfVElUTEUiIHZhbHVlPSJQcmVzZW50ZXIgRG9zeWEgRWtpIi8+DQoJCTx1aXRleHQgbmFtZT0iRE9DV1JBUF9NU0ciIHZhbHVlPSJCaWxnaXNheWFyxLFtYSBLYXlkZXQiLz4NCgkJPHVpdGV4dCBuYW1lPSJET0NXUkFQX1BST01QVCIgdmFsdWU9IsSwbmRpcm1layBpw6dpbiBUxLFrbGF0xLFuIi8+DQoJPC9sYW5ndWFnZT4NCgk8bGFuZ3VhZ2UgaWQ9InJ1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Ii8+DQoJCTx1aXRleHQgbmFtZT0iU0NSVUJCQVJTVEFUVVNfUExBWUlORyIgdmFsdWU9ItCS0L7RgdC/0YDQvtC40LfQstC10LTQtdC90LjQtSIvPg0KCQk8dWl0ZXh0IG5hbWU9IlNDUlVCQkFSU1RBVFVTX05PQVVESU8iIHZhbHVlPSLQndC10YIg0LDRg9C00LjQviIvPg0KCQk8dWl0ZXh0IG5hbWU9IlNDUlVCQkFSU1RBVFVTX1ZJRFBMQVlJTkciIHZhbHVlPSLQktC+0YHQv9GA0L7QuNC30LLQtdC00LXQvdC40LUg0LLQuNC00LXQviIvPg0KCQk8dWl0ZXh0IG5hbWU9IlNDUlVCQkFSU1RBVFVTX0xPQURJTkciIHZhbHVlPSLQl9Cw0LPRgNGD0LfQutCwIi8+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0L/RgNC+0YHQsCIvPg0KCQk8IS0tIHN1YnN0aXR1dGlvbjogJW0gPT0gbWludXRlcyByZW1haW5pbmcgLS0+DQoJCTwhLS0gc3Vic3RpdHV0aW9uOiAlcyA9PSBzZWNvbmRzIHJlbWFpbmluZyAtLT4NCgkJPHVpdGV4dCBuYW1lPSJFTEFQU0VEIiB2YWx1ZT0i0J7RgdGC0LDQu9C+0YHRjCAlbSDQvNC40L0uICVzINGBIi8+DQoJCTx1aXRleHQgbmFtZT0iTk9URk9VTkQiIHZhbHVlPSLQndC40YfQtdCz0L4g0L3QtSDQvdCw0LnQtNC10L3QviIvPg0KCQk8dWl0ZXh0IG5hbWU9IkFUVEFDSE1FTlRTIiB2YWx1ZT0i0JLQu9C+0LbQtdC90LjRjyIvPg0KCQk8IS0tIHN1YnN0aXR1dGlvbjogJXAgPT0gY3VycmVudCBzcGVha2VyJ3MgdGl0bGUgLS0+DQoJCTx1aXRleHQgbmFtZT0iQklPV0lOX1RJVExFIiB2YWx1ZT0i0JHQuNC+0LPRgNCw0YTQuNGPOiAlcCIvPg0KCQk8dWl0ZXh0IG5hbWU9IkJJT0JUTl9USVRMRSIgdmFsdWU9ItCR0LjQvtCz0YDQsNGE0LjRjyIvPg0KCQk8dWl0ZXh0IG5hbWU9IkRJVklERVJCVE5fVElUTEUiIHZhbHVlPSJ8Ii8+DQoJCTx1aXRleHQgbmFtZT0iQ09OVEFDVEJUTl9USVRMRSIgdmFsdWU9ItCa0L7QvdGC0LDQutGCIi8+DQoJCTx1aXRleHQgbmFtZT0iVEFCX1FVSVoiIHZhbHVlPSLQntC/0YDQvtGBIi8+DQoJCTx1aXRleHQgbmFtZT0iVEFCX09VVExJTkUiIHZhbHVlPSLQodGF0LXQvNCwIi8+DQoJCTx1aXRleHQgbmFtZT0iVEFCX1RIVU1CIiB2YWx1ZT0i0JHQtdCz0YPQvdC+0LoiLz4NCgkJPHVpdGV4dCBuYW1lPSJUQUJfTk9URVMiIHZhbHVlPSLQl9Cw0LzQtdGC0LrQuCIvPg0KCQk8dWl0ZXh0IG5hbWU9IlRBQl9TRUFSQ0giIHZhbHVlPSLQn9C+0LjRgdC6Ii8+DQoJCTx1aXRleHQgbmFtZT0iU0xJREVfSEVBRElORyIgdmFsdWU9ItCX0LDQs9C+0LvQvtCy0L7QuiDRgdC70LDQudC00LAiLz4NCgkJPHVpdGV4dCBuYW1lPSJEVVJBVElPTl9IRUFESU5HIiB2YWx1ZT0i0JTQu9C40YIt0YHRgtGMIi8+DQoJCTx1aXRleHQgbmFtZT0iU0VBUkNIX0hFQURJTkciIHZhbHVlPSLQn9C+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g"/>
  <p:tag name="SECTOMILLISECCONVERTED" val="1"/>
  <p:tag name="MMPROD_UIDATA" val="&lt;database version=&quot;11.0&quot;&gt;&lt;object type=&quot;1&quot; unique_id=&quot;10001&quot;&gt;&lt;property id=&quot;20141&quot; value=&quot;JAN's Interactive Process Module&quot;/&gt;&lt;property id=&quot;20142&quot; value=&quot;This session provides you with a process to effectively manage workplace accommodations. Learn the practical aspects you need to know about workplace accommodations and how to make sound job accommodation decisions. &quot;/&gt;&lt;property id=&quot;20144&quot; value=&quot;1&quot;/&gt;&lt;property id=&quot;20146&quot; value=&quot;0&quot;/&gt;&lt;property id=&quot;20147&quot; value=&quot;0&quot;/&gt;&lt;property id=&quot;20148&quot; value=&quot;5&quot;/&gt;&lt;property id=&quot;20180&quot; value=&quot;0&quot;/&gt;&lt;property id=&quot;20181&quot; value=&quot;0&quot;/&gt;&lt;property id=&quot;20182&quot; value=&quot;0&quot;/&gt;&lt;property id=&quot;20183&quot; value=&quot;1&quot;/&gt;&lt;property id=&quot;20184&quot; value=&quot;7&quot;/&gt;&lt;property id=&quot;20191&quot; value=&quot;JAN's Adobe Connect Pro&quot;/&gt;&lt;property id=&quot;20192&quot; value=&quot;http://webcast.askjan.org&quot;/&gt;&lt;property id=&quot;20193&quot; value=&quot;0&quot;/&gt;&lt;property id=&quot;20221&quot; value=&quot;C:\Users\Loy\Desktop\JAN Logos\&quot;/&gt;&lt;property id=&quot;20225&quot; value=&quot;I:\LIBRARY\HTTPDNEW\modules\interactiveprocess\&quot;/&gt;&lt;property id=&quot;20226&quot; value=&quot;C:\Users\Rowan\Documents\Neurodiversity_Jan2023_Approved.pptx&quot;/&gt;&lt;property id=&quot;20250&quot; value=&quot;6&quot;/&gt;&lt;property id=&quot;20251&quot; value=&quot;0&quot;/&gt;&lt;property id=&quot;20259&quot; value=&quot;0&quot;/&gt;&lt;property id=&quot;20262&quot; value=&quot;284200&quot;/&gt;&lt;object type=&quot;8&quot; unique_id=&quot;10002&quot;&gt;&lt;/object&gt;&lt;object type=&quot;2&quot; unique_id=&quot;10003&quot;&gt;&lt;object type=&quot;3&quot; unique_id=&quot;48650&quot;&gt;&lt;property id=&quot;20148&quot; value=&quot;5&quot;/&gt;&lt;property id=&quot;20300&quot; value=&quot;Slide 8 - &amp;quot;Definition of Disability&amp;quot;&quot;/&gt;&lt;property id=&quot;20307&quot; value=&quot;376&quot;/&gt;&lt;/object&gt;&lt;object type=&quot;3&quot; unique_id=&quot;48652&quot;&gt;&lt;property id=&quot;20148&quot; value=&quot;5&quot;/&gt;&lt;property id=&quot;20300&quot; value=&quot;Slide 9 - &amp;quot;Disability Disclosure&amp;quot;&quot;/&gt;&lt;property id=&quot;20307&quot; value=&quot;389&quot;/&gt;&lt;/object&gt;&lt;object type=&quot;3&quot; unique_id=&quot;48653&quot;&gt;&lt;property id=&quot;20148&quot; value=&quot;5&quot;/&gt;&lt;property id=&quot;20300&quot; value=&quot;Slide 10 - &amp;quot;Why Disclose?&amp;quot;&quot;/&gt;&lt;property id=&quot;20307&quot; value=&quot;378&quot;/&gt;&lt;/object&gt;&lt;object type=&quot;3&quot; unique_id=&quot;48708&quot;&gt;&lt;property id=&quot;20148&quot; value=&quot;5&quot;/&gt;&lt;property id=&quot;20300&quot; value=&quot;Slide 6 - &amp;quot;Common Limitations&amp;quot;&quot;/&gt;&lt;property id=&quot;20307&quot; value=&quot;410&quot;/&gt;&lt;/object&gt;&lt;object type=&quot;3&quot; unique_id=&quot;48711&quot;&gt;&lt;property id=&quot;20148&quot; value=&quot;5&quot;/&gt;&lt;property id=&quot;20300&quot; value=&quot;Slide 15 - &amp;quot;Instruction Sheet / Note card &amp;quot;&quot;/&gt;&lt;property id=&quot;20307&quot; value=&quot;413&quot;/&gt;&lt;/object&gt;&lt;object type=&quot;3&quot; unique_id=&quot;48712&quot;&gt;&lt;property id=&quot;20148&quot; value=&quot;5&quot;/&gt;&lt;property id=&quot;20300&quot; value=&quot;Slide 16 - &amp;quot; Job Coach / Parent as support &amp;quot;&quot;/&gt;&lt;property id=&quot;20307&quot; value=&quot;415&quot;/&gt;&lt;/object&gt;&lt;object type=&quot;3&quot; unique_id=&quot;48713&quot;&gt;&lt;property id=&quot;20148&quot; value=&quot;5&quot;/&gt;&lt;property id=&quot;20300&quot; value=&quot;Slide 17 - &amp;quot; Informational Interview First, By phone&amp;quot;&quot;/&gt;&lt;property id=&quot;20307&quot; value=&quot;414&quot;/&gt;&lt;/object&gt;&lt;object type=&quot;3&quot; unique_id=&quot;48714&quot;&gt;&lt;property id=&quot;20148&quot; value=&quot;5&quot;/&gt;&lt;property id=&quot;20300&quot; value=&quot;Slide 18 - &amp;quot;Optimal Time for interview &amp;quot;&quot;/&gt;&lt;property id=&quot;20307&quot; value=&quot;416&quot;/&gt;&lt;/object&gt;&lt;object type=&quot;3&quot; unique_id=&quot;48754&quot;&gt;&lt;property id=&quot;20148&quot; value=&quot;5&quot;/&gt;&lt;property id=&quot;20300&quot; value=&quot;Slide 28 - &amp;quot;Employee assistance program (EAP) &amp;quot;&quot;/&gt;&lt;property id=&quot;20307&quot; value=&quot;478&quot;/&gt;&lt;/object&gt;&lt;object type=&quot;3&quot; unique_id=&quot;48775&quot;&gt;&lt;property id=&quot;20148&quot; value=&quot;5&quot;/&gt;&lt;property id=&quot;20300&quot; value=&quot;Slide 31 - &amp;quot;Resources&amp;quot;&quot;/&gt;&lt;property id=&quot;20307&quot; value=&quot;479&quot;/&gt;&lt;/object&gt;&lt;object type=&quot;3&quot; unique_id=&quot;48780&quot;&gt;&lt;property id=&quot;20148&quot; value=&quot;5&quot;/&gt;&lt;property id=&quot;20300&quot; value=&quot;Slide 1 - &amp;quot; Accommodation and Compliance Webcast Series: Accommodation solutions for Neurodivergent workers &amp;quot;&quot;/&gt;&lt;property id=&quot;20307&quot; value=&quot;256&quot;/&gt;&lt;/object&gt;&lt;object type=&quot;3&quot; unique_id=&quot;48781&quot;&gt;&lt;property id=&quot;20148&quot; value=&quot;5&quot;/&gt;&lt;property id=&quot;20300&quot; value=&quot;Slide 4 - &amp;quot;What is Neurodiversity?&amp;quot;&quot;/&gt;&lt;property id=&quot;20307&quot; value=&quot;483&quot;/&gt;&lt;/object&gt;&lt;object type=&quot;3&quot; unique_id=&quot;48782&quot;&gt;&lt;property id=&quot;20148&quot; value=&quot;5&quot;/&gt;&lt;property id=&quot;20300&quot; value=&quot;Slide 5 - &amp;quot;Neurodiversity (2)&amp;quot;&quot;/&gt;&lt;property id=&quot;20307&quot; value=&quot;484&quot;/&gt;&lt;/object&gt;&lt;object type=&quot;3&quot; unique_id=&quot;48783&quot;&gt;&lt;property id=&quot;20148&quot; value=&quot;5&quot;/&gt;&lt;property id=&quot;20300&quot; value=&quot;Slide 13 - &amp;quot;   Demonstration of Skills&amp;quot;&quot;/&gt;&lt;property id=&quot;20307&quot; value=&quot;1071&quot;/&gt;&lt;/object&gt;&lt;object type=&quot;3&quot; unique_id=&quot;48784&quot;&gt;&lt;property id=&quot;20148&quot; value=&quot;5&quot;/&gt;&lt;property id=&quot;20300&quot; value=&quot;Slide 14 - &amp;quot; Questions Provided in Advance&amp;quot;&quot;/&gt;&lt;property id=&quot;20307&quot; value=&quot;1072&quot;/&gt;&lt;/object&gt;&lt;object type=&quot;3&quot; unique_id=&quot;48786&quot;&gt;&lt;property id=&quot;20148&quot; value=&quot;5&quot;/&gt;&lt;property id=&quot;20300&quot; value=&quot;Slide 21 - &amp;quot;Mentor / Job coach / support person&amp;quot;&quot;/&gt;&lt;property id=&quot;20307&quot; value=&quot;423&quot;/&gt;&lt;/object&gt;&lt;object type=&quot;3&quot; unique_id=&quot;48787&quot;&gt;&lt;property id=&quot;20148&quot; value=&quot;5&quot;/&gt;&lt;property id=&quot;20300&quot; value=&quot;Slide 22 - &amp;quot;Support Animal &amp;quot;&quot;/&gt;&lt;property id=&quot;20307&quot; value=&quot;424&quot;/&gt;&lt;/object&gt;&lt;object type=&quot;3&quot; unique_id=&quot;48789&quot;&gt;&lt;property id=&quot;20148&quot; value=&quot;5&quot;/&gt;&lt;property id=&quot;20300&quot; value=&quot;Slide 24 - &amp;quot; Job restructuring &amp;quot;&quot;/&gt;&lt;property id=&quot;20307&quot; value=&quot;490&quot;/&gt;&lt;/object&gt;&lt;object type=&quot;3&quot; unique_id=&quot;48790&quot;&gt;&lt;property id=&quot;20148&quot; value=&quot;5&quot;/&gt;&lt;property id=&quot;20300&quot; value=&quot;Slide 26 - &amp;quot;Modifying Schedules  &amp;quot;&quot;/&gt;&lt;property id=&quot;20307&quot; value=&quot;491&quot;/&gt;&lt;/object&gt;&lt;object type=&quot;3&quot; unique_id=&quot;48791&quot;&gt;&lt;property id=&quot;20148&quot; value=&quot;5&quot;/&gt;&lt;property id=&quot;20300&quot; value=&quot;Slide 29 - &amp;quot; ensure continuous feedback from manager&amp;quot;&quot;/&gt;&lt;property id=&quot;20307&quot; value=&quot;501&quot;/&gt;&lt;/object&gt;&lt;object type=&quot;3&quot; unique_id=&quot;48792&quot;&gt;&lt;property id=&quot;20148&quot; value=&quot;5&quot;/&gt;&lt;property id=&quot;20300&quot; value=&quot;Slide 30 - &amp;quot; ensure opportunities to participate in training&amp;quot;&quot;/&gt;&lt;property id=&quot;20307&quot; value=&quot;502&quot;/&gt;&lt;/object&gt;&lt;object type=&quot;3&quot; unique_id=&quot;48797&quot;&gt;&lt;property id=&quot;20148&quot; value=&quot;5&quot;/&gt;&lt;property id=&quot;20300&quot; value=&quot;Slide 32 - &amp;quot;Questions (2)&amp;quot;&quot;/&gt;&lt;property id=&quot;20307&quot; value=&quot;494&quot;/&gt;&lt;/object&gt;&lt;object type=&quot;3&quot; unique_id=&quot;48803&quot;&gt;&lt;property id=&quot;20148&quot; value=&quot;5&quot;/&gt;&lt;property id=&quot;20300&quot; value=&quot;Slide 2 - &amp;quot;Housekeeping&amp;quot;&quot;/&gt;&lt;property id=&quot;20307&quot; value=&quot;1151&quot;/&gt;&lt;/object&gt;&lt;object type=&quot;3&quot; unique_id=&quot;48804&quot;&gt;&lt;property id=&quot;20148&quot; value=&quot;5&quot;/&gt;&lt;property id=&quot;20300&quot; value=&quot;Slide 3 - &amp;quot;Housekeeping 2&amp;quot;&quot;/&gt;&lt;property id=&quot;20307&quot; value=&quot;1167&quot;/&gt;&lt;/object&gt;&lt;object type=&quot;3&quot; unique_id=&quot;48805&quot;&gt;&lt;property id=&quot;20148&quot; value=&quot;5&quot;/&gt;&lt;property id=&quot;20300&quot; value=&quot;Slide 7 - &amp;quot;NEURODIVERSITY AND THE ADA&amp;quot;&quot;/&gt;&lt;property id=&quot;20307&quot; value=&quot;1073&quot;/&gt;&lt;/object&gt;&lt;object type=&quot;3&quot; unique_id=&quot;48806&quot;&gt;&lt;property id=&quot;20148&quot; value=&quot;5&quot;/&gt;&lt;property id=&quot;20300&quot; value=&quot;Slide 11 - &amp;quot;Hiring&amp;quot;&quot;/&gt;&lt;property id=&quot;20307&quot; value=&quot;1074&quot;/&gt;&lt;/object&gt;&lt;object type=&quot;3&quot; unique_id=&quot;48807&quot;&gt;&lt;property id=&quot;20148&quot; value=&quot;5&quot;/&gt;&lt;property id=&quot;20300&quot; value=&quot;Slide 12 - &amp;quot;Fewer Interviewers &amp;quot;&quot;/&gt;&lt;property id=&quot;20307&quot; value=&quot;1075&quot;/&gt;&lt;/object&gt;&lt;object type=&quot;3&quot; unique_id=&quot;48808&quot;&gt;&lt;property id=&quot;20148&quot; value=&quot;5&quot;/&gt;&lt;property id=&quot;20300&quot; value=&quot;Slide 19 - &amp;quot;Questions&amp;quot;&quot;/&gt;&lt;property id=&quot;20307&quot; value=&quot;1077&quot;/&gt;&lt;/object&gt;&lt;object type=&quot;3&quot; unique_id=&quot;48809&quot;&gt;&lt;property id=&quot;20148&quot; value=&quot;5&quot;/&gt;&lt;property id=&quot;20300&quot; value=&quot;Slide 20 - &amp;quot;Succeeding and Advancement&amp;quot;&quot;/&gt;&lt;property id=&quot;20307&quot; value=&quot;1083&quot;/&gt;&lt;/object&gt;&lt;object type=&quot;3&quot; unique_id=&quot;48810&quot;&gt;&lt;property id=&quot;20148&quot; value=&quot;5&quot;/&gt;&lt;property id=&quot;20300&quot; value=&quot;Slide 23 - &amp;quot;Working remotely &amp;quot;&quot;/&gt;&lt;property id=&quot;20307&quot; value=&quot;1080&quot;/&gt;&lt;/object&gt;&lt;object type=&quot;3&quot; unique_id=&quot;48811&quot;&gt;&lt;property id=&quot;20148&quot; value=&quot;5&quot;/&gt;&lt;property id=&quot;20300&quot; value=&quot;Slide 25 - &amp;quot;Modifying Policies   &amp;quot;&quot;/&gt;&lt;property id=&quot;20307&quot; value=&quot;1081&quot;/&gt;&lt;/object&gt;&lt;object type=&quot;3&quot; unique_id=&quot;48812&quot;&gt;&lt;property id=&quot;20148&quot; value=&quot;5&quot;/&gt;&lt;property id=&quot;20300&quot; value=&quot;Slide 27 - &amp;quot;Reassignment  &amp;quot;&quot;/&gt;&lt;property id=&quot;20307&quot; value=&quot;1082&quot;/&gt;&lt;/object&gt;&lt;object type=&quot;3&quot; unique_id=&quot;48813&quot;&gt;&lt;property id=&quot;20148&quot; value=&quot;5&quot;/&gt;&lt;property id=&quot;20300&quot; value=&quot;Slide 33 - &amp;quot;Thank you for attending  “Accommodation solutions for Neurodivergent workers ”&amp;quot;&quot;/&gt;&lt;property id=&quot;20307&quot; value=&quot;1285&quot;/&gt;&lt;/object&gt;&lt;object type=&quot;3&quot; unique_id=&quot;48814&quot;&gt;&lt;property id=&quot;20148&quot; value=&quot;5&quot;/&gt;&lt;property id=&quot;20300&quot; value=&quot;Slide 34 - &amp;quot;How do I claim the HR CEU?&amp;quot;&quot;/&gt;&lt;property id=&quot;20307&quot; value=&quot;1286&quot;/&gt;&lt;/object&gt;&lt;object type=&quot;3&quot; unique_id=&quot;48815&quot;&gt;&lt;property id=&quot;20148&quot; value=&quot;5&quot;/&gt;&lt;property id=&quot;20300&quot; value=&quot;Slide 35 - &amp;quot;Contact JAN for More Information&amp;quot;&quot;/&gt;&lt;property id=&quot;20307&quot; value=&quot;296&quot;/&gt;&lt;/object&gt;&lt;/object&gt;&lt;object type=&quot;4&quot; unique_id=&quot;29438&quot;&gt;&lt;/object&gt;&lt;object type=&quot;10&quot; unique_id=&quot;29473&quot;&gt;&lt;object type=&quot;11&quot; unique_id=&quot;29474&quot;&gt;&lt;property id=&quot;20180&quot; value=&quot;0&quot;/&gt;&lt;property id=&quot;20181&quot; value=&quot;0&quot;/&gt;&lt;property id=&quot;20182&quot; value=&quot;0&quot;/&gt;&lt;property id=&quot;20183&quot; value=&quot;1&quot;/&gt;&lt;/object&gt;&lt;object type=&quot;12&quot; unique_id=&quot;29475&quot;&gt;&lt;property id=&quot;20180&quot; value=&quot;0&quot;/&gt;&lt;property id=&quot;20181&quot; value=&quot;0&quot;/&gt;&lt;property id=&quot;20182&quot; value=&quot;0&quot;/&gt;&lt;property id=&quot;20183&quot; value=&quot;1&quot;/&gt;&lt;/object&gt;&lt;/object&gt;&lt;/object&gt;&lt;/database&gt;"/>
</p:tagLst>
</file>

<file path=ppt/theme/theme1.xml><?xml version="1.0" encoding="utf-8"?>
<a:theme xmlns:a="http://schemas.openxmlformats.org/drawingml/2006/main" name="1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2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5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3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1588</Words>
  <Application>Microsoft Office PowerPoint</Application>
  <PresentationFormat>Widescreen</PresentationFormat>
  <Paragraphs>187</Paragraphs>
  <Slides>35</Slides>
  <Notes>15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35</vt:i4>
      </vt:variant>
    </vt:vector>
  </HeadingPairs>
  <TitlesOfParts>
    <vt:vector size="46" baseType="lpstr">
      <vt:lpstr>Arial</vt:lpstr>
      <vt:lpstr>Arial Nova</vt:lpstr>
      <vt:lpstr>Calibri</vt:lpstr>
      <vt:lpstr>Gill Sans MT</vt:lpstr>
      <vt:lpstr>Wingdings</vt:lpstr>
      <vt:lpstr>Wingdings 2</vt:lpstr>
      <vt:lpstr>1_Dividend</vt:lpstr>
      <vt:lpstr>2_Dividend</vt:lpstr>
      <vt:lpstr>Dividend</vt:lpstr>
      <vt:lpstr>5_Dividend</vt:lpstr>
      <vt:lpstr>3_Dividend</vt:lpstr>
      <vt:lpstr> Accommodation and Compliance Webcast Series: Accommodation solutions for Neurodivergent workers </vt:lpstr>
      <vt:lpstr>Housekeeping</vt:lpstr>
      <vt:lpstr>Housekeeping 2</vt:lpstr>
      <vt:lpstr>What is Neurodiversity?</vt:lpstr>
      <vt:lpstr>Neurodiversity (2)</vt:lpstr>
      <vt:lpstr>Common Limitations</vt:lpstr>
      <vt:lpstr>NEURODIVERSITY AND THE ADA</vt:lpstr>
      <vt:lpstr>Definition of Disability</vt:lpstr>
      <vt:lpstr>Disability Disclosure</vt:lpstr>
      <vt:lpstr>Why Disclose?</vt:lpstr>
      <vt:lpstr>Hiring</vt:lpstr>
      <vt:lpstr>Fewer Interviewers </vt:lpstr>
      <vt:lpstr>   Demonstration of Skills</vt:lpstr>
      <vt:lpstr> Questions Provided in Advance</vt:lpstr>
      <vt:lpstr>Instruction Sheet / Note card </vt:lpstr>
      <vt:lpstr> Job Coach / Parent as support </vt:lpstr>
      <vt:lpstr> Informational Interview First, By phone</vt:lpstr>
      <vt:lpstr>Optimal Time for interview </vt:lpstr>
      <vt:lpstr>Questions</vt:lpstr>
      <vt:lpstr>Succeeding and Advancement</vt:lpstr>
      <vt:lpstr>Mentor / Job coach / support person</vt:lpstr>
      <vt:lpstr>Support Animal </vt:lpstr>
      <vt:lpstr>Working remotely </vt:lpstr>
      <vt:lpstr> Job restructuring </vt:lpstr>
      <vt:lpstr>Modifying Policies   </vt:lpstr>
      <vt:lpstr>Modifying Schedules  </vt:lpstr>
      <vt:lpstr>Reassignment  </vt:lpstr>
      <vt:lpstr>Employee assistance program (EAP) </vt:lpstr>
      <vt:lpstr> ensure continuous feedback from manager</vt:lpstr>
      <vt:lpstr> ensure opportunities to participate in training</vt:lpstr>
      <vt:lpstr>Resources</vt:lpstr>
      <vt:lpstr>Questions (2)</vt:lpstr>
      <vt:lpstr>Thank you for attending  “Accommodation solutions for Neurodivergent workers ”</vt:lpstr>
      <vt:lpstr>How do I claim the HR CEU?</vt:lpstr>
      <vt:lpstr>Contact JAN 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2012-01-30T14:43:00Z</dcterms:created>
  <dcterms:modified xsi:type="dcterms:W3CDTF">2023-05-12T13:58:56Z</dcterms:modified>
</cp:coreProperties>
</file>